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31"/>
  </p:notesMasterIdLst>
  <p:sldIdLst>
    <p:sldId id="256" r:id="rId2"/>
    <p:sldId id="288" r:id="rId3"/>
    <p:sldId id="261" r:id="rId4"/>
    <p:sldId id="257" r:id="rId5"/>
    <p:sldId id="264" r:id="rId6"/>
    <p:sldId id="266" r:id="rId7"/>
    <p:sldId id="289" r:id="rId8"/>
    <p:sldId id="270" r:id="rId9"/>
    <p:sldId id="267" r:id="rId10"/>
    <p:sldId id="258" r:id="rId11"/>
    <p:sldId id="271" r:id="rId12"/>
    <p:sldId id="273" r:id="rId13"/>
    <p:sldId id="272" r:id="rId14"/>
    <p:sldId id="269" r:id="rId15"/>
    <p:sldId id="262" r:id="rId16"/>
    <p:sldId id="274" r:id="rId17"/>
    <p:sldId id="275" r:id="rId18"/>
    <p:sldId id="265" r:id="rId19"/>
    <p:sldId id="276" r:id="rId20"/>
    <p:sldId id="280" r:id="rId21"/>
    <p:sldId id="279" r:id="rId22"/>
    <p:sldId id="277" r:id="rId23"/>
    <p:sldId id="283" r:id="rId24"/>
    <p:sldId id="282" r:id="rId25"/>
    <p:sldId id="284" r:id="rId26"/>
    <p:sldId id="285" r:id="rId27"/>
    <p:sldId id="286" r:id="rId28"/>
    <p:sldId id="287"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86F24F-1885-74E7-9A0A-FD4F5EA95BED}" name="Lewis, Lindsey" initials="LL" userId="S::Lindsey.Lewis@hss.sbcounty.gov::c611181c-ed3a-4f21-9cdd-6f46af37c7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8A9B"/>
    <a:srgbClr val="B3C1CA"/>
    <a:srgbClr val="CA9700"/>
    <a:srgbClr val="E5E3E4"/>
    <a:srgbClr val="E5E4E3"/>
    <a:srgbClr val="CD9700"/>
    <a:srgbClr val="FFB641"/>
    <a:srgbClr val="6F6E62"/>
    <a:srgbClr val="92C25F"/>
    <a:srgbClr val="5E75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7" d="100"/>
          <a:sy n="87" d="100"/>
        </p:scale>
        <p:origin x="552" y="126"/>
      </p:cViewPr>
      <p:guideLst/>
    </p:cSldViewPr>
  </p:slideViewPr>
  <p:notesTextViewPr>
    <p:cViewPr>
      <p:scale>
        <a:sx n="1" d="1"/>
        <a:sy n="1" d="1"/>
      </p:scale>
      <p:origin x="0" y="0"/>
    </p:cViewPr>
  </p:notesTextViewPr>
  <p:sorterViewPr>
    <p:cViewPr>
      <p:scale>
        <a:sx n="100" d="100"/>
        <a:sy n="100" d="100"/>
      </p:scale>
      <p:origin x="0" y="-549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16F95-3134-4097-B01C-1EB76CF0C4AE}" type="datetimeFigureOut">
              <a:rPr lang="en-US" smtClean="0"/>
              <a:t>11/7/2023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F894E5-C1B8-49DB-9B38-0471874E08B2}" type="slidenum">
              <a:rPr lang="en-US" smtClean="0"/>
              <a:t>‹#›</a:t>
            </a:fld>
            <a:endParaRPr lang="en-US" dirty="0"/>
          </a:p>
        </p:txBody>
      </p:sp>
    </p:spTree>
    <p:extLst>
      <p:ext uri="{BB962C8B-B14F-4D97-AF65-F5344CB8AC3E}">
        <p14:creationId xmlns:p14="http://schemas.microsoft.com/office/powerpoint/2010/main" val="2935327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talking points: potential BOT enhancement for </a:t>
            </a:r>
            <a:r>
              <a:rPr lang="en-US" sz="1800" dirty="0">
                <a:effectLst/>
                <a:latin typeface="Calibri" panose="020F0502020204030204" pitchFamily="34" charset="0"/>
                <a:ea typeface="Calibri" panose="020F0502020204030204" pitchFamily="34" charset="0"/>
              </a:rPr>
              <a:t>change of address, add person, enhancing appt rescheduling</a:t>
            </a:r>
            <a:endParaRPr lang="en-US" dirty="0"/>
          </a:p>
        </p:txBody>
      </p:sp>
      <p:sp>
        <p:nvSpPr>
          <p:cNvPr id="4" name="Slide Number Placeholder 3"/>
          <p:cNvSpPr>
            <a:spLocks noGrp="1"/>
          </p:cNvSpPr>
          <p:nvPr>
            <p:ph type="sldNum" sz="quarter" idx="5"/>
          </p:nvPr>
        </p:nvSpPr>
        <p:spPr/>
        <p:txBody>
          <a:bodyPr/>
          <a:lstStyle/>
          <a:p>
            <a:fld id="{B6F894E5-C1B8-49DB-9B38-0471874E08B2}" type="slidenum">
              <a:rPr lang="en-US" smtClean="0"/>
              <a:t>16</a:t>
            </a:fld>
            <a:endParaRPr lang="en-US" dirty="0"/>
          </a:p>
        </p:txBody>
      </p:sp>
    </p:spTree>
    <p:extLst>
      <p:ext uri="{BB962C8B-B14F-4D97-AF65-F5344CB8AC3E}">
        <p14:creationId xmlns:p14="http://schemas.microsoft.com/office/powerpoint/2010/main" val="3191343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intermission story</a:t>
            </a:r>
          </a:p>
        </p:txBody>
      </p:sp>
      <p:sp>
        <p:nvSpPr>
          <p:cNvPr id="4" name="Slide Number Placeholder 3"/>
          <p:cNvSpPr>
            <a:spLocks noGrp="1"/>
          </p:cNvSpPr>
          <p:nvPr>
            <p:ph type="sldNum" sz="quarter" idx="5"/>
          </p:nvPr>
        </p:nvSpPr>
        <p:spPr/>
        <p:txBody>
          <a:bodyPr/>
          <a:lstStyle/>
          <a:p>
            <a:fld id="{B6F894E5-C1B8-49DB-9B38-0471874E08B2}" type="slidenum">
              <a:rPr lang="en-US" smtClean="0"/>
              <a:t>17</a:t>
            </a:fld>
            <a:endParaRPr lang="en-US" dirty="0"/>
          </a:p>
        </p:txBody>
      </p:sp>
    </p:spTree>
    <p:extLst>
      <p:ext uri="{BB962C8B-B14F-4D97-AF65-F5344CB8AC3E}">
        <p14:creationId xmlns:p14="http://schemas.microsoft.com/office/powerpoint/2010/main" val="77544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CSC prompt from 2023 Winter Storm Event</a:t>
            </a:r>
          </a:p>
        </p:txBody>
      </p:sp>
      <p:sp>
        <p:nvSpPr>
          <p:cNvPr id="4" name="Slide Number Placeholder 3"/>
          <p:cNvSpPr>
            <a:spLocks noGrp="1"/>
          </p:cNvSpPr>
          <p:nvPr>
            <p:ph type="sldNum" sz="quarter" idx="5"/>
          </p:nvPr>
        </p:nvSpPr>
        <p:spPr/>
        <p:txBody>
          <a:bodyPr/>
          <a:lstStyle/>
          <a:p>
            <a:fld id="{B6F894E5-C1B8-49DB-9B38-0471874E08B2}" type="slidenum">
              <a:rPr lang="en-US" smtClean="0"/>
              <a:t>24</a:t>
            </a:fld>
            <a:endParaRPr lang="en-US" dirty="0"/>
          </a:p>
        </p:txBody>
      </p:sp>
    </p:spTree>
    <p:extLst>
      <p:ext uri="{BB962C8B-B14F-4D97-AF65-F5344CB8AC3E}">
        <p14:creationId xmlns:p14="http://schemas.microsoft.com/office/powerpoint/2010/main" val="357656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talking points: Potential use of queue for </a:t>
            </a:r>
            <a:r>
              <a:rPr lang="en-US" sz="1800" dirty="0">
                <a:effectLst/>
                <a:latin typeface="Calibri" panose="020F0502020204030204" pitchFamily="34" charset="0"/>
                <a:ea typeface="Calibri" panose="020F0502020204030204" pitchFamily="34" charset="0"/>
              </a:rPr>
              <a:t>VITA, emergency allotment, WTW re-engagement</a:t>
            </a:r>
            <a:endParaRPr lang="en-US" dirty="0"/>
          </a:p>
        </p:txBody>
      </p:sp>
      <p:sp>
        <p:nvSpPr>
          <p:cNvPr id="4" name="Slide Number Placeholder 3"/>
          <p:cNvSpPr>
            <a:spLocks noGrp="1"/>
          </p:cNvSpPr>
          <p:nvPr>
            <p:ph type="sldNum" sz="quarter" idx="5"/>
          </p:nvPr>
        </p:nvSpPr>
        <p:spPr/>
        <p:txBody>
          <a:bodyPr/>
          <a:lstStyle/>
          <a:p>
            <a:fld id="{B6F894E5-C1B8-49DB-9B38-0471874E08B2}" type="slidenum">
              <a:rPr lang="en-US" smtClean="0"/>
              <a:t>25</a:t>
            </a:fld>
            <a:endParaRPr lang="en-US" dirty="0"/>
          </a:p>
        </p:txBody>
      </p:sp>
    </p:spTree>
    <p:extLst>
      <p:ext uri="{BB962C8B-B14F-4D97-AF65-F5344CB8AC3E}">
        <p14:creationId xmlns:p14="http://schemas.microsoft.com/office/powerpoint/2010/main" val="226432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9ABB-1876-3919-3B7C-7E0EA1D3A8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516FEF-D889-F903-EDBF-78E85874E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8E0A4F-DAB0-4656-1C35-7CFA3417F792}"/>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5" name="Footer Placeholder 4">
            <a:extLst>
              <a:ext uri="{FF2B5EF4-FFF2-40B4-BE49-F238E27FC236}">
                <a16:creationId xmlns:a16="http://schemas.microsoft.com/office/drawing/2014/main" id="{99EC8F89-DA9A-4FFF-D40E-46E227DFD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6F69F5-BB68-299B-F463-3E916A082863}"/>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221168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903D-886C-5CB3-1B34-6E791BDA3E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6E4E6-83B1-801A-19B8-95E3599A79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A1E01-8836-93FC-BEF7-523BC98D41EE}"/>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5" name="Footer Placeholder 4">
            <a:extLst>
              <a:ext uri="{FF2B5EF4-FFF2-40B4-BE49-F238E27FC236}">
                <a16:creationId xmlns:a16="http://schemas.microsoft.com/office/drawing/2014/main" id="{2B6C108C-9478-0FC1-F238-A985CD0187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E4EAFC-85CA-3EEC-5FE1-52EE47CD85D1}"/>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169386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CCBD5D-83FD-9BE3-6F83-FC8049B92B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AD7976-9F10-9E26-C59B-EE65EC60E0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2D728-D33E-8AEA-BC49-3425352D8CEF}"/>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5" name="Footer Placeholder 4">
            <a:extLst>
              <a:ext uri="{FF2B5EF4-FFF2-40B4-BE49-F238E27FC236}">
                <a16:creationId xmlns:a16="http://schemas.microsoft.com/office/drawing/2014/main" id="{3F52BDC2-F400-8112-626A-FCEA0FD48A0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96284F-A144-0397-2071-BBF068295481}"/>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1801909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889BB-69C0-ECFE-004F-53DC306F4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C8D82E-6AC6-9322-F88A-903D3BDD9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70482-9050-6EB3-852F-282056E7987A}"/>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5" name="Footer Placeholder 4">
            <a:extLst>
              <a:ext uri="{FF2B5EF4-FFF2-40B4-BE49-F238E27FC236}">
                <a16:creationId xmlns:a16="http://schemas.microsoft.com/office/drawing/2014/main" id="{483CDF3F-55C7-B772-2593-D71B62F818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3E8459-3689-678A-D03C-BE7A5D04FF14}"/>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276420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479D-BDBD-8F0E-D79B-CD8B7710D4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439263-2353-1F49-51BB-608741AD60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85312-3A59-D240-7D0B-5B7EF5B519D8}"/>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5" name="Footer Placeholder 4">
            <a:extLst>
              <a:ext uri="{FF2B5EF4-FFF2-40B4-BE49-F238E27FC236}">
                <a16:creationId xmlns:a16="http://schemas.microsoft.com/office/drawing/2014/main" id="{FEF3D5E9-C075-C0EC-D612-E21E87BEF0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A0B38D-4B61-6467-4CD2-C849AA5484ED}"/>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3913164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11E7-4072-9D54-071D-8D9D954619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D4E32-94B9-1E40-FB7E-D5716A3E6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B22FC6-879F-5866-7D26-09BFB9F720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77CFC8-299D-C078-3050-C76D8F4D0395}"/>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6" name="Footer Placeholder 5">
            <a:extLst>
              <a:ext uri="{FF2B5EF4-FFF2-40B4-BE49-F238E27FC236}">
                <a16:creationId xmlns:a16="http://schemas.microsoft.com/office/drawing/2014/main" id="{863577F1-8439-3B7E-F5F8-63F70419CE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066A26-0A9B-0F69-46F2-E0C4A709A5A4}"/>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124063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3836-4504-2A43-98E5-443A46EFB0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8F6D62-0526-5E8E-0BA0-EE423420A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EB96EF-59EE-DB84-78B3-184670275B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16A291-7926-29A5-E24D-FA60EE6575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CC99F-13F6-FCFB-A9AD-FFB293C104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E211F-FDA7-B32C-5B0D-C5C36C325A04}"/>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8" name="Footer Placeholder 7">
            <a:extLst>
              <a:ext uri="{FF2B5EF4-FFF2-40B4-BE49-F238E27FC236}">
                <a16:creationId xmlns:a16="http://schemas.microsoft.com/office/drawing/2014/main" id="{6A4A9038-7164-0F87-9DCC-9C35793F66C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8CE580-DD54-326B-C131-62A36984AB62}"/>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272355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94E4-7156-BDB9-F9C5-F083969071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8C015-5239-4100-CD3F-CA5F4E9DCF06}"/>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4" name="Footer Placeholder 3">
            <a:extLst>
              <a:ext uri="{FF2B5EF4-FFF2-40B4-BE49-F238E27FC236}">
                <a16:creationId xmlns:a16="http://schemas.microsoft.com/office/drawing/2014/main" id="{50492B5D-2CC4-0E85-893F-9D4EF29D13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54721EB-8A82-82E6-EC6B-31A5C9712DEF}"/>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1642778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3CF5C4-D360-C1E8-DB86-FEC59B96835D}"/>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3" name="Footer Placeholder 2">
            <a:extLst>
              <a:ext uri="{FF2B5EF4-FFF2-40B4-BE49-F238E27FC236}">
                <a16:creationId xmlns:a16="http://schemas.microsoft.com/office/drawing/2014/main" id="{EE55335D-39B8-F33B-9CCE-A9AF40EFE1A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B448609-2B16-753F-1575-A4AA99F960BD}"/>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268363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C2B4D-5F3A-74C4-3CCA-1BE720481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31681B-6255-4C4C-8B13-FD217BEDEF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685A3-2030-B827-5A6B-E46EB47E4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22355-3393-7ED7-589D-EE35390FF56A}"/>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6" name="Footer Placeholder 5">
            <a:extLst>
              <a:ext uri="{FF2B5EF4-FFF2-40B4-BE49-F238E27FC236}">
                <a16:creationId xmlns:a16="http://schemas.microsoft.com/office/drawing/2014/main" id="{5AF1253D-8D64-E1A3-E0F7-EB891526EB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49B59E-D47D-9428-7882-BDEE283FF923}"/>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316521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CDD3-C5B0-C88B-AD9E-C41B6FFB8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24DCD-7A63-8E15-7BA1-FBDF880A8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6201C7-9EBE-299C-9253-9B5D51401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20211-16D8-EEA4-2EA2-B1BD49F40FB7}"/>
              </a:ext>
            </a:extLst>
          </p:cNvPr>
          <p:cNvSpPr>
            <a:spLocks noGrp="1"/>
          </p:cNvSpPr>
          <p:nvPr>
            <p:ph type="dt" sz="half" idx="10"/>
          </p:nvPr>
        </p:nvSpPr>
        <p:spPr/>
        <p:txBody>
          <a:bodyPr/>
          <a:lstStyle/>
          <a:p>
            <a:fld id="{24DB31A2-DC5F-47F9-8566-28EBCBEADB57}" type="datetimeFigureOut">
              <a:rPr lang="en-US" smtClean="0"/>
              <a:t>11/7/2023</a:t>
            </a:fld>
            <a:endParaRPr lang="en-US" dirty="0"/>
          </a:p>
        </p:txBody>
      </p:sp>
      <p:sp>
        <p:nvSpPr>
          <p:cNvPr id="6" name="Footer Placeholder 5">
            <a:extLst>
              <a:ext uri="{FF2B5EF4-FFF2-40B4-BE49-F238E27FC236}">
                <a16:creationId xmlns:a16="http://schemas.microsoft.com/office/drawing/2014/main" id="{6C1BDDB4-5B83-5419-906A-95D6FAD918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70F195-F603-FC78-2F76-B26E6E888D36}"/>
              </a:ext>
            </a:extLst>
          </p:cNvPr>
          <p:cNvSpPr>
            <a:spLocks noGrp="1"/>
          </p:cNvSpPr>
          <p:nvPr>
            <p:ph type="sldNum" sz="quarter" idx="12"/>
          </p:nvPr>
        </p:nvSpPr>
        <p:spPr/>
        <p:txBody>
          <a:bodyPr/>
          <a:lstStyle/>
          <a:p>
            <a:fld id="{ACA6D302-637B-430B-816E-8518F399298D}" type="slidenum">
              <a:rPr lang="en-US" smtClean="0"/>
              <a:t>‹#›</a:t>
            </a:fld>
            <a:endParaRPr lang="en-US" dirty="0"/>
          </a:p>
        </p:txBody>
      </p:sp>
    </p:spTree>
    <p:extLst>
      <p:ext uri="{BB962C8B-B14F-4D97-AF65-F5344CB8AC3E}">
        <p14:creationId xmlns:p14="http://schemas.microsoft.com/office/powerpoint/2010/main" val="423740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8A9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B73B8-331E-69C5-9895-EC7C6D316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501F38-8594-1B73-7CEA-3BB5F348A1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5CB34-00D6-B017-D7BB-0A2BAEE79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B31A2-DC5F-47F9-8566-28EBCBEADB57}" type="datetimeFigureOut">
              <a:rPr lang="en-US" smtClean="0"/>
              <a:t>11/7/2023</a:t>
            </a:fld>
            <a:endParaRPr lang="en-US" dirty="0"/>
          </a:p>
        </p:txBody>
      </p:sp>
      <p:sp>
        <p:nvSpPr>
          <p:cNvPr id="5" name="Footer Placeholder 4">
            <a:extLst>
              <a:ext uri="{FF2B5EF4-FFF2-40B4-BE49-F238E27FC236}">
                <a16:creationId xmlns:a16="http://schemas.microsoft.com/office/drawing/2014/main" id="{B405346C-EFDB-FEF9-B6FE-006073353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7B9B2EA-50CD-B34B-ED69-E040BD342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6D302-637B-430B-816E-8518F399298D}" type="slidenum">
              <a:rPr lang="en-US" smtClean="0"/>
              <a:t>‹#›</a:t>
            </a:fld>
            <a:endParaRPr lang="en-US" dirty="0"/>
          </a:p>
        </p:txBody>
      </p:sp>
    </p:spTree>
    <p:extLst>
      <p:ext uri="{BB962C8B-B14F-4D97-AF65-F5344CB8AC3E}">
        <p14:creationId xmlns:p14="http://schemas.microsoft.com/office/powerpoint/2010/main" val="354056427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5.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4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1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4.jpe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3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7.sv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7.sv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8.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alphaModFix amt="56000"/>
            <a:extLst>
              <a:ext uri="{28A0092B-C50C-407E-A947-70E740481C1C}">
                <a14:useLocalDpi xmlns:a14="http://schemas.microsoft.com/office/drawing/2010/main" val="0"/>
              </a:ext>
            </a:extLst>
          </a:blip>
          <a:srcRect t="32783" b="32783"/>
          <a:stretch/>
        </p:blipFill>
        <p:spPr>
          <a:xfrm>
            <a:off x="-10274" y="1767155"/>
            <a:ext cx="12192000" cy="2961526"/>
          </a:xfrm>
          <a:prstGeom prst="rect">
            <a:avLst/>
          </a:prstGeom>
          <a:gradFill>
            <a:gsLst>
              <a:gs pos="0">
                <a:schemeClr val="accent1">
                  <a:alpha val="0"/>
                  <a:lumMod val="0"/>
                </a:schemeClr>
              </a:gs>
              <a:gs pos="91000">
                <a:srgbClr val="012636"/>
              </a:gs>
            </a:gsLst>
            <a:lin ang="0" scaled="1"/>
          </a:gradFill>
          <a:effectLst>
            <a:outerShdw blurRad="50800" dist="50800" dir="5400000" algn="ctr" rotWithShape="0">
              <a:srgbClr val="000000"/>
            </a:outerShdw>
          </a:effectLst>
        </p:spPr>
      </p:pic>
      <p:sp>
        <p:nvSpPr>
          <p:cNvPr id="9" name="Oval 8">
            <a:extLst>
              <a:ext uri="{FF2B5EF4-FFF2-40B4-BE49-F238E27FC236}">
                <a16:creationId xmlns:a16="http://schemas.microsoft.com/office/drawing/2014/main" id="{C6692468-EB12-4530-85B4-F018829EF3FA}"/>
              </a:ext>
            </a:extLst>
          </p:cNvPr>
          <p:cNvSpPr/>
          <p:nvPr/>
        </p:nvSpPr>
        <p:spPr>
          <a:xfrm>
            <a:off x="-151046" y="-882890"/>
            <a:ext cx="6400844" cy="6134398"/>
          </a:xfrm>
          <a:prstGeom prst="ellipse">
            <a:avLst/>
          </a:prstGeom>
          <a:solidFill>
            <a:schemeClr val="tx2">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37563" y="5361264"/>
            <a:ext cx="4020600" cy="1200329"/>
          </a:xfrm>
          <a:prstGeom prst="rect">
            <a:avLst/>
          </a:prstGeom>
          <a:noFill/>
        </p:spPr>
        <p:txBody>
          <a:bodyPr wrap="square" rtlCol="0">
            <a:spAutoFit/>
          </a:bodyPr>
          <a:lstStyle/>
          <a:p>
            <a:r>
              <a:rPr lang="en-US" sz="2400" b="1" dirty="0">
                <a:solidFill>
                  <a:srgbClr val="E5E3E4"/>
                </a:solidFill>
                <a:latin typeface="Arial" panose="020B0604020202020204" pitchFamily="34" charset="0"/>
                <a:cs typeface="Arial" panose="020B0604020202020204" pitchFamily="34" charset="0"/>
              </a:rPr>
              <a:t>Presenters:</a:t>
            </a:r>
          </a:p>
          <a:p>
            <a:r>
              <a:rPr lang="en-US" sz="1600" dirty="0">
                <a:solidFill>
                  <a:srgbClr val="E5E3E4"/>
                </a:solidFill>
                <a:latin typeface="Arial" panose="020B0604020202020204" pitchFamily="34" charset="0"/>
                <a:cs typeface="Arial" panose="020B0604020202020204" pitchFamily="34" charset="0"/>
              </a:rPr>
              <a:t>James Locurto, </a:t>
            </a:r>
            <a:r>
              <a:rPr lang="en-US" sz="1600" i="1" dirty="0">
                <a:solidFill>
                  <a:srgbClr val="E5E3E4"/>
                </a:solidFill>
                <a:latin typeface="Arial" panose="020B0604020202020204" pitchFamily="34" charset="0"/>
                <a:cs typeface="Arial" panose="020B0604020202020204" pitchFamily="34" charset="0"/>
              </a:rPr>
              <a:t>Assistant Director</a:t>
            </a:r>
          </a:p>
          <a:p>
            <a:r>
              <a:rPr lang="en-US" sz="1600" dirty="0">
                <a:solidFill>
                  <a:srgbClr val="E5E3E4"/>
                </a:solidFill>
                <a:latin typeface="Arial" panose="020B0604020202020204" pitchFamily="34" charset="0"/>
                <a:cs typeface="Arial" panose="020B0604020202020204" pitchFamily="34" charset="0"/>
              </a:rPr>
              <a:t>Ariana Michel, </a:t>
            </a:r>
            <a:r>
              <a:rPr lang="en-US" sz="1600" i="1" dirty="0">
                <a:solidFill>
                  <a:srgbClr val="E5E3E4"/>
                </a:solidFill>
                <a:latin typeface="Arial" panose="020B0604020202020204" pitchFamily="34" charset="0"/>
                <a:cs typeface="Arial" panose="020B0604020202020204" pitchFamily="34" charset="0"/>
              </a:rPr>
              <a:t>Deputy Director</a:t>
            </a:r>
          </a:p>
          <a:p>
            <a:r>
              <a:rPr lang="en-US" sz="1600" dirty="0">
                <a:solidFill>
                  <a:srgbClr val="E5E3E4"/>
                </a:solidFill>
                <a:latin typeface="Arial" panose="020B0604020202020204" pitchFamily="34" charset="0"/>
                <a:cs typeface="Arial" panose="020B0604020202020204" pitchFamily="34" charset="0"/>
              </a:rPr>
              <a:t>Jared Kuester, </a:t>
            </a:r>
            <a:r>
              <a:rPr lang="en-US" sz="1600" i="1" dirty="0">
                <a:solidFill>
                  <a:srgbClr val="E5E3E4"/>
                </a:solidFill>
                <a:latin typeface="Arial" panose="020B0604020202020204" pitchFamily="34" charset="0"/>
                <a:cs typeface="Arial" panose="020B0604020202020204" pitchFamily="34" charset="0"/>
              </a:rPr>
              <a:t>Contact Center Team Lead</a:t>
            </a:r>
          </a:p>
        </p:txBody>
      </p:sp>
      <p:grpSp>
        <p:nvGrpSpPr>
          <p:cNvPr id="2" name="Group 1">
            <a:extLst>
              <a:ext uri="{FF2B5EF4-FFF2-40B4-BE49-F238E27FC236}">
                <a16:creationId xmlns:a16="http://schemas.microsoft.com/office/drawing/2014/main" id="{908901A2-DC9A-0983-AD5D-3FAEDB7ACC14}"/>
              </a:ext>
            </a:extLst>
          </p:cNvPr>
          <p:cNvGrpSpPr/>
          <p:nvPr/>
        </p:nvGrpSpPr>
        <p:grpSpPr>
          <a:xfrm>
            <a:off x="1002079" y="5098190"/>
            <a:ext cx="751220" cy="177449"/>
            <a:chOff x="1002079" y="5123358"/>
            <a:chExt cx="777014" cy="166254"/>
          </a:xfrm>
        </p:grpSpPr>
        <p:sp>
          <p:nvSpPr>
            <p:cNvPr id="3" name="Oval 2"/>
            <p:cNvSpPr/>
            <p:nvPr/>
          </p:nvSpPr>
          <p:spPr>
            <a:xfrm>
              <a:off x="1002079" y="5123358"/>
              <a:ext cx="166254" cy="166254"/>
            </a:xfrm>
            <a:prstGeom prst="ellipse">
              <a:avLst/>
            </a:prstGeom>
            <a:solidFill>
              <a:srgbClr val="E5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E3E4"/>
                </a:solidFill>
              </a:endParaRPr>
            </a:p>
          </p:txBody>
        </p:sp>
        <p:sp>
          <p:nvSpPr>
            <p:cNvPr id="6" name="Oval 5"/>
            <p:cNvSpPr/>
            <p:nvPr/>
          </p:nvSpPr>
          <p:spPr>
            <a:xfrm>
              <a:off x="1307459" y="5123358"/>
              <a:ext cx="166254" cy="166254"/>
            </a:xfrm>
            <a:prstGeom prst="ellipse">
              <a:avLst/>
            </a:prstGeom>
            <a:solidFill>
              <a:srgbClr val="E5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E3E4"/>
                </a:solidFill>
              </a:endParaRPr>
            </a:p>
          </p:txBody>
        </p:sp>
        <p:sp>
          <p:nvSpPr>
            <p:cNvPr id="7" name="Oval 6"/>
            <p:cNvSpPr/>
            <p:nvPr/>
          </p:nvSpPr>
          <p:spPr>
            <a:xfrm>
              <a:off x="1612839" y="5123358"/>
              <a:ext cx="166254" cy="166254"/>
            </a:xfrm>
            <a:prstGeom prst="ellipse">
              <a:avLst/>
            </a:prstGeom>
            <a:solidFill>
              <a:srgbClr val="E5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E3E4"/>
                </a:solidFill>
              </a:endParaRPr>
            </a:p>
          </p:txBody>
        </p:sp>
      </p:grpSp>
      <p:sp>
        <p:nvSpPr>
          <p:cNvPr id="21" name="Round Same Side Corner Rectangle 20"/>
          <p:cNvSpPr/>
          <p:nvPr/>
        </p:nvSpPr>
        <p:spPr>
          <a:xfrm rot="16200000">
            <a:off x="9817502" y="-1515608"/>
            <a:ext cx="602037" cy="4146958"/>
          </a:xfrm>
          <a:prstGeom prst="round2SameRect">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4237" y="725094"/>
            <a:ext cx="6061763" cy="2759730"/>
          </a:xfrm>
          <a:prstGeom prst="rect">
            <a:avLst/>
          </a:prstGeom>
          <a:noFill/>
        </p:spPr>
        <p:txBody>
          <a:bodyPr wrap="square" rtlCol="0">
            <a:spAutoFit/>
          </a:bodyPr>
          <a:lstStyle/>
          <a:p>
            <a:pPr algn="ctr">
              <a:lnSpc>
                <a:spcPts val="5200"/>
              </a:lnSpc>
            </a:pPr>
            <a:r>
              <a:rPr lang="en-US" sz="4800" b="1" kern="100" spc="-150" dirty="0">
                <a:solidFill>
                  <a:schemeClr val="bg1"/>
                </a:solidFill>
                <a:latin typeface="Arial" panose="020B0604020202020204" pitchFamily="34" charset="0"/>
                <a:cs typeface="Arial" panose="020B0604020202020204" pitchFamily="34" charset="0"/>
              </a:rPr>
              <a:t>Enhancing the </a:t>
            </a:r>
          </a:p>
          <a:p>
            <a:pPr algn="ctr">
              <a:lnSpc>
                <a:spcPts val="5200"/>
              </a:lnSpc>
            </a:pPr>
            <a:r>
              <a:rPr lang="en-US" sz="4800" b="1" kern="100" spc="-150" dirty="0">
                <a:solidFill>
                  <a:schemeClr val="bg1"/>
                </a:solidFill>
                <a:latin typeface="Arial" panose="020B0604020202020204" pitchFamily="34" charset="0"/>
                <a:cs typeface="Arial" panose="020B0604020202020204" pitchFamily="34" charset="0"/>
              </a:rPr>
              <a:t>Call Center Experience Through Technology</a:t>
            </a:r>
          </a:p>
        </p:txBody>
      </p:sp>
      <p:sp>
        <p:nvSpPr>
          <p:cNvPr id="16" name="TextBox 15"/>
          <p:cNvSpPr txBox="1"/>
          <p:nvPr/>
        </p:nvSpPr>
        <p:spPr>
          <a:xfrm>
            <a:off x="8299425" y="327039"/>
            <a:ext cx="3809513" cy="461665"/>
          </a:xfrm>
          <a:prstGeom prst="rect">
            <a:avLst/>
          </a:prstGeom>
          <a:solidFill>
            <a:srgbClr val="CD9700"/>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Transitional Assistance</a:t>
            </a:r>
          </a:p>
        </p:txBody>
      </p:sp>
      <p:sp>
        <p:nvSpPr>
          <p:cNvPr id="18" name="Oval 17">
            <a:extLst>
              <a:ext uri="{FF2B5EF4-FFF2-40B4-BE49-F238E27FC236}">
                <a16:creationId xmlns:a16="http://schemas.microsoft.com/office/drawing/2014/main" id="{DB64694E-98FF-46C3-B59D-83D593D1AD54}"/>
              </a:ext>
            </a:extLst>
          </p:cNvPr>
          <p:cNvSpPr/>
          <p:nvPr/>
        </p:nvSpPr>
        <p:spPr>
          <a:xfrm>
            <a:off x="4230640" y="3644220"/>
            <a:ext cx="2814118" cy="2840962"/>
          </a:xfrm>
          <a:prstGeom prst="ellipse">
            <a:avLst/>
          </a:prstGeom>
          <a:solidFill>
            <a:srgbClr val="F9A419">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 Same Side Corner Rectangle 21"/>
          <p:cNvSpPr/>
          <p:nvPr/>
        </p:nvSpPr>
        <p:spPr>
          <a:xfrm rot="5400000">
            <a:off x="2722605" y="1044523"/>
            <a:ext cx="619966" cy="6126822"/>
          </a:xfrm>
          <a:prstGeom prst="round2Same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377689" y="3826314"/>
            <a:ext cx="3452475" cy="553998"/>
          </a:xfrm>
          <a:prstGeom prst="rect">
            <a:avLst/>
          </a:prstGeom>
          <a:noFill/>
        </p:spPr>
        <p:txBody>
          <a:bodyPr wrap="square" rtlCol="0">
            <a:spAutoFit/>
          </a:bodyPr>
          <a:lstStyle/>
          <a:p>
            <a:r>
              <a:rPr lang="en-US" sz="3000" i="1" kern="100" dirty="0">
                <a:solidFill>
                  <a:schemeClr val="bg1"/>
                </a:solidFill>
                <a:latin typeface="Arial" panose="020B0604020202020204" pitchFamily="34" charset="0"/>
                <a:cs typeface="Arial" panose="020B0604020202020204" pitchFamily="34" charset="0"/>
              </a:rPr>
              <a:t>Now We’re Talking</a:t>
            </a:r>
          </a:p>
        </p:txBody>
      </p:sp>
      <p:pic>
        <p:nvPicPr>
          <p:cNvPr id="11" name="Picture 10" descr="Shape&#10;&#10;Description automatically generated with medium confidence">
            <a:extLst>
              <a:ext uri="{FF2B5EF4-FFF2-40B4-BE49-F238E27FC236}">
                <a16:creationId xmlns:a16="http://schemas.microsoft.com/office/drawing/2014/main" id="{472880D4-07B4-12D4-C06C-D6C0B6126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8884" y="5260500"/>
            <a:ext cx="2263291" cy="1270461"/>
          </a:xfrm>
          <a:prstGeom prst="rect">
            <a:avLst/>
          </a:prstGeom>
        </p:spPr>
      </p:pic>
    </p:spTree>
    <p:extLst>
      <p:ext uri="{BB962C8B-B14F-4D97-AF65-F5344CB8AC3E}">
        <p14:creationId xmlns:p14="http://schemas.microsoft.com/office/powerpoint/2010/main" val="306078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a:off x="4348001" y="-1795187"/>
            <a:ext cx="3027851" cy="1175385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84266" y="2651510"/>
            <a:ext cx="5211733" cy="2862322"/>
          </a:xfrm>
          <a:prstGeom prst="rect">
            <a:avLst/>
          </a:prstGeom>
          <a:noFill/>
        </p:spPr>
        <p:txBody>
          <a:bodyPr wrap="square" rtlCol="0">
            <a:spAutoFit/>
          </a:bodyPr>
          <a:lstStyle/>
          <a:p>
            <a:r>
              <a:rPr lang="en-US" sz="1600" b="1" dirty="0">
                <a:solidFill>
                  <a:srgbClr val="CD9700"/>
                </a:solidFill>
                <a:latin typeface="Arial" panose="020B0604020202020204" pitchFamily="34" charset="0"/>
                <a:cs typeface="Arial" panose="020B0604020202020204" pitchFamily="34" charset="0"/>
              </a:rPr>
              <a:t>Allows customers to verify identity and access case information by providing two of the following factors:</a:t>
            </a:r>
          </a:p>
          <a:p>
            <a:endParaRPr lang="en-US" sz="1600" b="1" dirty="0">
              <a:solidFill>
                <a:srgbClr val="CD97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County case number</a:t>
            </a:r>
          </a:p>
          <a:p>
            <a:pPr marL="342900" indent="-34290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Date of Birth (DOB)</a:t>
            </a:r>
          </a:p>
          <a:p>
            <a:pPr marL="342900" indent="-34290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Social Security Number (SSN)</a:t>
            </a:r>
          </a:p>
          <a:p>
            <a:pPr marL="342900" indent="-34290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Driver’s License or State ID card</a:t>
            </a:r>
          </a:p>
          <a:p>
            <a:pPr marL="342900" indent="-34290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IVR Personal Identification Number (PIN)</a:t>
            </a:r>
          </a:p>
          <a:p>
            <a:pPr marL="342900" indent="-34290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Electronic Benefit Transfer (EBT) card number</a:t>
            </a:r>
          </a:p>
          <a:p>
            <a:endParaRPr lang="en-US" sz="2000" b="1" dirty="0">
              <a:solidFill>
                <a:srgbClr val="53AAC0"/>
              </a:solidFill>
              <a:latin typeface="Myriad Pro SemiCond" panose="020B0503030403020204" pitchFamily="34" charset="0"/>
            </a:endParaRPr>
          </a:p>
        </p:txBody>
      </p:sp>
      <p:sp>
        <p:nvSpPr>
          <p:cNvPr id="20" name="TextBox 19"/>
          <p:cNvSpPr txBox="1"/>
          <p:nvPr/>
        </p:nvSpPr>
        <p:spPr>
          <a:xfrm>
            <a:off x="1870167" y="1434590"/>
            <a:ext cx="9077166" cy="316946"/>
          </a:xfrm>
          <a:prstGeom prst="rect">
            <a:avLst/>
          </a:prstGeom>
          <a:noFill/>
        </p:spPr>
        <p:txBody>
          <a:bodyPr wrap="square" rtlCol="0">
            <a:spAutoFit/>
          </a:bodyPr>
          <a:lstStyle/>
          <a:p>
            <a:pPr>
              <a:lnSpc>
                <a:spcPts val="1000"/>
              </a:lnSpc>
            </a:pPr>
            <a:r>
              <a:rPr lang="en-US" sz="4400" b="1" dirty="0">
                <a:solidFill>
                  <a:schemeClr val="bg1"/>
                </a:solidFill>
                <a:latin typeface="Arial" panose="020B0604020202020204" pitchFamily="34" charset="0"/>
                <a:cs typeface="Arial" panose="020B0604020202020204" pitchFamily="34" charset="0"/>
              </a:rPr>
              <a:t>Authentication Assistant</a:t>
            </a:r>
          </a:p>
        </p:txBody>
      </p:sp>
      <p:grpSp>
        <p:nvGrpSpPr>
          <p:cNvPr id="8" name="Group 7">
            <a:extLst>
              <a:ext uri="{FF2B5EF4-FFF2-40B4-BE49-F238E27FC236}">
                <a16:creationId xmlns:a16="http://schemas.microsoft.com/office/drawing/2014/main" id="{099A61E1-6110-C10C-2F4A-94E9269DB549}"/>
              </a:ext>
            </a:extLst>
          </p:cNvPr>
          <p:cNvGrpSpPr/>
          <p:nvPr/>
        </p:nvGrpSpPr>
        <p:grpSpPr>
          <a:xfrm>
            <a:off x="453146" y="814572"/>
            <a:ext cx="1347085" cy="1259194"/>
            <a:chOff x="708917" y="643771"/>
            <a:chExt cx="1866503" cy="1646010"/>
          </a:xfrm>
        </p:grpSpPr>
        <p:sp>
          <p:nvSpPr>
            <p:cNvPr id="16" name="Rounded Rectangle 15"/>
            <p:cNvSpPr/>
            <p:nvPr/>
          </p:nvSpPr>
          <p:spPr>
            <a:xfrm>
              <a:off x="708917" y="720259"/>
              <a:ext cx="1866503" cy="1514028"/>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Vlog outline">
              <a:extLst>
                <a:ext uri="{FF2B5EF4-FFF2-40B4-BE49-F238E27FC236}">
                  <a16:creationId xmlns:a16="http://schemas.microsoft.com/office/drawing/2014/main" id="{DA2344D3-81F8-4660-92B4-B7B98EE23B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5819" y="643771"/>
              <a:ext cx="1646010" cy="1646010"/>
            </a:xfrm>
            <a:prstGeom prst="rect">
              <a:avLst/>
            </a:prstGeom>
          </p:spPr>
        </p:pic>
      </p:grpSp>
      <p:pic>
        <p:nvPicPr>
          <p:cNvPr id="13" name="Picture 12" descr="Text&#10;&#10;Description automatically generated">
            <a:extLst>
              <a:ext uri="{FF2B5EF4-FFF2-40B4-BE49-F238E27FC236}">
                <a16:creationId xmlns:a16="http://schemas.microsoft.com/office/drawing/2014/main" id="{059694B7-18DB-E39C-D35B-1146305800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2" name="Rounded Rectangle 14">
            <a:extLst>
              <a:ext uri="{FF2B5EF4-FFF2-40B4-BE49-F238E27FC236}">
                <a16:creationId xmlns:a16="http://schemas.microsoft.com/office/drawing/2014/main" id="{C2FB2FA8-D73E-6ED1-B153-16119B4C98E7}"/>
              </a:ext>
            </a:extLst>
          </p:cNvPr>
          <p:cNvSpPr/>
          <p:nvPr/>
        </p:nvSpPr>
        <p:spPr>
          <a:xfrm>
            <a:off x="6372186" y="2232834"/>
            <a:ext cx="5040388" cy="3774381"/>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a:p>
            <a:pPr algn="ctr"/>
            <a:r>
              <a:rPr lang="en-US" sz="1600" b="1" dirty="0">
                <a:solidFill>
                  <a:schemeClr val="bg1"/>
                </a:solidFill>
                <a:latin typeface="Arial" panose="020B0604020202020204" pitchFamily="34" charset="0"/>
                <a:cs typeface="Arial" panose="020B0604020202020204" pitchFamily="34" charset="0"/>
              </a:rPr>
              <a:t>After successful authentication, customers can complete the following without worker assistance:</a:t>
            </a:r>
          </a:p>
          <a:p>
            <a:pPr algn="ct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b="1" dirty="0">
                <a:solidFill>
                  <a:schemeClr val="bg1"/>
                </a:solidFill>
                <a:latin typeface="Arial" panose="020B0604020202020204" pitchFamily="34" charset="0"/>
                <a:cs typeface="Arial" panose="020B0604020202020204" pitchFamily="34" charset="0"/>
              </a:rPr>
              <a:t>Change IVR PIN</a:t>
            </a:r>
          </a:p>
          <a:p>
            <a:pPr marL="285750" indent="-285750">
              <a:buFont typeface="Wingdings" panose="05000000000000000000" pitchFamily="2" charset="2"/>
              <a:buChar char="§"/>
            </a:pPr>
            <a:r>
              <a:rPr lang="en-US" sz="1600" b="1" dirty="0">
                <a:solidFill>
                  <a:schemeClr val="bg1"/>
                </a:solidFill>
                <a:latin typeface="Arial" panose="020B0604020202020204" pitchFamily="34" charset="0"/>
                <a:cs typeface="Arial" panose="020B0604020202020204" pitchFamily="34" charset="0"/>
              </a:rPr>
              <a:t>Get information about upcoming appointments</a:t>
            </a:r>
          </a:p>
          <a:p>
            <a:pPr marL="742950" lvl="1" indent="-285750">
              <a:buFont typeface="Wingdings" panose="05000000000000000000" pitchFamily="2" charset="2"/>
              <a:buChar char="v"/>
            </a:pPr>
            <a:r>
              <a:rPr lang="en-US" sz="1600" b="1" dirty="0">
                <a:solidFill>
                  <a:schemeClr val="bg1"/>
                </a:solidFill>
                <a:latin typeface="Arial" panose="020B0604020202020204" pitchFamily="34" charset="0"/>
                <a:cs typeface="Arial" panose="020B0604020202020204" pitchFamily="34" charset="0"/>
              </a:rPr>
              <a:t>Reschedule appointments, if needed</a:t>
            </a:r>
          </a:p>
          <a:p>
            <a:pPr marL="285750" indent="-285750">
              <a:buFont typeface="Wingdings" panose="05000000000000000000" pitchFamily="2" charset="2"/>
              <a:buChar char="§"/>
            </a:pPr>
            <a:r>
              <a:rPr lang="en-US" sz="1600" b="1" dirty="0">
                <a:solidFill>
                  <a:schemeClr val="bg1"/>
                </a:solidFill>
                <a:latin typeface="Arial" panose="020B0604020202020204" pitchFamily="34" charset="0"/>
                <a:cs typeface="Arial" panose="020B0604020202020204" pitchFamily="34" charset="0"/>
              </a:rPr>
              <a:t>Request forms or copies of notices</a:t>
            </a:r>
          </a:p>
          <a:p>
            <a:pPr marL="285750" indent="-285750">
              <a:buFont typeface="Wingdings" panose="05000000000000000000" pitchFamily="2" charset="2"/>
              <a:buChar char="§"/>
            </a:pPr>
            <a:r>
              <a:rPr lang="en-US" sz="1600" b="1" dirty="0">
                <a:solidFill>
                  <a:schemeClr val="bg1"/>
                </a:solidFill>
                <a:latin typeface="Arial" panose="020B0604020202020204" pitchFamily="34" charset="0"/>
                <a:cs typeface="Arial" panose="020B0604020202020204" pitchFamily="34" charset="0"/>
              </a:rPr>
              <a:t>Receive status updates of documents submitted</a:t>
            </a:r>
          </a:p>
          <a:p>
            <a:pPr marL="285750" indent="-285750">
              <a:buFont typeface="Wingdings" panose="05000000000000000000" pitchFamily="2" charset="2"/>
              <a:buChar char="§"/>
            </a:pPr>
            <a:r>
              <a:rPr lang="en-US" sz="1600" b="1" dirty="0">
                <a:solidFill>
                  <a:schemeClr val="bg1"/>
                </a:solidFill>
                <a:latin typeface="Arial" panose="020B0604020202020204" pitchFamily="34" charset="0"/>
                <a:cs typeface="Arial" panose="020B0604020202020204" pitchFamily="34" charset="0"/>
              </a:rPr>
              <a:t>Access:</a:t>
            </a:r>
          </a:p>
          <a:p>
            <a:pPr marL="742950" lvl="1" indent="-285750">
              <a:buFont typeface="Wingdings" panose="05000000000000000000" pitchFamily="2" charset="2"/>
              <a:buChar char="v"/>
            </a:pPr>
            <a:r>
              <a:rPr lang="en-US" sz="1600" b="1" dirty="0">
                <a:solidFill>
                  <a:schemeClr val="bg1"/>
                </a:solidFill>
                <a:latin typeface="Arial" panose="020B0604020202020204" pitchFamily="34" charset="0"/>
                <a:cs typeface="Arial" panose="020B0604020202020204" pitchFamily="34" charset="0"/>
              </a:rPr>
              <a:t>Benefit information</a:t>
            </a:r>
          </a:p>
          <a:p>
            <a:pPr marL="742950" lvl="1" indent="-285750">
              <a:buFont typeface="Wingdings" panose="05000000000000000000" pitchFamily="2" charset="2"/>
              <a:buChar char="v"/>
            </a:pPr>
            <a:r>
              <a:rPr lang="en-US" sz="1600" b="1" dirty="0">
                <a:solidFill>
                  <a:schemeClr val="bg1"/>
                </a:solidFill>
                <a:latin typeface="Arial" panose="020B0604020202020204" pitchFamily="34" charset="0"/>
                <a:cs typeface="Arial" panose="020B0604020202020204" pitchFamily="34" charset="0"/>
              </a:rPr>
              <a:t>Office locations and hours</a:t>
            </a:r>
          </a:p>
          <a:p>
            <a:pPr algn="ctr"/>
            <a:endParaRPr lang="en-US" dirty="0"/>
          </a:p>
        </p:txBody>
      </p:sp>
      <p:sp>
        <p:nvSpPr>
          <p:cNvPr id="2" name="TextBox 1">
            <a:extLst>
              <a:ext uri="{FF2B5EF4-FFF2-40B4-BE49-F238E27FC236}">
                <a16:creationId xmlns:a16="http://schemas.microsoft.com/office/drawing/2014/main" id="{CC25F58F-7958-162D-554F-80FC931DA9F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3" name="Straight Connector 2">
            <a:extLst>
              <a:ext uri="{FF2B5EF4-FFF2-40B4-BE49-F238E27FC236}">
                <a16:creationId xmlns:a16="http://schemas.microsoft.com/office/drawing/2014/main" id="{E88BEAEF-CB0A-66A3-1D6B-37A576F7279A}"/>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9F25881-B9F6-F8AB-9F40-C7033AE477D6}"/>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TextBox 5">
            <a:extLst>
              <a:ext uri="{FF2B5EF4-FFF2-40B4-BE49-F238E27FC236}">
                <a16:creationId xmlns:a16="http://schemas.microsoft.com/office/drawing/2014/main" id="{C120E6C9-3A0C-CBE5-5FFB-37904873A2F7}"/>
              </a:ext>
            </a:extLst>
          </p:cNvPr>
          <p:cNvSpPr txBox="1"/>
          <p:nvPr/>
        </p:nvSpPr>
        <p:spPr>
          <a:xfrm>
            <a:off x="11391308" y="33931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10</a:t>
            </a:r>
          </a:p>
        </p:txBody>
      </p:sp>
      <p:grpSp>
        <p:nvGrpSpPr>
          <p:cNvPr id="9" name="Group 8">
            <a:extLst>
              <a:ext uri="{FF2B5EF4-FFF2-40B4-BE49-F238E27FC236}">
                <a16:creationId xmlns:a16="http://schemas.microsoft.com/office/drawing/2014/main" id="{2FD48991-B029-6929-CD02-ED19FECD8E43}"/>
              </a:ext>
            </a:extLst>
          </p:cNvPr>
          <p:cNvGrpSpPr/>
          <p:nvPr/>
        </p:nvGrpSpPr>
        <p:grpSpPr>
          <a:xfrm>
            <a:off x="6339" y="5665187"/>
            <a:ext cx="4683108" cy="1184424"/>
            <a:chOff x="6339" y="5665187"/>
            <a:chExt cx="4683108" cy="1184424"/>
          </a:xfrm>
        </p:grpSpPr>
        <p:sp>
          <p:nvSpPr>
            <p:cNvPr id="10" name="Content Placeholder 2">
              <a:extLst>
                <a:ext uri="{FF2B5EF4-FFF2-40B4-BE49-F238E27FC236}">
                  <a16:creationId xmlns:a16="http://schemas.microsoft.com/office/drawing/2014/main" id="{3F32284A-C788-40FD-7A8F-BEE9B73993DC}"/>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1" name="Picture 10" descr="Text&#10;&#10;Description automatically generated with medium confidence">
              <a:extLst>
                <a:ext uri="{FF2B5EF4-FFF2-40B4-BE49-F238E27FC236}">
                  <a16:creationId xmlns:a16="http://schemas.microsoft.com/office/drawing/2014/main" id="{F691CEA5-A359-DA78-8934-6737A168E9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101711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a:off x="4363001" y="-1785034"/>
            <a:ext cx="3027851" cy="1175385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Text&#10;&#10;Description automatically generated">
            <a:extLst>
              <a:ext uri="{FF2B5EF4-FFF2-40B4-BE49-F238E27FC236}">
                <a16:creationId xmlns:a16="http://schemas.microsoft.com/office/drawing/2014/main" id="{059694B7-18DB-E39C-D35B-114630580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2" name="TextBox 1">
            <a:extLst>
              <a:ext uri="{FF2B5EF4-FFF2-40B4-BE49-F238E27FC236}">
                <a16:creationId xmlns:a16="http://schemas.microsoft.com/office/drawing/2014/main" id="{7D3FBCA4-9E9C-8F96-B491-68C1D9AB2F3D}"/>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3" name="Straight Connector 2">
            <a:extLst>
              <a:ext uri="{FF2B5EF4-FFF2-40B4-BE49-F238E27FC236}">
                <a16:creationId xmlns:a16="http://schemas.microsoft.com/office/drawing/2014/main" id="{0E9FD327-9117-DEA7-3B39-0CD57DF2E413}"/>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10BE5130-A58B-A716-929E-BEBC1A5B7FF0}"/>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extBox 4">
            <a:extLst>
              <a:ext uri="{FF2B5EF4-FFF2-40B4-BE49-F238E27FC236}">
                <a16:creationId xmlns:a16="http://schemas.microsoft.com/office/drawing/2014/main" id="{7319619D-EF69-5E0F-1663-947A0FD09428}"/>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11</a:t>
            </a:r>
          </a:p>
        </p:txBody>
      </p:sp>
      <p:pic>
        <p:nvPicPr>
          <p:cNvPr id="8" name="Picture 7" descr="A person holding a phone&#10;&#10;Description automatically generated with low confidence">
            <a:extLst>
              <a:ext uri="{FF2B5EF4-FFF2-40B4-BE49-F238E27FC236}">
                <a16:creationId xmlns:a16="http://schemas.microsoft.com/office/drawing/2014/main" id="{5D96E240-4DE3-6EC5-A885-6130EB3DC2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4"/>
          <a:stretch/>
        </p:blipFill>
        <p:spPr>
          <a:xfrm>
            <a:off x="1679135" y="2577967"/>
            <a:ext cx="4575845" cy="3027852"/>
          </a:xfrm>
          <a:prstGeom prst="rect">
            <a:avLst/>
          </a:prstGeom>
        </p:spPr>
      </p:pic>
      <p:sp>
        <p:nvSpPr>
          <p:cNvPr id="6" name="TextBox 5">
            <a:extLst>
              <a:ext uri="{FF2B5EF4-FFF2-40B4-BE49-F238E27FC236}">
                <a16:creationId xmlns:a16="http://schemas.microsoft.com/office/drawing/2014/main" id="{FE0049D0-D726-3248-DAC4-43257F1844FE}"/>
              </a:ext>
            </a:extLst>
          </p:cNvPr>
          <p:cNvSpPr txBox="1"/>
          <p:nvPr/>
        </p:nvSpPr>
        <p:spPr>
          <a:xfrm>
            <a:off x="1870167" y="1434590"/>
            <a:ext cx="9077166" cy="727315"/>
          </a:xfrm>
          <a:prstGeom prst="rect">
            <a:avLst/>
          </a:prstGeom>
          <a:noFill/>
        </p:spPr>
        <p:txBody>
          <a:bodyPr wrap="square" rtlCol="0">
            <a:spAutoFit/>
          </a:bodyPr>
          <a:lstStyle/>
          <a:p>
            <a:pPr>
              <a:lnSpc>
                <a:spcPts val="1000"/>
              </a:lnSpc>
            </a:pPr>
            <a:r>
              <a:rPr lang="en-US" sz="4400" b="1" dirty="0">
                <a:solidFill>
                  <a:schemeClr val="bg1"/>
                </a:solidFill>
                <a:latin typeface="Arial" panose="020B0604020202020204" pitchFamily="34" charset="0"/>
                <a:cs typeface="Arial" panose="020B0604020202020204" pitchFamily="34" charset="0"/>
              </a:rPr>
              <a:t>Authentication Assistant</a:t>
            </a:r>
          </a:p>
          <a:p>
            <a:pPr>
              <a:lnSpc>
                <a:spcPts val="1200"/>
              </a:lnSpc>
            </a:pPr>
            <a:endParaRPr lang="en-US" sz="4400" b="1" dirty="0">
              <a:solidFill>
                <a:schemeClr val="bg1"/>
              </a:solidFill>
              <a:latin typeface="Arial" panose="020B0604020202020204" pitchFamily="34" charset="0"/>
              <a:cs typeface="Arial" panose="020B0604020202020204" pitchFamily="34" charset="0"/>
            </a:endParaRPr>
          </a:p>
          <a:p>
            <a:pPr>
              <a:lnSpc>
                <a:spcPts val="1000"/>
              </a:lnSpc>
            </a:pPr>
            <a:r>
              <a:rPr lang="en-US" sz="2400" b="1" dirty="0">
                <a:solidFill>
                  <a:schemeClr val="bg1"/>
                </a:solidFill>
                <a:latin typeface="Arial" panose="020B0604020202020204" pitchFamily="34" charset="0"/>
                <a:cs typeface="Arial" panose="020B0604020202020204" pitchFamily="34" charset="0"/>
              </a:rPr>
              <a:t>Continued…</a:t>
            </a:r>
          </a:p>
          <a:p>
            <a:pPr>
              <a:lnSpc>
                <a:spcPts val="1000"/>
              </a:lnSpc>
            </a:pPr>
            <a:endParaRPr lang="en-US" sz="4400" b="1" dirty="0">
              <a:solidFill>
                <a:schemeClr val="bg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66CDF32-B0D6-C92E-D482-C8A799D85B1B}"/>
              </a:ext>
            </a:extLst>
          </p:cNvPr>
          <p:cNvGrpSpPr/>
          <p:nvPr/>
        </p:nvGrpSpPr>
        <p:grpSpPr>
          <a:xfrm>
            <a:off x="453146" y="814572"/>
            <a:ext cx="1347085" cy="1259194"/>
            <a:chOff x="708917" y="643771"/>
            <a:chExt cx="1866503" cy="1646010"/>
          </a:xfrm>
        </p:grpSpPr>
        <p:sp>
          <p:nvSpPr>
            <p:cNvPr id="10" name="Rounded Rectangle 15">
              <a:extLst>
                <a:ext uri="{FF2B5EF4-FFF2-40B4-BE49-F238E27FC236}">
                  <a16:creationId xmlns:a16="http://schemas.microsoft.com/office/drawing/2014/main" id="{DBE913BA-BDF3-46A1-4598-C6419451EB33}"/>
                </a:ext>
              </a:extLst>
            </p:cNvPr>
            <p:cNvSpPr/>
            <p:nvPr/>
          </p:nvSpPr>
          <p:spPr>
            <a:xfrm>
              <a:off x="708917" y="720259"/>
              <a:ext cx="1866503" cy="1514028"/>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6" descr="Vlog outline">
              <a:extLst>
                <a:ext uri="{FF2B5EF4-FFF2-40B4-BE49-F238E27FC236}">
                  <a16:creationId xmlns:a16="http://schemas.microsoft.com/office/drawing/2014/main" id="{80C6F4DF-1F0C-0847-0A01-AB6277867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05819" y="643771"/>
              <a:ext cx="1646010" cy="1646010"/>
            </a:xfrm>
            <a:prstGeom prst="rect">
              <a:avLst/>
            </a:prstGeom>
          </p:spPr>
        </p:pic>
      </p:grpSp>
      <p:sp>
        <p:nvSpPr>
          <p:cNvPr id="12" name="Rounded Rectangle 14">
            <a:extLst>
              <a:ext uri="{FF2B5EF4-FFF2-40B4-BE49-F238E27FC236}">
                <a16:creationId xmlns:a16="http://schemas.microsoft.com/office/drawing/2014/main" id="{C2FB2FA8-D73E-6ED1-B153-16119B4C98E7}"/>
              </a:ext>
            </a:extLst>
          </p:cNvPr>
          <p:cNvSpPr/>
          <p:nvPr/>
        </p:nvSpPr>
        <p:spPr>
          <a:xfrm>
            <a:off x="6208029" y="2197254"/>
            <a:ext cx="5094379" cy="3789278"/>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a:p>
            <a:pPr algn="ctr"/>
            <a:r>
              <a:rPr lang="en-US" sz="2800" b="1" dirty="0">
                <a:latin typeface="Arial" panose="020B0604020202020204" pitchFamily="34" charset="0"/>
                <a:cs typeface="Arial" panose="020B0604020202020204" pitchFamily="34" charset="0"/>
              </a:rPr>
              <a:t>June 2023 - August 2023</a:t>
            </a:r>
          </a:p>
          <a:p>
            <a:pPr algn="ctr"/>
            <a:r>
              <a:rPr lang="en-US" sz="2400" dirty="0"/>
              <a:t>Calls received: 274,795</a:t>
            </a:r>
          </a:p>
          <a:p>
            <a:pPr algn="ctr"/>
            <a:r>
              <a:rPr lang="en-US" sz="2400" dirty="0"/>
              <a:t>Calls completed by BOT: 173,058</a:t>
            </a:r>
          </a:p>
          <a:p>
            <a:pPr algn="ctr"/>
            <a:endParaRPr lang="en-US" sz="2400" dirty="0"/>
          </a:p>
          <a:p>
            <a:pPr algn="ctr"/>
            <a:r>
              <a:rPr lang="en-US" sz="2800" b="1" dirty="0"/>
              <a:t>Overall success rate: 78%</a:t>
            </a:r>
          </a:p>
          <a:p>
            <a:pPr algn="ctr"/>
            <a:endParaRPr lang="en-US" dirty="0"/>
          </a:p>
        </p:txBody>
      </p:sp>
      <p:grpSp>
        <p:nvGrpSpPr>
          <p:cNvPr id="7" name="Group 6">
            <a:extLst>
              <a:ext uri="{FF2B5EF4-FFF2-40B4-BE49-F238E27FC236}">
                <a16:creationId xmlns:a16="http://schemas.microsoft.com/office/drawing/2014/main" id="{81D6096D-F7C2-C4F0-3622-AF93A9681C07}"/>
              </a:ext>
            </a:extLst>
          </p:cNvPr>
          <p:cNvGrpSpPr/>
          <p:nvPr/>
        </p:nvGrpSpPr>
        <p:grpSpPr>
          <a:xfrm>
            <a:off x="6339" y="5665187"/>
            <a:ext cx="4683108" cy="1184424"/>
            <a:chOff x="6339" y="5665187"/>
            <a:chExt cx="4683108" cy="1184424"/>
          </a:xfrm>
        </p:grpSpPr>
        <p:sp>
          <p:nvSpPr>
            <p:cNvPr id="15" name="Content Placeholder 2">
              <a:extLst>
                <a:ext uri="{FF2B5EF4-FFF2-40B4-BE49-F238E27FC236}">
                  <a16:creationId xmlns:a16="http://schemas.microsoft.com/office/drawing/2014/main" id="{29A817A6-144D-3C37-B21C-C2C7F5EDBB08}"/>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6" name="Picture 15" descr="Text&#10;&#10;Description automatically generated with medium confidence">
              <a:extLst>
                <a:ext uri="{FF2B5EF4-FFF2-40B4-BE49-F238E27FC236}">
                  <a16:creationId xmlns:a16="http://schemas.microsoft.com/office/drawing/2014/main" id="{0B84F0C0-245F-1363-983C-DF59E45406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4076410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a:off x="4348001" y="-1833287"/>
            <a:ext cx="3027851" cy="1175385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00692" y="2889478"/>
            <a:ext cx="5211733" cy="2308324"/>
          </a:xfrm>
          <a:prstGeom prst="rect">
            <a:avLst/>
          </a:prstGeom>
          <a:noFill/>
        </p:spPr>
        <p:txBody>
          <a:bodyPr wrap="square" rtlCol="0">
            <a:spAutoFit/>
          </a:bodyPr>
          <a:lstStyle/>
          <a:p>
            <a:pPr marL="0" indent="0">
              <a:lnSpc>
                <a:spcPct val="100000"/>
              </a:lnSpc>
              <a:spcBef>
                <a:spcPts val="0"/>
              </a:spcBef>
              <a:buFont typeface="Arial" panose="020B0604020202020204" pitchFamily="34" charset="0"/>
              <a:buNone/>
            </a:pPr>
            <a:r>
              <a:rPr lang="en-US" sz="2400" b="1" dirty="0">
                <a:solidFill>
                  <a:srgbClr val="CD9700"/>
                </a:solidFill>
                <a:latin typeface="Arial" panose="020B0604020202020204" pitchFamily="34" charset="0"/>
                <a:cs typeface="Arial" panose="020B0604020202020204" pitchFamily="34" charset="0"/>
              </a:rPr>
              <a:t>Provides upfront information to the caller using active programs.</a:t>
            </a:r>
          </a:p>
          <a:p>
            <a:endParaRPr lang="en-US" sz="2400" b="1" dirty="0">
              <a:solidFill>
                <a:srgbClr val="CD97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b="1" dirty="0">
                <a:solidFill>
                  <a:srgbClr val="CD9700"/>
                </a:solidFill>
                <a:latin typeface="Arial" panose="020B0604020202020204" pitchFamily="34" charset="0"/>
                <a:cs typeface="Arial" panose="020B0604020202020204" pitchFamily="34" charset="0"/>
              </a:rPr>
              <a:t>Benefit amounts/status</a:t>
            </a:r>
          </a:p>
          <a:p>
            <a:pPr marL="342900" indent="-342900">
              <a:buFont typeface="Wingdings" panose="05000000000000000000" pitchFamily="2" charset="2"/>
              <a:buChar char="§"/>
            </a:pPr>
            <a:r>
              <a:rPr lang="en-US" sz="2400" b="1" dirty="0">
                <a:solidFill>
                  <a:srgbClr val="CD9700"/>
                </a:solidFill>
                <a:latin typeface="Arial" panose="020B0604020202020204" pitchFamily="34" charset="0"/>
                <a:cs typeface="Arial" panose="020B0604020202020204" pitchFamily="34" charset="0"/>
              </a:rPr>
              <a:t>Status of returned document</a:t>
            </a:r>
          </a:p>
          <a:p>
            <a:pPr marL="342900" indent="-342900">
              <a:buFont typeface="Wingdings" panose="05000000000000000000" pitchFamily="2" charset="2"/>
              <a:buChar char="§"/>
            </a:pPr>
            <a:r>
              <a:rPr lang="en-US" sz="2400" b="1" dirty="0">
                <a:solidFill>
                  <a:srgbClr val="CD9700"/>
                </a:solidFill>
                <a:latin typeface="Arial" panose="020B0604020202020204" pitchFamily="34" charset="0"/>
                <a:cs typeface="Arial" panose="020B0604020202020204" pitchFamily="34" charset="0"/>
              </a:rPr>
              <a:t>Request a document/form</a:t>
            </a:r>
          </a:p>
        </p:txBody>
      </p:sp>
      <p:sp>
        <p:nvSpPr>
          <p:cNvPr id="33" name="Oval 32">
            <a:extLst>
              <a:ext uri="{FF2B5EF4-FFF2-40B4-BE49-F238E27FC236}">
                <a16:creationId xmlns:a16="http://schemas.microsoft.com/office/drawing/2014/main" id="{C497B359-B5C8-42BE-8681-5413AD425453}"/>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TextBox 33">
            <a:extLst>
              <a:ext uri="{FF2B5EF4-FFF2-40B4-BE49-F238E27FC236}">
                <a16:creationId xmlns:a16="http://schemas.microsoft.com/office/drawing/2014/main" id="{C2C83044-0D07-4A9C-B0B8-07679B6B054E}"/>
              </a:ext>
            </a:extLst>
          </p:cNvPr>
          <p:cNvSpPr txBox="1"/>
          <p:nvPr/>
        </p:nvSpPr>
        <p:spPr>
          <a:xfrm>
            <a:off x="11400888" y="282005"/>
            <a:ext cx="457200" cy="477054"/>
          </a:xfrm>
          <a:prstGeom prst="rect">
            <a:avLst/>
          </a:prstGeom>
          <a:noFill/>
        </p:spPr>
        <p:txBody>
          <a:bodyPr wrap="square" rtlCol="0">
            <a:spAutoFit/>
          </a:bodyPr>
          <a:lstStyle/>
          <a:p>
            <a:pPr algn="ctr"/>
            <a:r>
              <a:rPr lang="en-US" sz="2500" b="1" dirty="0">
                <a:solidFill>
                  <a:schemeClr val="bg1"/>
                </a:solidFill>
              </a:rPr>
              <a:t>#</a:t>
            </a:r>
          </a:p>
        </p:txBody>
      </p:sp>
      <p:pic>
        <p:nvPicPr>
          <p:cNvPr id="13" name="Picture 12" descr="Text&#10;&#10;Description automatically generated">
            <a:extLst>
              <a:ext uri="{FF2B5EF4-FFF2-40B4-BE49-F238E27FC236}">
                <a16:creationId xmlns:a16="http://schemas.microsoft.com/office/drawing/2014/main" id="{059694B7-18DB-E39C-D35B-114630580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2" name="Rounded Rectangle 14">
            <a:extLst>
              <a:ext uri="{FF2B5EF4-FFF2-40B4-BE49-F238E27FC236}">
                <a16:creationId xmlns:a16="http://schemas.microsoft.com/office/drawing/2014/main" id="{C2FB2FA8-D73E-6ED1-B153-16119B4C98E7}"/>
              </a:ext>
            </a:extLst>
          </p:cNvPr>
          <p:cNvSpPr/>
          <p:nvPr/>
        </p:nvSpPr>
        <p:spPr>
          <a:xfrm>
            <a:off x="6095999" y="1852766"/>
            <a:ext cx="5295309" cy="4222679"/>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June 2023 - August 2023 </a:t>
            </a:r>
          </a:p>
          <a:p>
            <a:pPr algn="ctr"/>
            <a:endParaRPr lang="en-US" sz="2000" b="1" dirty="0">
              <a:solidFill>
                <a:schemeClr val="bg1"/>
              </a:solidFill>
              <a:latin typeface="Arial" panose="020B0604020202020204" pitchFamily="34" charset="0"/>
              <a:cs typeface="Arial" panose="020B0604020202020204" pitchFamily="34" charset="0"/>
            </a:endParaRPr>
          </a:p>
          <a:p>
            <a:pPr algn="ctr"/>
            <a:r>
              <a:rPr lang="en-US" sz="2000" dirty="0">
                <a:solidFill>
                  <a:schemeClr val="bg1"/>
                </a:solidFill>
                <a:latin typeface="Arial" panose="020B0604020202020204" pitchFamily="34" charset="0"/>
                <a:cs typeface="Arial" panose="020B0604020202020204" pitchFamily="34" charset="0"/>
              </a:rPr>
              <a:t>16,007 calls were completed after hearing Push Notifications message.</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dirty="0">
                <a:solidFill>
                  <a:schemeClr val="bg1"/>
                </a:solidFill>
                <a:latin typeface="Arial" panose="020B0604020202020204" pitchFamily="34" charset="0"/>
                <a:cs typeface="Arial" panose="020B0604020202020204" pitchFamily="34" charset="0"/>
              </a:rPr>
              <a:t>24,071 calls were completed after hearing the Push Notification message and selecting another self-service option from the menu.</a:t>
            </a:r>
          </a:p>
        </p:txBody>
      </p:sp>
      <p:sp>
        <p:nvSpPr>
          <p:cNvPr id="3" name="Oval 2">
            <a:extLst>
              <a:ext uri="{FF2B5EF4-FFF2-40B4-BE49-F238E27FC236}">
                <a16:creationId xmlns:a16="http://schemas.microsoft.com/office/drawing/2014/main" id="{86B0E28B-AD50-844D-4E06-D577E46AE3A4}"/>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extBox 6">
            <a:extLst>
              <a:ext uri="{FF2B5EF4-FFF2-40B4-BE49-F238E27FC236}">
                <a16:creationId xmlns:a16="http://schemas.microsoft.com/office/drawing/2014/main" id="{6D8F83C0-B8E2-7B91-B26D-27BCE3940930}"/>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8" name="Straight Connector 7">
            <a:extLst>
              <a:ext uri="{FF2B5EF4-FFF2-40B4-BE49-F238E27FC236}">
                <a16:creationId xmlns:a16="http://schemas.microsoft.com/office/drawing/2014/main" id="{D1F4056B-FF87-D8A0-AEF3-B8D91A0606DC}"/>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536A778-5596-640C-C37F-703AE1D085C7}"/>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12</a:t>
            </a:r>
          </a:p>
        </p:txBody>
      </p:sp>
      <p:sp>
        <p:nvSpPr>
          <p:cNvPr id="5" name="TextBox 4">
            <a:extLst>
              <a:ext uri="{FF2B5EF4-FFF2-40B4-BE49-F238E27FC236}">
                <a16:creationId xmlns:a16="http://schemas.microsoft.com/office/drawing/2014/main" id="{2F2CEF5F-CEAE-A98D-1302-45795E7924E5}"/>
              </a:ext>
            </a:extLst>
          </p:cNvPr>
          <p:cNvSpPr txBox="1"/>
          <p:nvPr/>
        </p:nvSpPr>
        <p:spPr>
          <a:xfrm>
            <a:off x="1870167" y="1434590"/>
            <a:ext cx="9077166" cy="316946"/>
          </a:xfrm>
          <a:prstGeom prst="rect">
            <a:avLst/>
          </a:prstGeom>
          <a:noFill/>
        </p:spPr>
        <p:txBody>
          <a:bodyPr wrap="square" rtlCol="0">
            <a:spAutoFit/>
          </a:bodyPr>
          <a:lstStyle/>
          <a:p>
            <a:pPr>
              <a:lnSpc>
                <a:spcPts val="1000"/>
              </a:lnSpc>
            </a:pPr>
            <a:r>
              <a:rPr lang="en-US" sz="4400" b="1" dirty="0">
                <a:solidFill>
                  <a:schemeClr val="bg1"/>
                </a:solidFill>
                <a:latin typeface="Arial" panose="020B0604020202020204" pitchFamily="34" charset="0"/>
                <a:cs typeface="Arial" panose="020B0604020202020204" pitchFamily="34" charset="0"/>
              </a:rPr>
              <a:t>Push Notifications</a:t>
            </a:r>
          </a:p>
        </p:txBody>
      </p:sp>
      <p:sp>
        <p:nvSpPr>
          <p:cNvPr id="11" name="Rounded Rectangle 15">
            <a:extLst>
              <a:ext uri="{FF2B5EF4-FFF2-40B4-BE49-F238E27FC236}">
                <a16:creationId xmlns:a16="http://schemas.microsoft.com/office/drawing/2014/main" id="{0B756117-3C3F-2B68-E20A-2638C294DF83}"/>
              </a:ext>
            </a:extLst>
          </p:cNvPr>
          <p:cNvSpPr/>
          <p:nvPr/>
        </p:nvSpPr>
        <p:spPr>
          <a:xfrm>
            <a:off x="453146" y="873085"/>
            <a:ext cx="1347085" cy="1158228"/>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27" descr="Phone Vibration outline">
            <a:extLst>
              <a:ext uri="{FF2B5EF4-FFF2-40B4-BE49-F238E27FC236}">
                <a16:creationId xmlns:a16="http://schemas.microsoft.com/office/drawing/2014/main" id="{8AC19012-53AC-B367-DC17-E09ADAE86A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3868" y="936828"/>
            <a:ext cx="1032475" cy="1032475"/>
          </a:xfrm>
          <a:prstGeom prst="rect">
            <a:avLst/>
          </a:prstGeom>
        </p:spPr>
      </p:pic>
      <p:grpSp>
        <p:nvGrpSpPr>
          <p:cNvPr id="2" name="Group 1">
            <a:extLst>
              <a:ext uri="{FF2B5EF4-FFF2-40B4-BE49-F238E27FC236}">
                <a16:creationId xmlns:a16="http://schemas.microsoft.com/office/drawing/2014/main" id="{95A5DB3D-C909-2FCD-757D-44B888FFB288}"/>
              </a:ext>
            </a:extLst>
          </p:cNvPr>
          <p:cNvGrpSpPr/>
          <p:nvPr/>
        </p:nvGrpSpPr>
        <p:grpSpPr>
          <a:xfrm>
            <a:off x="6339" y="5665187"/>
            <a:ext cx="4683108" cy="1184424"/>
            <a:chOff x="6339" y="5665187"/>
            <a:chExt cx="4683108" cy="1184424"/>
          </a:xfrm>
        </p:grpSpPr>
        <p:sp>
          <p:nvSpPr>
            <p:cNvPr id="6" name="Content Placeholder 2">
              <a:extLst>
                <a:ext uri="{FF2B5EF4-FFF2-40B4-BE49-F238E27FC236}">
                  <a16:creationId xmlns:a16="http://schemas.microsoft.com/office/drawing/2014/main" id="{7386568B-EC8A-47B7-EB48-2390BD3D19C4}"/>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9" name="Picture 8" descr="Text&#10;&#10;Description automatically generated with medium confidence">
              <a:extLst>
                <a:ext uri="{FF2B5EF4-FFF2-40B4-BE49-F238E27FC236}">
                  <a16:creationId xmlns:a16="http://schemas.microsoft.com/office/drawing/2014/main" id="{96C9FD56-47A7-12FE-734A-737C3D529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415034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a:off x="4348001" y="-1785662"/>
            <a:ext cx="3027851" cy="1175385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E3E4"/>
              </a:solidFill>
            </a:endParaRPr>
          </a:p>
        </p:txBody>
      </p:sp>
      <p:sp>
        <p:nvSpPr>
          <p:cNvPr id="4" name="TextBox 3"/>
          <p:cNvSpPr txBox="1"/>
          <p:nvPr/>
        </p:nvSpPr>
        <p:spPr>
          <a:xfrm>
            <a:off x="322274" y="2604452"/>
            <a:ext cx="6149547" cy="2862322"/>
          </a:xfrm>
          <a:prstGeom prst="rect">
            <a:avLst/>
          </a:prstGeom>
          <a:noFill/>
        </p:spPr>
        <p:txBody>
          <a:bodyPr wrap="square" rtlCol="0">
            <a:spAutoFit/>
          </a:bodyPr>
          <a:lstStyle/>
          <a:p>
            <a:pPr marL="0" indent="0">
              <a:buNone/>
            </a:pPr>
            <a:r>
              <a:rPr lang="en-US" b="1" dirty="0">
                <a:solidFill>
                  <a:srgbClr val="CD9700"/>
                </a:solidFill>
                <a:latin typeface="Arial" panose="020B0604020202020204" pitchFamily="34" charset="0"/>
                <a:cs typeface="Arial" panose="020B0604020202020204" pitchFamily="34" charset="0"/>
              </a:rPr>
              <a:t>Asks customer open-ended questions regarding the reason for the call to assist with routing the call to the correct queue or self-service option.</a:t>
            </a:r>
          </a:p>
          <a:p>
            <a:endParaRPr lang="en-US" b="1" dirty="0">
              <a:solidFill>
                <a:srgbClr val="CD97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b="1" dirty="0">
                <a:solidFill>
                  <a:srgbClr val="CD9700"/>
                </a:solidFill>
                <a:latin typeface="Arial" panose="020B0604020202020204" pitchFamily="34" charset="0"/>
                <a:cs typeface="Arial" panose="020B0604020202020204" pitchFamily="34" charset="0"/>
              </a:rPr>
              <a:t>Uses 15 of the most common case actions</a:t>
            </a:r>
          </a:p>
          <a:p>
            <a:pPr marL="285750" indent="-285750">
              <a:buFont typeface="Wingdings" panose="05000000000000000000" pitchFamily="2" charset="2"/>
              <a:buChar char="§"/>
            </a:pPr>
            <a:r>
              <a:rPr lang="en-US" b="1" dirty="0">
                <a:solidFill>
                  <a:srgbClr val="CD9700"/>
                </a:solidFill>
                <a:latin typeface="Arial" panose="020B0604020202020204" pitchFamily="34" charset="0"/>
                <a:cs typeface="Arial" panose="020B0604020202020204" pitchFamily="34" charset="0"/>
              </a:rPr>
              <a:t>Supports CalWORKs, CalFresh, and Medi-Cal programs</a:t>
            </a:r>
          </a:p>
          <a:p>
            <a:pPr marL="285750" indent="-285750">
              <a:buFont typeface="Wingdings" panose="05000000000000000000" pitchFamily="2" charset="2"/>
              <a:buChar char="§"/>
            </a:pPr>
            <a:r>
              <a:rPr lang="en-US" b="1" dirty="0">
                <a:solidFill>
                  <a:srgbClr val="CD9700"/>
                </a:solidFill>
                <a:latin typeface="Arial" panose="020B0604020202020204" pitchFamily="34" charset="0"/>
                <a:cs typeface="Arial" panose="020B0604020202020204" pitchFamily="34" charset="0"/>
              </a:rPr>
              <a:t>Routes the customer to the correct IVR location, self-service option, or program queue using the responses given</a:t>
            </a:r>
          </a:p>
        </p:txBody>
      </p:sp>
      <p:sp>
        <p:nvSpPr>
          <p:cNvPr id="33" name="Oval 32">
            <a:extLst>
              <a:ext uri="{FF2B5EF4-FFF2-40B4-BE49-F238E27FC236}">
                <a16:creationId xmlns:a16="http://schemas.microsoft.com/office/drawing/2014/main" id="{C497B359-B5C8-42BE-8681-5413AD425453}"/>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TextBox 33">
            <a:extLst>
              <a:ext uri="{FF2B5EF4-FFF2-40B4-BE49-F238E27FC236}">
                <a16:creationId xmlns:a16="http://schemas.microsoft.com/office/drawing/2014/main" id="{C2C83044-0D07-4A9C-B0B8-07679B6B054E}"/>
              </a:ext>
            </a:extLst>
          </p:cNvPr>
          <p:cNvSpPr txBox="1"/>
          <p:nvPr/>
        </p:nvSpPr>
        <p:spPr>
          <a:xfrm>
            <a:off x="11400888" y="282005"/>
            <a:ext cx="457200" cy="477054"/>
          </a:xfrm>
          <a:prstGeom prst="rect">
            <a:avLst/>
          </a:prstGeom>
          <a:noFill/>
        </p:spPr>
        <p:txBody>
          <a:bodyPr wrap="square" rtlCol="0">
            <a:spAutoFit/>
          </a:bodyPr>
          <a:lstStyle/>
          <a:p>
            <a:pPr algn="ctr"/>
            <a:r>
              <a:rPr lang="en-US" sz="2500" b="1" dirty="0">
                <a:solidFill>
                  <a:schemeClr val="bg1"/>
                </a:solidFill>
              </a:rPr>
              <a:t>#</a:t>
            </a:r>
          </a:p>
        </p:txBody>
      </p:sp>
      <p:pic>
        <p:nvPicPr>
          <p:cNvPr id="13" name="Picture 12" descr="Text&#10;&#10;Description automatically generated">
            <a:extLst>
              <a:ext uri="{FF2B5EF4-FFF2-40B4-BE49-F238E27FC236}">
                <a16:creationId xmlns:a16="http://schemas.microsoft.com/office/drawing/2014/main" id="{059694B7-18DB-E39C-D35B-114630580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2" name="Rounded Rectangle 14">
            <a:extLst>
              <a:ext uri="{FF2B5EF4-FFF2-40B4-BE49-F238E27FC236}">
                <a16:creationId xmlns:a16="http://schemas.microsoft.com/office/drawing/2014/main" id="{C2FB2FA8-D73E-6ED1-B153-16119B4C98E7}"/>
              </a:ext>
            </a:extLst>
          </p:cNvPr>
          <p:cNvSpPr/>
          <p:nvPr/>
        </p:nvSpPr>
        <p:spPr>
          <a:xfrm>
            <a:off x="6471821" y="1900391"/>
            <a:ext cx="4919487" cy="4222679"/>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panose="020B0604020202020204" pitchFamily="34" charset="0"/>
                <a:cs typeface="Arial" panose="020B0604020202020204" pitchFamily="34" charset="0"/>
              </a:rPr>
              <a:t>The Welcome Assistant gets the customer to the appropriate location as quickly as possible, with a 66% success rate, and has saved 12,600 work hours over six months.</a:t>
            </a:r>
          </a:p>
        </p:txBody>
      </p:sp>
      <p:sp>
        <p:nvSpPr>
          <p:cNvPr id="3" name="TextBox 2">
            <a:extLst>
              <a:ext uri="{FF2B5EF4-FFF2-40B4-BE49-F238E27FC236}">
                <a16:creationId xmlns:a16="http://schemas.microsoft.com/office/drawing/2014/main" id="{74494FC2-0039-C09F-F9CD-FF2858C7C521}"/>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6" name="Straight Connector 5">
            <a:extLst>
              <a:ext uri="{FF2B5EF4-FFF2-40B4-BE49-F238E27FC236}">
                <a16:creationId xmlns:a16="http://schemas.microsoft.com/office/drawing/2014/main" id="{BBEBB310-B947-75A9-0964-DD1284C95605}"/>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8539168-0FFB-A88C-B1B0-23B3B5A9467F}"/>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extBox 8">
            <a:extLst>
              <a:ext uri="{FF2B5EF4-FFF2-40B4-BE49-F238E27FC236}">
                <a16:creationId xmlns:a16="http://schemas.microsoft.com/office/drawing/2014/main" id="{A530DE49-5D39-362B-39F1-BC6E44BE73EE}"/>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13</a:t>
            </a:r>
          </a:p>
        </p:txBody>
      </p:sp>
      <p:sp>
        <p:nvSpPr>
          <p:cNvPr id="8" name="TextBox 7">
            <a:extLst>
              <a:ext uri="{FF2B5EF4-FFF2-40B4-BE49-F238E27FC236}">
                <a16:creationId xmlns:a16="http://schemas.microsoft.com/office/drawing/2014/main" id="{8803AAD4-6FAA-AFBD-B844-741CB8D86C5A}"/>
              </a:ext>
            </a:extLst>
          </p:cNvPr>
          <p:cNvSpPr txBox="1"/>
          <p:nvPr/>
        </p:nvSpPr>
        <p:spPr>
          <a:xfrm>
            <a:off x="1870167" y="1434590"/>
            <a:ext cx="9077166" cy="316946"/>
          </a:xfrm>
          <a:prstGeom prst="rect">
            <a:avLst/>
          </a:prstGeom>
          <a:noFill/>
        </p:spPr>
        <p:txBody>
          <a:bodyPr wrap="square" rtlCol="0">
            <a:spAutoFit/>
          </a:bodyPr>
          <a:lstStyle/>
          <a:p>
            <a:pPr>
              <a:lnSpc>
                <a:spcPts val="1000"/>
              </a:lnSpc>
            </a:pPr>
            <a:r>
              <a:rPr lang="en-US" sz="4400" b="1" dirty="0">
                <a:solidFill>
                  <a:schemeClr val="bg1"/>
                </a:solidFill>
                <a:latin typeface="Arial" panose="020B0604020202020204" pitchFamily="34" charset="0"/>
                <a:cs typeface="Arial" panose="020B0604020202020204" pitchFamily="34" charset="0"/>
              </a:rPr>
              <a:t>Welcome Assistant</a:t>
            </a:r>
          </a:p>
        </p:txBody>
      </p:sp>
      <p:sp>
        <p:nvSpPr>
          <p:cNvPr id="10" name="Rounded Rectangle 15">
            <a:extLst>
              <a:ext uri="{FF2B5EF4-FFF2-40B4-BE49-F238E27FC236}">
                <a16:creationId xmlns:a16="http://schemas.microsoft.com/office/drawing/2014/main" id="{9C2B214B-5A71-9219-1482-38F4E55EC93D}"/>
              </a:ext>
            </a:extLst>
          </p:cNvPr>
          <p:cNvSpPr/>
          <p:nvPr/>
        </p:nvSpPr>
        <p:spPr>
          <a:xfrm>
            <a:off x="453146" y="873085"/>
            <a:ext cx="1347085" cy="1158228"/>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5" descr="Document outline">
            <a:extLst>
              <a:ext uri="{FF2B5EF4-FFF2-40B4-BE49-F238E27FC236}">
                <a16:creationId xmlns:a16="http://schemas.microsoft.com/office/drawing/2014/main" id="{90E8D5F4-9409-F1B5-E784-8121B21819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02872" y="930077"/>
            <a:ext cx="1048499" cy="1048499"/>
          </a:xfrm>
          <a:prstGeom prst="rect">
            <a:avLst/>
          </a:prstGeom>
        </p:spPr>
      </p:pic>
      <p:grpSp>
        <p:nvGrpSpPr>
          <p:cNvPr id="2" name="Group 1">
            <a:extLst>
              <a:ext uri="{FF2B5EF4-FFF2-40B4-BE49-F238E27FC236}">
                <a16:creationId xmlns:a16="http://schemas.microsoft.com/office/drawing/2014/main" id="{05AAA5ED-A04A-6CC0-2779-9AF2C7E6212E}"/>
              </a:ext>
            </a:extLst>
          </p:cNvPr>
          <p:cNvGrpSpPr/>
          <p:nvPr/>
        </p:nvGrpSpPr>
        <p:grpSpPr>
          <a:xfrm>
            <a:off x="6339" y="5665187"/>
            <a:ext cx="4683108" cy="1184424"/>
            <a:chOff x="6339" y="5665187"/>
            <a:chExt cx="4683108" cy="1184424"/>
          </a:xfrm>
        </p:grpSpPr>
        <p:sp>
          <p:nvSpPr>
            <p:cNvPr id="11" name="Content Placeholder 2">
              <a:extLst>
                <a:ext uri="{FF2B5EF4-FFF2-40B4-BE49-F238E27FC236}">
                  <a16:creationId xmlns:a16="http://schemas.microsoft.com/office/drawing/2014/main" id="{F32F1BD3-FE97-27F2-47E6-65B03DA11284}"/>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5" name="Picture 14" descr="Text&#10;&#10;Description automatically generated with medium confidence">
              <a:extLst>
                <a:ext uri="{FF2B5EF4-FFF2-40B4-BE49-F238E27FC236}">
                  <a16:creationId xmlns:a16="http://schemas.microsoft.com/office/drawing/2014/main" id="{A356B4A6-BAFA-3E70-38BD-D505A52813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9815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2C3B0C-3DF6-6F9E-A92F-14A321FA0FE5}"/>
              </a:ext>
            </a:extLst>
          </p:cNvPr>
          <p:cNvSpPr txBox="1">
            <a:spLocks/>
          </p:cNvSpPr>
          <p:nvPr/>
        </p:nvSpPr>
        <p:spPr>
          <a:xfrm>
            <a:off x="233916" y="1877957"/>
            <a:ext cx="7421529" cy="3587178"/>
          </a:xfrm>
          <a:prstGeom prst="rect">
            <a:avLst/>
          </a:prstGeom>
          <a:solidFill>
            <a:srgbClr val="CD9700"/>
          </a:solidFill>
          <a:ln w="38100">
            <a:solidFill>
              <a:srgbClr val="CD9700"/>
            </a:solid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8" name="Picture 17" descr="A close-up of a computer&#10;&#10;Description automatically generated with medium confidence">
            <a:extLst>
              <a:ext uri="{FF2B5EF4-FFF2-40B4-BE49-F238E27FC236}">
                <a16:creationId xmlns:a16="http://schemas.microsoft.com/office/drawing/2014/main" id="{D788B328-9726-F119-21D6-3AED00EB536B}"/>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483" t="2279" r="-483" b="2348"/>
          <a:stretch/>
        </p:blipFill>
        <p:spPr>
          <a:xfrm>
            <a:off x="7754075" y="1877957"/>
            <a:ext cx="4114287" cy="3611031"/>
          </a:xfrm>
          <a:prstGeom prst="rect">
            <a:avLst/>
          </a:prstGeom>
        </p:spPr>
      </p:pic>
      <p:pic>
        <p:nvPicPr>
          <p:cNvPr id="6" name="Picture 5" descr="Text&#10;&#10;Description automatically generated">
            <a:extLst>
              <a:ext uri="{FF2B5EF4-FFF2-40B4-BE49-F238E27FC236}">
                <a16:creationId xmlns:a16="http://schemas.microsoft.com/office/drawing/2014/main" id="{09E52C43-FB92-7FB8-E970-DD2F07710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9" name="TextBox 8">
            <a:extLst>
              <a:ext uri="{FF2B5EF4-FFF2-40B4-BE49-F238E27FC236}">
                <a16:creationId xmlns:a16="http://schemas.microsoft.com/office/drawing/2014/main" id="{F4247E7E-2B31-B072-99C2-D7047C6BAF9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0" name="Straight Connector 9">
            <a:extLst>
              <a:ext uri="{FF2B5EF4-FFF2-40B4-BE49-F238E27FC236}">
                <a16:creationId xmlns:a16="http://schemas.microsoft.com/office/drawing/2014/main" id="{B49EB515-AD84-97A9-A8E8-FCEA8863BE90}"/>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1A8E225-3CBB-C458-9981-9AC2ECA4B978}"/>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2" name="TextBox 11">
            <a:extLst>
              <a:ext uri="{FF2B5EF4-FFF2-40B4-BE49-F238E27FC236}">
                <a16:creationId xmlns:a16="http://schemas.microsoft.com/office/drawing/2014/main" id="{BEA05D53-F8A7-88E9-3931-5AE2C8D9F547}"/>
              </a:ext>
            </a:extLst>
          </p:cNvPr>
          <p:cNvSpPr txBox="1"/>
          <p:nvPr/>
        </p:nvSpPr>
        <p:spPr>
          <a:xfrm>
            <a:off x="11391308" y="33931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14</a:t>
            </a:r>
          </a:p>
        </p:txBody>
      </p:sp>
      <p:sp>
        <p:nvSpPr>
          <p:cNvPr id="2" name="TextBox 1">
            <a:extLst>
              <a:ext uri="{FF2B5EF4-FFF2-40B4-BE49-F238E27FC236}">
                <a16:creationId xmlns:a16="http://schemas.microsoft.com/office/drawing/2014/main" id="{00FF877A-768E-88E2-D5D6-4167C5367FE2}"/>
              </a:ext>
            </a:extLst>
          </p:cNvPr>
          <p:cNvSpPr txBox="1"/>
          <p:nvPr/>
        </p:nvSpPr>
        <p:spPr>
          <a:xfrm>
            <a:off x="-76600" y="950848"/>
            <a:ext cx="8081356" cy="681038"/>
          </a:xfrm>
          <a:prstGeom prst="roundRect">
            <a:avLst/>
          </a:prstGeom>
          <a:solidFill>
            <a:srgbClr val="E5E3E4"/>
          </a:solidFill>
        </p:spPr>
        <p:txBody>
          <a:bodyPr wrap="square" lIns="0" tIns="0" rIns="0" bIns="0" rtlCol="0">
            <a:spAutoFit/>
          </a:bodyPr>
          <a:lstStyle/>
          <a:p>
            <a:pPr algn="ctr"/>
            <a:r>
              <a:rPr lang="en-US" sz="4000" b="1" dirty="0">
                <a:solidFill>
                  <a:srgbClr val="CD9700"/>
                </a:solidFill>
                <a:latin typeface="Arial" panose="020B0604020202020204" pitchFamily="34" charset="0"/>
                <a:cs typeface="Arial" panose="020B0604020202020204" pitchFamily="34" charset="0"/>
              </a:rPr>
              <a:t>Preparing Staff and Customers</a:t>
            </a:r>
          </a:p>
        </p:txBody>
      </p:sp>
      <p:sp>
        <p:nvSpPr>
          <p:cNvPr id="5" name="TextBox 4">
            <a:extLst>
              <a:ext uri="{FF2B5EF4-FFF2-40B4-BE49-F238E27FC236}">
                <a16:creationId xmlns:a16="http://schemas.microsoft.com/office/drawing/2014/main" id="{1AEA4F90-57B8-C7B7-4FCB-ED201F73076E}"/>
              </a:ext>
            </a:extLst>
          </p:cNvPr>
          <p:cNvSpPr txBox="1"/>
          <p:nvPr/>
        </p:nvSpPr>
        <p:spPr>
          <a:xfrm>
            <a:off x="276449" y="1911279"/>
            <a:ext cx="7378996" cy="3046988"/>
          </a:xfrm>
          <a:prstGeom prst="rect">
            <a:avLst/>
          </a:prstGeom>
          <a:noFill/>
        </p:spPr>
        <p:txBody>
          <a:bodyPr wrap="square" rtlCol="0">
            <a:spAutoFit/>
          </a:bodyPr>
          <a:lstStyle/>
          <a:p>
            <a:pPr marL="0" indent="0">
              <a:buNone/>
            </a:pPr>
            <a:r>
              <a:rPr lang="en-US" sz="1600" dirty="0">
                <a:solidFill>
                  <a:schemeClr val="bg1"/>
                </a:solidFill>
                <a:latin typeface="Arial" panose="020B0604020202020204" pitchFamily="34" charset="0"/>
                <a:cs typeface="Arial" panose="020B0604020202020204" pitchFamily="34" charset="0"/>
              </a:rPr>
              <a:t>Customer marketing was posted to the TAD Facebook page to notify customers of the new authentication options available through the IVR system. </a:t>
            </a:r>
          </a:p>
          <a:p>
            <a:pPr marL="0" indent="0">
              <a:buNone/>
            </a:pPr>
            <a:endParaRPr lang="en-US" sz="1600" dirty="0">
              <a:solidFill>
                <a:schemeClr val="bg1"/>
              </a:solidFill>
              <a:latin typeface="Arial" panose="020B0604020202020204" pitchFamily="34" charset="0"/>
              <a:cs typeface="Arial" panose="020B0604020202020204" pitchFamily="34" charset="0"/>
            </a:endParaRPr>
          </a:p>
          <a:p>
            <a:pPr marL="0" indent="0">
              <a:buNone/>
            </a:pPr>
            <a:r>
              <a:rPr lang="en-US" sz="1600" dirty="0">
                <a:solidFill>
                  <a:schemeClr val="bg1"/>
                </a:solidFill>
                <a:latin typeface="Arial" panose="020B0604020202020204" pitchFamily="34" charset="0"/>
                <a:cs typeface="Arial" panose="020B0604020202020204" pitchFamily="34" charset="0"/>
              </a:rPr>
              <a:t>CSC staff:</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Received emails from management about the forthcoming launch of the BOT emphasizing the benefits for staff and customers. </a:t>
            </a: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Were informed about the enhanced options that would be available to customers without needing to speak to a CSC representative. </a:t>
            </a:r>
          </a:p>
          <a:p>
            <a:pPr marL="0" indent="0">
              <a:buNone/>
            </a:pPr>
            <a:endParaRPr lang="en-US" sz="1600" dirty="0">
              <a:solidFill>
                <a:schemeClr val="bg1"/>
              </a:solidFill>
              <a:latin typeface="Arial" panose="020B0604020202020204" pitchFamily="34" charset="0"/>
              <a:cs typeface="Arial" panose="020B0604020202020204" pitchFamily="34" charset="0"/>
            </a:endParaRPr>
          </a:p>
          <a:p>
            <a:pPr marL="0" indent="0">
              <a:buNone/>
            </a:pPr>
            <a:r>
              <a:rPr lang="en-US" sz="1600" dirty="0">
                <a:solidFill>
                  <a:schemeClr val="bg1"/>
                </a:solidFill>
                <a:latin typeface="Arial" panose="020B0604020202020204" pitchFamily="34" charset="0"/>
                <a:cs typeface="Arial" panose="020B0604020202020204" pitchFamily="34" charset="0"/>
              </a:rPr>
              <a:t>Progress of the launch was tracked and staff were provided with status </a:t>
            </a:r>
          </a:p>
          <a:p>
            <a:pPr marL="0" indent="0">
              <a:buNone/>
            </a:pPr>
            <a:r>
              <a:rPr lang="en-US" sz="1600" dirty="0">
                <a:solidFill>
                  <a:schemeClr val="bg1"/>
                </a:solidFill>
                <a:latin typeface="Arial" panose="020B0604020202020204" pitchFamily="34" charset="0"/>
                <a:cs typeface="Arial" panose="020B0604020202020204" pitchFamily="34" charset="0"/>
              </a:rPr>
              <a:t>updates indicating an overall reduction of staff workload.</a:t>
            </a:r>
          </a:p>
        </p:txBody>
      </p:sp>
      <p:grpSp>
        <p:nvGrpSpPr>
          <p:cNvPr id="3" name="Group 2">
            <a:extLst>
              <a:ext uri="{FF2B5EF4-FFF2-40B4-BE49-F238E27FC236}">
                <a16:creationId xmlns:a16="http://schemas.microsoft.com/office/drawing/2014/main" id="{1F99F3FE-A8F4-4786-D6D6-4A5F263FD43C}"/>
              </a:ext>
            </a:extLst>
          </p:cNvPr>
          <p:cNvGrpSpPr/>
          <p:nvPr/>
        </p:nvGrpSpPr>
        <p:grpSpPr>
          <a:xfrm>
            <a:off x="6339" y="5665187"/>
            <a:ext cx="4683108" cy="1184424"/>
            <a:chOff x="6339" y="5665187"/>
            <a:chExt cx="4683108" cy="1184424"/>
          </a:xfrm>
        </p:grpSpPr>
        <p:sp>
          <p:nvSpPr>
            <p:cNvPr id="7" name="Content Placeholder 2">
              <a:extLst>
                <a:ext uri="{FF2B5EF4-FFF2-40B4-BE49-F238E27FC236}">
                  <a16:creationId xmlns:a16="http://schemas.microsoft.com/office/drawing/2014/main" id="{0596F0C4-6A51-5BF5-3214-2371F653F01F}"/>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8" name="Picture 7" descr="Text&#10;&#10;Description automatically generated with medium confidence">
              <a:extLst>
                <a:ext uri="{FF2B5EF4-FFF2-40B4-BE49-F238E27FC236}">
                  <a16:creationId xmlns:a16="http://schemas.microsoft.com/office/drawing/2014/main" id="{9C789975-8CD2-48C6-A7BA-17CAFC7DB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3542199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53043" t="14754" r="14093" b="8399"/>
          <a:stretch/>
        </p:blipFill>
        <p:spPr>
          <a:xfrm>
            <a:off x="6392411" y="995342"/>
            <a:ext cx="5316560" cy="5373384"/>
          </a:xfrm>
          <a:prstGeom prst="rect">
            <a:avLst/>
          </a:prstGeom>
          <a:solidFill>
            <a:schemeClr val="bg1"/>
          </a:solidFill>
        </p:spPr>
      </p:pic>
      <p:pic>
        <p:nvPicPr>
          <p:cNvPr id="6" name="Picture 5" descr="A screenshot of a computer&#10;&#10;Description automatically generated with medium confidence">
            <a:extLst>
              <a:ext uri="{FF2B5EF4-FFF2-40B4-BE49-F238E27FC236}">
                <a16:creationId xmlns:a16="http://schemas.microsoft.com/office/drawing/2014/main" id="{3CB30FFE-1822-446F-9E8A-705C2594010A}"/>
              </a:ext>
            </a:extLst>
          </p:cNvPr>
          <p:cNvPicPr>
            <a:picLocks noChangeAspect="1"/>
          </p:cNvPicPr>
          <p:nvPr/>
        </p:nvPicPr>
        <p:blipFill rotWithShape="1">
          <a:blip r:embed="rId3">
            <a:extLst>
              <a:ext uri="{28A0092B-C50C-407E-A947-70E740481C1C}">
                <a14:useLocalDpi xmlns:a14="http://schemas.microsoft.com/office/drawing/2010/main" val="0"/>
              </a:ext>
            </a:extLst>
          </a:blip>
          <a:srcRect t="-1862" r="79957" b="89395"/>
          <a:stretch/>
        </p:blipFill>
        <p:spPr>
          <a:xfrm>
            <a:off x="6553740" y="558373"/>
            <a:ext cx="1000472" cy="906753"/>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913E8C12-8E31-4E23-AA92-7BED99C2881D}"/>
              </a:ext>
            </a:extLst>
          </p:cNvPr>
          <p:cNvPicPr>
            <a:picLocks noChangeAspect="1"/>
          </p:cNvPicPr>
          <p:nvPr/>
        </p:nvPicPr>
        <p:blipFill rotWithShape="1">
          <a:blip r:embed="rId3">
            <a:extLst>
              <a:ext uri="{28A0092B-C50C-407E-A947-70E740481C1C}">
                <a14:useLocalDpi xmlns:a14="http://schemas.microsoft.com/office/drawing/2010/main" val="0"/>
              </a:ext>
            </a:extLst>
          </a:blip>
          <a:srcRect l="80520" t="88936" r="-1077" b="-1203"/>
          <a:stretch/>
        </p:blipFill>
        <p:spPr>
          <a:xfrm>
            <a:off x="10478838" y="5811929"/>
            <a:ext cx="1049573" cy="912672"/>
          </a:xfrm>
          <a:prstGeom prst="rect">
            <a:avLst/>
          </a:prstGeom>
        </p:spPr>
      </p:pic>
      <p:sp>
        <p:nvSpPr>
          <p:cNvPr id="13" name="Oval 12"/>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11400888" y="282005"/>
            <a:ext cx="457200" cy="477054"/>
          </a:xfrm>
          <a:prstGeom prst="rect">
            <a:avLst/>
          </a:prstGeom>
          <a:noFill/>
        </p:spPr>
        <p:txBody>
          <a:bodyPr wrap="square" rtlCol="0">
            <a:spAutoFit/>
          </a:bodyPr>
          <a:lstStyle/>
          <a:p>
            <a:pPr algn="ctr"/>
            <a:r>
              <a:rPr lang="en-US" sz="2500" b="1" dirty="0">
                <a:solidFill>
                  <a:schemeClr val="bg1"/>
                </a:solidFill>
              </a:rPr>
              <a:t>#</a:t>
            </a:r>
          </a:p>
        </p:txBody>
      </p:sp>
      <p:sp>
        <p:nvSpPr>
          <p:cNvPr id="11" name="TextBox 10">
            <a:extLst>
              <a:ext uri="{FF2B5EF4-FFF2-40B4-BE49-F238E27FC236}">
                <a16:creationId xmlns:a16="http://schemas.microsoft.com/office/drawing/2014/main" id="{F2D2B1E9-02AB-477F-9B9E-AA75E198F488}"/>
              </a:ext>
            </a:extLst>
          </p:cNvPr>
          <p:cNvSpPr txBox="1"/>
          <p:nvPr/>
        </p:nvSpPr>
        <p:spPr>
          <a:xfrm>
            <a:off x="6553740" y="1451296"/>
            <a:ext cx="4939177" cy="5355312"/>
          </a:xfrm>
          <a:prstGeom prst="rect">
            <a:avLst/>
          </a:prstGeom>
          <a:noFill/>
        </p:spPr>
        <p:txBody>
          <a:bodyPr wrap="square" rtlCol="0">
            <a:spAutoFit/>
          </a:bodyPr>
          <a:lstStyle/>
          <a:p>
            <a:r>
              <a:rPr lang="en-US" sz="1800" dirty="0">
                <a:solidFill>
                  <a:srgbClr val="CA9700"/>
                </a:solidFill>
              </a:rPr>
              <a:t>The following is customer feedback </a:t>
            </a:r>
            <a:r>
              <a:rPr lang="en-US" dirty="0">
                <a:solidFill>
                  <a:srgbClr val="CA9700"/>
                </a:solidFill>
              </a:rPr>
              <a:t>about</a:t>
            </a:r>
            <a:r>
              <a:rPr lang="en-US" sz="1800" dirty="0">
                <a:solidFill>
                  <a:srgbClr val="CA9700"/>
                </a:solidFill>
              </a:rPr>
              <a:t> th</a:t>
            </a:r>
            <a:r>
              <a:rPr lang="en-US" dirty="0">
                <a:solidFill>
                  <a:srgbClr val="CA9700"/>
                </a:solidFill>
              </a:rPr>
              <a:t>e BOT technology:</a:t>
            </a:r>
          </a:p>
          <a:p>
            <a:endParaRPr lang="en-US" dirty="0">
              <a:solidFill>
                <a:srgbClr val="CA9700"/>
              </a:solidFill>
            </a:endParaRPr>
          </a:p>
          <a:p>
            <a:r>
              <a:rPr lang="en-US" sz="1800" dirty="0">
                <a:solidFill>
                  <a:srgbClr val="CA9700"/>
                </a:solidFill>
                <a:effectLst/>
                <a:latin typeface="Calibri" panose="020F0502020204030204" pitchFamily="34" charset="0"/>
                <a:ea typeface="Times New Roman" panose="02020603050405020304" pitchFamily="18" charset="0"/>
              </a:rPr>
              <a:t>“There have been many times I initially request to speak with an agent and the BOT identifies exactly what I am calling for. By offering me additional options I received faster service.”</a:t>
            </a:r>
            <a:endParaRPr lang="en-US" sz="1800" dirty="0">
              <a:solidFill>
                <a:srgbClr val="CA9700"/>
              </a:solidFill>
              <a:effectLst/>
              <a:latin typeface="Calibri" panose="020F0502020204030204" pitchFamily="34" charset="0"/>
              <a:ea typeface="Calibri" panose="020F0502020204030204" pitchFamily="34" charset="0"/>
            </a:endParaRPr>
          </a:p>
          <a:p>
            <a:endParaRPr lang="en-US" dirty="0">
              <a:solidFill>
                <a:srgbClr val="CA9700"/>
              </a:solidFill>
            </a:endParaRPr>
          </a:p>
          <a:p>
            <a:r>
              <a:rPr lang="en-US" sz="1800" dirty="0">
                <a:solidFill>
                  <a:srgbClr val="CA9700"/>
                </a:solidFill>
                <a:effectLst/>
                <a:latin typeface="Calibri" panose="020F0502020204030204" pitchFamily="34" charset="0"/>
                <a:ea typeface="Times New Roman" panose="02020603050405020304" pitchFamily="18" charset="0"/>
              </a:rPr>
              <a:t>“The technology has cut down my wait time. The messaging shares enough information that helps me decide if I want to hold to speak with an agent, if I can use the self-service options or if I want to use the call back feature.”</a:t>
            </a:r>
          </a:p>
          <a:p>
            <a:endParaRPr lang="en-US" dirty="0">
              <a:solidFill>
                <a:srgbClr val="CA9700"/>
              </a:solidFill>
              <a:latin typeface="Calibri" panose="020F0502020204030204" pitchFamily="34" charset="0"/>
              <a:ea typeface="Calibri" panose="020F0502020204030204" pitchFamily="34" charset="0"/>
            </a:endParaRPr>
          </a:p>
          <a:p>
            <a:r>
              <a:rPr lang="en-US" sz="1800" dirty="0">
                <a:solidFill>
                  <a:srgbClr val="CA9700"/>
                </a:solidFill>
                <a:effectLst/>
                <a:latin typeface="Calibri" panose="020F0502020204030204" pitchFamily="34" charset="0"/>
                <a:ea typeface="Times New Roman" panose="02020603050405020304" pitchFamily="18" charset="0"/>
              </a:rPr>
              <a:t>“The technology is not difficult and easy to use and has many options. I’ve successfully used voice recognition to authenticate every time!”</a:t>
            </a:r>
            <a:endParaRPr lang="en-US" sz="1800" dirty="0">
              <a:solidFill>
                <a:srgbClr val="CA9700"/>
              </a:solidFill>
              <a:effectLst/>
              <a:latin typeface="Calibri" panose="020F0502020204030204" pitchFamily="34" charset="0"/>
              <a:ea typeface="Calibri" panose="020F0502020204030204" pitchFamily="34" charset="0"/>
            </a:endParaRPr>
          </a:p>
          <a:p>
            <a:endParaRPr lang="en-US" sz="1800" dirty="0">
              <a:solidFill>
                <a:srgbClr val="1F497D"/>
              </a:solidFill>
              <a:effectLst/>
              <a:latin typeface="Calibri" panose="020F0502020204030204" pitchFamily="34" charset="0"/>
              <a:ea typeface="Calibri" panose="020F0502020204030204" pitchFamily="34" charset="0"/>
            </a:endParaRPr>
          </a:p>
          <a:p>
            <a:endParaRPr lang="en-US" dirty="0"/>
          </a:p>
        </p:txBody>
      </p:sp>
      <p:pic>
        <p:nvPicPr>
          <p:cNvPr id="21" name="Picture 20" descr="Text&#10;&#10;Description automatically generated with medium confidence">
            <a:extLst>
              <a:ext uri="{FF2B5EF4-FFF2-40B4-BE49-F238E27FC236}">
                <a16:creationId xmlns:a16="http://schemas.microsoft.com/office/drawing/2014/main" id="{8C6BC55C-BC5A-75B5-A578-3A5BEE602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74" y="5717564"/>
            <a:ext cx="3506714" cy="870834"/>
          </a:xfrm>
          <a:prstGeom prst="rect">
            <a:avLst/>
          </a:prstGeom>
        </p:spPr>
      </p:pic>
      <p:sp>
        <p:nvSpPr>
          <p:cNvPr id="12" name="TextBox 11">
            <a:extLst>
              <a:ext uri="{FF2B5EF4-FFF2-40B4-BE49-F238E27FC236}">
                <a16:creationId xmlns:a16="http://schemas.microsoft.com/office/drawing/2014/main" id="{CE8F54FF-E9C9-385E-7A3E-AB8CC801938F}"/>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5" name="Straight Connector 14">
            <a:extLst>
              <a:ext uri="{FF2B5EF4-FFF2-40B4-BE49-F238E27FC236}">
                <a16:creationId xmlns:a16="http://schemas.microsoft.com/office/drawing/2014/main" id="{1EBAA4AD-E72F-CEA8-B80A-30A41AD67468}"/>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919ED4A-E743-7214-3F4D-8BBE4693DEA1}"/>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a:extLst>
              <a:ext uri="{FF2B5EF4-FFF2-40B4-BE49-F238E27FC236}">
                <a16:creationId xmlns:a16="http://schemas.microsoft.com/office/drawing/2014/main" id="{6C95F356-0937-06D1-A172-D1E20D7D1FFD}"/>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rcRect t="2341" b="2341"/>
          <a:stretch/>
        </p:blipFill>
        <p:spPr>
          <a:xfrm>
            <a:off x="0" y="1465126"/>
            <a:ext cx="5857543" cy="3717185"/>
          </a:xfrm>
          <a:prstGeom prst="rect">
            <a:avLst/>
          </a:prstGeom>
        </p:spPr>
      </p:pic>
      <p:sp>
        <p:nvSpPr>
          <p:cNvPr id="3" name="TextBox 2">
            <a:extLst>
              <a:ext uri="{FF2B5EF4-FFF2-40B4-BE49-F238E27FC236}">
                <a16:creationId xmlns:a16="http://schemas.microsoft.com/office/drawing/2014/main" id="{A72CCB79-4819-2863-D6EC-DFE6F5BD9D63}"/>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15</a:t>
            </a:r>
          </a:p>
        </p:txBody>
      </p:sp>
      <p:grpSp>
        <p:nvGrpSpPr>
          <p:cNvPr id="4" name="Group 3">
            <a:extLst>
              <a:ext uri="{FF2B5EF4-FFF2-40B4-BE49-F238E27FC236}">
                <a16:creationId xmlns:a16="http://schemas.microsoft.com/office/drawing/2014/main" id="{F6AD931C-775E-292A-CFD6-8D5DD5A8B4E2}"/>
              </a:ext>
            </a:extLst>
          </p:cNvPr>
          <p:cNvGrpSpPr/>
          <p:nvPr/>
        </p:nvGrpSpPr>
        <p:grpSpPr>
          <a:xfrm>
            <a:off x="6339" y="5665187"/>
            <a:ext cx="4683108" cy="1184424"/>
            <a:chOff x="6339" y="5665187"/>
            <a:chExt cx="4683108" cy="1184424"/>
          </a:xfrm>
        </p:grpSpPr>
        <p:sp>
          <p:nvSpPr>
            <p:cNvPr id="5" name="Content Placeholder 2">
              <a:extLst>
                <a:ext uri="{FF2B5EF4-FFF2-40B4-BE49-F238E27FC236}">
                  <a16:creationId xmlns:a16="http://schemas.microsoft.com/office/drawing/2014/main" id="{9611FED8-B17E-EB95-7CA8-A2218AB68D90}"/>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8" name="Picture 7" descr="Text&#10;&#10;Description automatically generated with medium confidence">
              <a:extLst>
                <a:ext uri="{FF2B5EF4-FFF2-40B4-BE49-F238E27FC236}">
                  <a16:creationId xmlns:a16="http://schemas.microsoft.com/office/drawing/2014/main" id="{7921CF50-8295-1276-BFDF-88E7C433D2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172961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businesscard&#10;&#10;Description automatically generated">
            <a:extLst>
              <a:ext uri="{FF2B5EF4-FFF2-40B4-BE49-F238E27FC236}">
                <a16:creationId xmlns:a16="http://schemas.microsoft.com/office/drawing/2014/main" id="{39B33695-BCD4-9040-FF8A-8B9B299E2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09" b="4247"/>
          <a:stretch/>
        </p:blipFill>
        <p:spPr>
          <a:xfrm>
            <a:off x="9996" y="1905074"/>
            <a:ext cx="5746031" cy="3576662"/>
          </a:xfrm>
          <a:prstGeom prst="rect">
            <a:avLst/>
          </a:prstGeom>
        </p:spPr>
      </p:pic>
      <p:pic>
        <p:nvPicPr>
          <p:cNvPr id="9" name="Picture 8" descr="Text&#10;&#10;Description automatically generated">
            <a:extLst>
              <a:ext uri="{FF2B5EF4-FFF2-40B4-BE49-F238E27FC236}">
                <a16:creationId xmlns:a16="http://schemas.microsoft.com/office/drawing/2014/main" id="{A66B5DDB-8BAB-E984-5DCC-879B65439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3" name="TextBox 2">
            <a:extLst>
              <a:ext uri="{FF2B5EF4-FFF2-40B4-BE49-F238E27FC236}">
                <a16:creationId xmlns:a16="http://schemas.microsoft.com/office/drawing/2014/main" id="{259A0206-0296-1D95-0989-ADC4BD45D6DC}"/>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0" name="Straight Connector 9">
            <a:extLst>
              <a:ext uri="{FF2B5EF4-FFF2-40B4-BE49-F238E27FC236}">
                <a16:creationId xmlns:a16="http://schemas.microsoft.com/office/drawing/2014/main" id="{493B70B3-3A20-CD61-DA09-2599E6C93AAA}"/>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47C77E5-F159-ED43-E2AF-039366C804F1}"/>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B5B139FB-E2BF-5A5B-804A-44773B7134E2}"/>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16</a:t>
            </a:r>
          </a:p>
        </p:txBody>
      </p:sp>
      <p:sp>
        <p:nvSpPr>
          <p:cNvPr id="5" name="TextBox 4">
            <a:extLst>
              <a:ext uri="{FF2B5EF4-FFF2-40B4-BE49-F238E27FC236}">
                <a16:creationId xmlns:a16="http://schemas.microsoft.com/office/drawing/2014/main" id="{955487C3-891D-E4BC-B87F-91FFEDFB51EF}"/>
              </a:ext>
            </a:extLst>
          </p:cNvPr>
          <p:cNvSpPr txBox="1"/>
          <p:nvPr/>
        </p:nvSpPr>
        <p:spPr>
          <a:xfrm>
            <a:off x="-159487" y="1216663"/>
            <a:ext cx="9626530" cy="681038"/>
          </a:xfrm>
          <a:prstGeom prst="roundRect">
            <a:avLst/>
          </a:prstGeom>
          <a:solidFill>
            <a:srgbClr val="CA9700"/>
          </a:solidFill>
        </p:spPr>
        <p:txBody>
          <a:bodyPr wrap="square" lIns="0" tIns="0" rIns="0" bIns="0" rtlCol="0">
            <a:spAutoFit/>
          </a:bodyPr>
          <a:lstStyle/>
          <a:p>
            <a:pPr algn="ctr"/>
            <a:r>
              <a:rPr lang="en-US" sz="4000" b="1" dirty="0">
                <a:solidFill>
                  <a:schemeClr val="bg1"/>
                </a:solidFill>
                <a:latin typeface="Arial" panose="020B0604020202020204" pitchFamily="34" charset="0"/>
                <a:cs typeface="Arial" panose="020B0604020202020204" pitchFamily="34" charset="0"/>
              </a:rPr>
              <a:t>Join at Menti.com Use code 3987 0048</a:t>
            </a:r>
          </a:p>
        </p:txBody>
      </p:sp>
      <p:grpSp>
        <p:nvGrpSpPr>
          <p:cNvPr id="2" name="Group 1">
            <a:extLst>
              <a:ext uri="{FF2B5EF4-FFF2-40B4-BE49-F238E27FC236}">
                <a16:creationId xmlns:a16="http://schemas.microsoft.com/office/drawing/2014/main" id="{078F52B5-5DB8-1A18-3D6F-062074BB930C}"/>
              </a:ext>
            </a:extLst>
          </p:cNvPr>
          <p:cNvGrpSpPr/>
          <p:nvPr/>
        </p:nvGrpSpPr>
        <p:grpSpPr>
          <a:xfrm>
            <a:off x="6339" y="5665187"/>
            <a:ext cx="4683108" cy="1184424"/>
            <a:chOff x="6339" y="5665187"/>
            <a:chExt cx="4683108" cy="1184424"/>
          </a:xfrm>
        </p:grpSpPr>
        <p:sp>
          <p:nvSpPr>
            <p:cNvPr id="6" name="Content Placeholder 2">
              <a:extLst>
                <a:ext uri="{FF2B5EF4-FFF2-40B4-BE49-F238E27FC236}">
                  <a16:creationId xmlns:a16="http://schemas.microsoft.com/office/drawing/2014/main" id="{AD336323-22E3-AD52-1E94-88A0C1BE826A}"/>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A643B349-2D5B-F97E-DE16-38CDCEF673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pic>
        <p:nvPicPr>
          <p:cNvPr id="11" name="Picture 10" descr="Qr code&#10;&#10;Description automatically generated">
            <a:extLst>
              <a:ext uri="{FF2B5EF4-FFF2-40B4-BE49-F238E27FC236}">
                <a16:creationId xmlns:a16="http://schemas.microsoft.com/office/drawing/2014/main" id="{A6D9C78B-4834-4476-5998-736AEBEE4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043" y="2300736"/>
            <a:ext cx="3181000" cy="3181000"/>
          </a:xfrm>
          <a:prstGeom prst="rect">
            <a:avLst/>
          </a:prstGeom>
        </p:spPr>
      </p:pic>
    </p:spTree>
    <p:extLst>
      <p:ext uri="{BB962C8B-B14F-4D97-AF65-F5344CB8AC3E}">
        <p14:creationId xmlns:p14="http://schemas.microsoft.com/office/powerpoint/2010/main" val="98739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Two people posing for a picture&#10;&#10;Description automatically generated with low confidence">
            <a:extLst>
              <a:ext uri="{FF2B5EF4-FFF2-40B4-BE49-F238E27FC236}">
                <a16:creationId xmlns:a16="http://schemas.microsoft.com/office/drawing/2014/main" id="{A8D49562-7416-1BC8-815C-1B282AE6C48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6881" y="1352553"/>
            <a:ext cx="5222725" cy="3917043"/>
          </a:xfrm>
        </p:spPr>
      </p:pic>
      <p:sp>
        <p:nvSpPr>
          <p:cNvPr id="4" name="TextBox 3">
            <a:extLst>
              <a:ext uri="{FF2B5EF4-FFF2-40B4-BE49-F238E27FC236}">
                <a16:creationId xmlns:a16="http://schemas.microsoft.com/office/drawing/2014/main" id="{F7FFA887-DAAF-66A0-3F30-22910CCE2B4B}"/>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5" name="Straight Connector 4">
            <a:extLst>
              <a:ext uri="{FF2B5EF4-FFF2-40B4-BE49-F238E27FC236}">
                <a16:creationId xmlns:a16="http://schemas.microsoft.com/office/drawing/2014/main" id="{8439CC57-2C6D-9D57-8C6E-1AD639D1135D}"/>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B085E3C-4E21-D639-030C-154497DAFF8C}"/>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1" name="Content Placeholder 9">
            <a:extLst>
              <a:ext uri="{FF2B5EF4-FFF2-40B4-BE49-F238E27FC236}">
                <a16:creationId xmlns:a16="http://schemas.microsoft.com/office/drawing/2014/main" id="{EEE6091B-CDD0-7E57-7474-0529737807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22395" y="1352552"/>
            <a:ext cx="5222724" cy="3917043"/>
          </a:xfrm>
          <a:prstGeom prst="rect">
            <a:avLst/>
          </a:prstGeom>
        </p:spPr>
      </p:pic>
      <p:pic>
        <p:nvPicPr>
          <p:cNvPr id="12" name="Picture 11" descr="Text&#10;&#10;Description automatically generated">
            <a:extLst>
              <a:ext uri="{FF2B5EF4-FFF2-40B4-BE49-F238E27FC236}">
                <a16:creationId xmlns:a16="http://schemas.microsoft.com/office/drawing/2014/main" id="{90C47E65-61B1-7350-3547-7D4C6A5939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3" name="TextBox 2">
            <a:extLst>
              <a:ext uri="{FF2B5EF4-FFF2-40B4-BE49-F238E27FC236}">
                <a16:creationId xmlns:a16="http://schemas.microsoft.com/office/drawing/2014/main" id="{A540AF48-BFA5-D139-9275-7B560F3F05E1}"/>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17</a:t>
            </a:r>
          </a:p>
        </p:txBody>
      </p:sp>
      <p:grpSp>
        <p:nvGrpSpPr>
          <p:cNvPr id="2" name="Group 1">
            <a:extLst>
              <a:ext uri="{FF2B5EF4-FFF2-40B4-BE49-F238E27FC236}">
                <a16:creationId xmlns:a16="http://schemas.microsoft.com/office/drawing/2014/main" id="{B34DA8F5-0E10-C4B1-F57B-4950B15130CA}"/>
              </a:ext>
            </a:extLst>
          </p:cNvPr>
          <p:cNvGrpSpPr/>
          <p:nvPr/>
        </p:nvGrpSpPr>
        <p:grpSpPr>
          <a:xfrm>
            <a:off x="6339" y="5665187"/>
            <a:ext cx="4683108" cy="1184424"/>
            <a:chOff x="6339" y="5665187"/>
            <a:chExt cx="4683108" cy="1184424"/>
          </a:xfrm>
        </p:grpSpPr>
        <p:sp>
          <p:nvSpPr>
            <p:cNvPr id="7" name="Content Placeholder 2">
              <a:extLst>
                <a:ext uri="{FF2B5EF4-FFF2-40B4-BE49-F238E27FC236}">
                  <a16:creationId xmlns:a16="http://schemas.microsoft.com/office/drawing/2014/main" id="{6F26B1F4-FB8C-F06E-2E5F-DF978BB80215}"/>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8" name="Picture 7" descr="Text&#10;&#10;Description automatically generated with medium confidence">
              <a:extLst>
                <a:ext uri="{FF2B5EF4-FFF2-40B4-BE49-F238E27FC236}">
                  <a16:creationId xmlns:a16="http://schemas.microsoft.com/office/drawing/2014/main" id="{F6232144-C159-0336-C210-29A01C2BB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3762917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80C1E4-9817-C1D7-7BC2-15D0FE36CF6E}"/>
              </a:ext>
            </a:extLst>
          </p:cNvPr>
          <p:cNvPicPr>
            <a:picLocks noChangeAspect="1"/>
          </p:cNvPicPr>
          <p:nvPr/>
        </p:nvPicPr>
        <p:blipFill>
          <a:blip r:embed="rId2">
            <a:alphaModFix amt="64000"/>
            <a:extLst>
              <a:ext uri="{28A0092B-C50C-407E-A947-70E740481C1C}">
                <a14:useLocalDpi xmlns:a14="http://schemas.microsoft.com/office/drawing/2010/main" val="0"/>
              </a:ext>
            </a:extLst>
          </a:blip>
          <a:srcRect t="31108" b="31108"/>
          <a:stretch/>
        </p:blipFill>
        <p:spPr>
          <a:xfrm>
            <a:off x="-3" y="970214"/>
            <a:ext cx="12192000" cy="2961526"/>
          </a:xfrm>
          <a:prstGeom prst="rect">
            <a:avLst/>
          </a:prstGeom>
          <a:gradFill>
            <a:gsLst>
              <a:gs pos="0">
                <a:schemeClr val="accent1">
                  <a:alpha val="0"/>
                  <a:lumMod val="0"/>
                </a:schemeClr>
              </a:gs>
              <a:gs pos="91000">
                <a:srgbClr val="012636"/>
              </a:gs>
            </a:gsLst>
            <a:lin ang="0" scaled="1"/>
          </a:gradFill>
          <a:effectLst>
            <a:outerShdw blurRad="50800" dist="50800" dir="5400000" algn="ctr" rotWithShape="0">
              <a:srgbClr val="000000"/>
            </a:outerShdw>
          </a:effectLst>
        </p:spPr>
      </p:pic>
      <p:sp>
        <p:nvSpPr>
          <p:cNvPr id="10" name="Rectangle: Rounded Corners 9">
            <a:extLst>
              <a:ext uri="{FF2B5EF4-FFF2-40B4-BE49-F238E27FC236}">
                <a16:creationId xmlns:a16="http://schemas.microsoft.com/office/drawing/2014/main" id="{CB91324C-2858-4886-B7C1-E7E7353CB4B7}"/>
              </a:ext>
            </a:extLst>
          </p:cNvPr>
          <p:cNvSpPr/>
          <p:nvPr/>
        </p:nvSpPr>
        <p:spPr>
          <a:xfrm>
            <a:off x="321124" y="2070723"/>
            <a:ext cx="3566549" cy="3254733"/>
          </a:xfrm>
          <a:prstGeom prst="roundRect">
            <a:avLst>
              <a:gd name="adj" fmla="val 9024"/>
            </a:avLst>
          </a:prstGeom>
          <a:solidFill>
            <a:srgbClr val="E5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9FD64BF-1E45-4421-8599-858F22CB83EE}"/>
              </a:ext>
            </a:extLst>
          </p:cNvPr>
          <p:cNvSpPr txBox="1"/>
          <p:nvPr/>
        </p:nvSpPr>
        <p:spPr>
          <a:xfrm>
            <a:off x="348479" y="2181939"/>
            <a:ext cx="3520636" cy="3139321"/>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Supports BenefitsCal.com to assist with technical issues rather than answer program specific questions.</a:t>
            </a:r>
          </a:p>
          <a:p>
            <a:endParaRPr lang="en-US" dirty="0">
              <a:solidFill>
                <a:srgbClr val="CA97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Primarily staffed by Work Experience (WEX) employees (Welfare-to-Work participants gaining experience in temporary positions within the County).</a:t>
            </a:r>
            <a:endParaRPr lang="en-US" dirty="0">
              <a:solidFill>
                <a:srgbClr val="012636"/>
              </a:solidFill>
            </a:endParaRPr>
          </a:p>
        </p:txBody>
      </p:sp>
      <p:sp>
        <p:nvSpPr>
          <p:cNvPr id="17" name="Oval 16">
            <a:extLst>
              <a:ext uri="{FF2B5EF4-FFF2-40B4-BE49-F238E27FC236}">
                <a16:creationId xmlns:a16="http://schemas.microsoft.com/office/drawing/2014/main" id="{742A4E10-6BCD-4160-859D-E30A33B68C1B}"/>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4" name="Picture 13" descr="Text&#10;&#10;Description automatically generated">
            <a:extLst>
              <a:ext uri="{FF2B5EF4-FFF2-40B4-BE49-F238E27FC236}">
                <a16:creationId xmlns:a16="http://schemas.microsoft.com/office/drawing/2014/main" id="{5250003C-B7F7-D368-65F1-3DF34CAAF3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7" name="Rectangle: Rounded Corners 6">
            <a:extLst>
              <a:ext uri="{FF2B5EF4-FFF2-40B4-BE49-F238E27FC236}">
                <a16:creationId xmlns:a16="http://schemas.microsoft.com/office/drawing/2014/main" id="{C4637A70-9BA6-F8F7-605F-6A2E2E1F0FA2}"/>
              </a:ext>
            </a:extLst>
          </p:cNvPr>
          <p:cNvSpPr/>
          <p:nvPr/>
        </p:nvSpPr>
        <p:spPr>
          <a:xfrm>
            <a:off x="4304904" y="2052080"/>
            <a:ext cx="3566549" cy="3254733"/>
          </a:xfrm>
          <a:prstGeom prst="roundRect">
            <a:avLst>
              <a:gd name="adj" fmla="val 9024"/>
            </a:avLst>
          </a:prstGeom>
          <a:solidFill>
            <a:srgbClr val="E5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0708D42-3818-C9CE-12A9-296C0CFF9E91}"/>
              </a:ext>
            </a:extLst>
          </p:cNvPr>
          <p:cNvSpPr txBox="1"/>
          <p:nvPr/>
        </p:nvSpPr>
        <p:spPr>
          <a:xfrm>
            <a:off x="4411778" y="2791924"/>
            <a:ext cx="3352800" cy="1754326"/>
          </a:xfrm>
          <a:prstGeom prst="rect">
            <a:avLst/>
          </a:prstGeom>
          <a:noFill/>
        </p:spPr>
        <p:txBody>
          <a:bodyPr wrap="square" rtlCol="0">
            <a:spAutoFit/>
          </a:bodyPr>
          <a:lstStyle/>
          <a:p>
            <a:r>
              <a:rPr lang="en-US" dirty="0">
                <a:solidFill>
                  <a:srgbClr val="CA9700"/>
                </a:solidFill>
                <a:latin typeface="Arial" panose="020B0604020202020204" pitchFamily="34" charset="0"/>
                <a:cs typeface="Arial" panose="020B0604020202020204" pitchFamily="34" charset="0"/>
              </a:rPr>
              <a:t>Web Chat is staffed daily by an average of four agents:</a:t>
            </a:r>
          </a:p>
          <a:p>
            <a:endParaRPr lang="en-US" dirty="0">
              <a:solidFill>
                <a:srgbClr val="CA97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WEX – 4</a:t>
            </a:r>
          </a:p>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Office Assistant – 2</a:t>
            </a:r>
          </a:p>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Eligibility Worker – 1 </a:t>
            </a:r>
          </a:p>
        </p:txBody>
      </p:sp>
      <p:sp>
        <p:nvSpPr>
          <p:cNvPr id="12" name="Rectangle: Rounded Corners 11">
            <a:extLst>
              <a:ext uri="{FF2B5EF4-FFF2-40B4-BE49-F238E27FC236}">
                <a16:creationId xmlns:a16="http://schemas.microsoft.com/office/drawing/2014/main" id="{ADCCF5E2-FA50-79FC-FA22-F7E53397581B}"/>
              </a:ext>
            </a:extLst>
          </p:cNvPr>
          <p:cNvSpPr/>
          <p:nvPr/>
        </p:nvSpPr>
        <p:spPr>
          <a:xfrm>
            <a:off x="8277503" y="2052080"/>
            <a:ext cx="3625430" cy="3254733"/>
          </a:xfrm>
          <a:prstGeom prst="roundRect">
            <a:avLst>
              <a:gd name="adj" fmla="val 9024"/>
            </a:avLst>
          </a:prstGeom>
          <a:solidFill>
            <a:srgbClr val="E5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570087A-7780-737A-B52D-177F4347F7EC}"/>
              </a:ext>
            </a:extLst>
          </p:cNvPr>
          <p:cNvSpPr txBox="1"/>
          <p:nvPr/>
        </p:nvSpPr>
        <p:spPr>
          <a:xfrm>
            <a:off x="8309950" y="2504141"/>
            <a:ext cx="3790306" cy="2308324"/>
          </a:xfrm>
          <a:prstGeom prst="rect">
            <a:avLst/>
          </a:prstGeom>
          <a:noFill/>
        </p:spPr>
        <p:txBody>
          <a:bodyPr wrap="square" rtlCol="0">
            <a:spAutoFit/>
          </a:bodyPr>
          <a:lstStyle/>
          <a:p>
            <a:r>
              <a:rPr lang="en-US" dirty="0">
                <a:solidFill>
                  <a:srgbClr val="CA9700"/>
                </a:solidFill>
                <a:latin typeface="Arial" panose="020B0604020202020204" pitchFamily="34" charset="0"/>
                <a:cs typeface="Arial" panose="020B0604020202020204" pitchFamily="34" charset="0"/>
              </a:rPr>
              <a:t>February 2023 – July 2023</a:t>
            </a:r>
          </a:p>
          <a:p>
            <a:endParaRPr lang="en-US" dirty="0">
              <a:solidFill>
                <a:srgbClr val="CA97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Chats received: 42,361</a:t>
            </a:r>
          </a:p>
          <a:p>
            <a:pPr marL="742950" lvl="1" indent="-285750">
              <a:buFont typeface="Wingdings" panose="05000000000000000000" pitchFamily="2" charset="2"/>
              <a:buChar char="v"/>
            </a:pPr>
            <a:r>
              <a:rPr lang="en-US" dirty="0">
                <a:solidFill>
                  <a:srgbClr val="CA9700"/>
                </a:solidFill>
                <a:latin typeface="Arial" panose="020B0604020202020204" pitchFamily="34" charset="0"/>
                <a:cs typeface="Arial" panose="020B0604020202020204" pitchFamily="34" charset="0"/>
              </a:rPr>
              <a:t>Monthly average: 7,060</a:t>
            </a:r>
          </a:p>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Chats completed: 39,926</a:t>
            </a:r>
          </a:p>
          <a:p>
            <a:pPr marL="742950" lvl="1" indent="-285750">
              <a:buFont typeface="Wingdings" panose="05000000000000000000" pitchFamily="2" charset="2"/>
              <a:buChar char="v"/>
            </a:pPr>
            <a:r>
              <a:rPr lang="en-US" dirty="0">
                <a:solidFill>
                  <a:srgbClr val="CA9700"/>
                </a:solidFill>
                <a:latin typeface="Arial" panose="020B0604020202020204" pitchFamily="34" charset="0"/>
                <a:cs typeface="Arial" panose="020B0604020202020204" pitchFamily="34" charset="0"/>
              </a:rPr>
              <a:t>Monthly average: 6,654</a:t>
            </a:r>
          </a:p>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Average chat time: 6:05</a:t>
            </a:r>
          </a:p>
          <a:p>
            <a:pPr marL="285750" indent="-285750">
              <a:buFont typeface="Wingdings" panose="05000000000000000000" pitchFamily="2" charset="2"/>
              <a:buChar char="§"/>
            </a:pPr>
            <a:r>
              <a:rPr lang="en-US" dirty="0">
                <a:solidFill>
                  <a:srgbClr val="CA9700"/>
                </a:solidFill>
                <a:latin typeface="Arial" panose="020B0604020202020204" pitchFamily="34" charset="0"/>
                <a:cs typeface="Arial" panose="020B0604020202020204" pitchFamily="34" charset="0"/>
              </a:rPr>
              <a:t>Average speed of answer: 3:51</a:t>
            </a:r>
          </a:p>
        </p:txBody>
      </p:sp>
      <p:sp>
        <p:nvSpPr>
          <p:cNvPr id="15" name="TextBox 14">
            <a:extLst>
              <a:ext uri="{FF2B5EF4-FFF2-40B4-BE49-F238E27FC236}">
                <a16:creationId xmlns:a16="http://schemas.microsoft.com/office/drawing/2014/main" id="{EEAB94A6-D0FE-D86B-196A-D99FDCA0B9F6}"/>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6" name="Straight Connector 15">
            <a:extLst>
              <a:ext uri="{FF2B5EF4-FFF2-40B4-BE49-F238E27FC236}">
                <a16:creationId xmlns:a16="http://schemas.microsoft.com/office/drawing/2014/main" id="{3D0546FD-93D0-988C-190C-EFE8122C5413}"/>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A2FB73B-04BF-F676-373D-939F472CB9C0}"/>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18</a:t>
            </a:r>
          </a:p>
        </p:txBody>
      </p:sp>
      <p:sp>
        <p:nvSpPr>
          <p:cNvPr id="2" name="TextBox 1">
            <a:extLst>
              <a:ext uri="{FF2B5EF4-FFF2-40B4-BE49-F238E27FC236}">
                <a16:creationId xmlns:a16="http://schemas.microsoft.com/office/drawing/2014/main" id="{1ABEBB6F-2CEB-F4E0-5A6A-5DFEB517D8FE}"/>
              </a:ext>
            </a:extLst>
          </p:cNvPr>
          <p:cNvSpPr txBox="1"/>
          <p:nvPr/>
        </p:nvSpPr>
        <p:spPr>
          <a:xfrm>
            <a:off x="-76600" y="950848"/>
            <a:ext cx="3404591" cy="681038"/>
          </a:xfrm>
          <a:prstGeom prst="roundRect">
            <a:avLst/>
          </a:prstGeom>
          <a:solidFill>
            <a:srgbClr val="E5E3E4"/>
          </a:solidFill>
        </p:spPr>
        <p:txBody>
          <a:bodyPr wrap="square" lIns="0" tIns="0" rIns="0" bIns="0" rtlCol="0">
            <a:spAutoFit/>
          </a:bodyPr>
          <a:lstStyle/>
          <a:p>
            <a:r>
              <a:rPr lang="en-US" sz="4000" b="1" dirty="0">
                <a:solidFill>
                  <a:srgbClr val="CD9700"/>
                </a:solidFill>
                <a:latin typeface="Arial" panose="020B0604020202020204" pitchFamily="34" charset="0"/>
                <a:cs typeface="Arial" panose="020B0604020202020204" pitchFamily="34" charset="0"/>
              </a:rPr>
              <a:t>  Web Chat</a:t>
            </a:r>
          </a:p>
        </p:txBody>
      </p:sp>
      <p:grpSp>
        <p:nvGrpSpPr>
          <p:cNvPr id="3" name="Group 2">
            <a:extLst>
              <a:ext uri="{FF2B5EF4-FFF2-40B4-BE49-F238E27FC236}">
                <a16:creationId xmlns:a16="http://schemas.microsoft.com/office/drawing/2014/main" id="{09FB24D6-990F-AFCE-B91C-464A9695E550}"/>
              </a:ext>
            </a:extLst>
          </p:cNvPr>
          <p:cNvGrpSpPr/>
          <p:nvPr/>
        </p:nvGrpSpPr>
        <p:grpSpPr>
          <a:xfrm>
            <a:off x="6339" y="5665187"/>
            <a:ext cx="4683108" cy="1184424"/>
            <a:chOff x="6339" y="5665187"/>
            <a:chExt cx="4683108" cy="1184424"/>
          </a:xfrm>
        </p:grpSpPr>
        <p:sp>
          <p:nvSpPr>
            <p:cNvPr id="4" name="Content Placeholder 2">
              <a:extLst>
                <a:ext uri="{FF2B5EF4-FFF2-40B4-BE49-F238E27FC236}">
                  <a16:creationId xmlns:a16="http://schemas.microsoft.com/office/drawing/2014/main" id="{033C66A8-16F7-C8AA-A57A-58768D12F43C}"/>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5" name="Picture 4" descr="Text&#10;&#10;Description automatically generated with medium confidence">
              <a:extLst>
                <a:ext uri="{FF2B5EF4-FFF2-40B4-BE49-F238E27FC236}">
                  <a16:creationId xmlns:a16="http://schemas.microsoft.com/office/drawing/2014/main" id="{7FC118AD-69A1-D18D-3FBA-F13DC6E04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565583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A66B5DDB-8BAB-E984-5DCC-879B65439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3" name="TextBox 2">
            <a:extLst>
              <a:ext uri="{FF2B5EF4-FFF2-40B4-BE49-F238E27FC236}">
                <a16:creationId xmlns:a16="http://schemas.microsoft.com/office/drawing/2014/main" id="{5D7CAECD-2592-A44F-68B4-6FC0B697AC73}"/>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0" name="Straight Connector 9">
            <a:extLst>
              <a:ext uri="{FF2B5EF4-FFF2-40B4-BE49-F238E27FC236}">
                <a16:creationId xmlns:a16="http://schemas.microsoft.com/office/drawing/2014/main" id="{214CD7D0-2418-DC46-559A-492CBA7DB77E}"/>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2B21416-2A3C-B8B2-092F-B14F34AFF3A6}"/>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16181F19-6573-BC47-C0F1-411357010379}"/>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19</a:t>
            </a:r>
          </a:p>
        </p:txBody>
      </p:sp>
      <p:pic>
        <p:nvPicPr>
          <p:cNvPr id="6" name="WebChatDemo_v2">
            <a:hlinkClick r:id="" action="ppaction://media"/>
            <a:extLst>
              <a:ext uri="{FF2B5EF4-FFF2-40B4-BE49-F238E27FC236}">
                <a16:creationId xmlns:a16="http://schemas.microsoft.com/office/drawing/2014/main" id="{09BEB160-97EF-6393-F350-21D6E78060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3163" y="721068"/>
            <a:ext cx="9055551" cy="5093747"/>
          </a:xfrm>
          <a:prstGeom prst="rect">
            <a:avLst/>
          </a:prstGeom>
        </p:spPr>
      </p:pic>
      <p:sp>
        <p:nvSpPr>
          <p:cNvPr id="12" name="Content Placeholder 2">
            <a:extLst>
              <a:ext uri="{FF2B5EF4-FFF2-40B4-BE49-F238E27FC236}">
                <a16:creationId xmlns:a16="http://schemas.microsoft.com/office/drawing/2014/main" id="{F9945104-8B0D-3771-2A87-F638AC86D9BF}"/>
              </a:ext>
            </a:extLst>
          </p:cNvPr>
          <p:cNvSpPr txBox="1">
            <a:spLocks/>
          </p:cNvSpPr>
          <p:nvPr/>
        </p:nvSpPr>
        <p:spPr>
          <a:xfrm>
            <a:off x="240939" y="5341647"/>
            <a:ext cx="1049276" cy="134513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grpSp>
        <p:nvGrpSpPr>
          <p:cNvPr id="2" name="Group 1">
            <a:extLst>
              <a:ext uri="{FF2B5EF4-FFF2-40B4-BE49-F238E27FC236}">
                <a16:creationId xmlns:a16="http://schemas.microsoft.com/office/drawing/2014/main" id="{67F26C5B-9A24-57C8-BC55-EB37318F89C0}"/>
              </a:ext>
            </a:extLst>
          </p:cNvPr>
          <p:cNvGrpSpPr/>
          <p:nvPr/>
        </p:nvGrpSpPr>
        <p:grpSpPr>
          <a:xfrm>
            <a:off x="6339" y="5822948"/>
            <a:ext cx="4045544" cy="1026663"/>
            <a:chOff x="6339" y="5822948"/>
            <a:chExt cx="4045544" cy="1026663"/>
          </a:xfrm>
        </p:grpSpPr>
        <p:sp>
          <p:nvSpPr>
            <p:cNvPr id="5" name="Content Placeholder 2">
              <a:extLst>
                <a:ext uri="{FF2B5EF4-FFF2-40B4-BE49-F238E27FC236}">
                  <a16:creationId xmlns:a16="http://schemas.microsoft.com/office/drawing/2014/main" id="{4BEDB926-D02A-6722-5641-79AD78F9A6FB}"/>
                </a:ext>
              </a:extLst>
            </p:cNvPr>
            <p:cNvSpPr txBox="1">
              <a:spLocks/>
            </p:cNvSpPr>
            <p:nvPr/>
          </p:nvSpPr>
          <p:spPr>
            <a:xfrm>
              <a:off x="6339" y="5920199"/>
              <a:ext cx="4045544" cy="929412"/>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4BAB5937-F2C1-17B3-95F0-B0F461999C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327450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F8A9B">
            <a:alpha val="53000"/>
          </a:srgbClr>
        </a:solidFill>
        <a:effectLst/>
      </p:bgPr>
    </p:bg>
    <p:spTree>
      <p:nvGrpSpPr>
        <p:cNvPr id="1" name=""/>
        <p:cNvGrpSpPr/>
        <p:nvPr/>
      </p:nvGrpSpPr>
      <p:grpSpPr>
        <a:xfrm>
          <a:off x="0" y="0"/>
          <a:ext cx="0" cy="0"/>
          <a:chOff x="0" y="0"/>
          <a:chExt cx="0" cy="0"/>
        </a:xfrm>
      </p:grpSpPr>
      <p:sp>
        <p:nvSpPr>
          <p:cNvPr id="4" name="TextBox 3"/>
          <p:cNvSpPr txBox="1"/>
          <p:nvPr/>
        </p:nvSpPr>
        <p:spPr>
          <a:xfrm>
            <a:off x="543306" y="1071322"/>
            <a:ext cx="6857618" cy="742117"/>
          </a:xfrm>
          <a:prstGeom prst="round2SameRect">
            <a:avLst/>
          </a:prstGeom>
          <a:solidFill>
            <a:srgbClr val="E5E3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CA9700"/>
                </a:solidFill>
                <a:latin typeface="Arial" panose="020B0604020202020204" pitchFamily="34" charset="0"/>
                <a:ea typeface="Arial" charset="0"/>
                <a:cs typeface="Arial" panose="020B0604020202020204" pitchFamily="34" charset="0"/>
              </a:rPr>
              <a:t>Introduction</a:t>
            </a:r>
            <a:endParaRPr kumimoji="0" lang="en-US" sz="4000" b="1" i="0" u="none" strike="noStrike" kern="1200" cap="none" spc="0" normalizeH="0" baseline="0" noProof="0" dirty="0">
              <a:ln>
                <a:noFill/>
              </a:ln>
              <a:solidFill>
                <a:srgbClr val="CA9700"/>
              </a:solidFill>
              <a:effectLst/>
              <a:uLnTx/>
              <a:uFillTx/>
              <a:latin typeface="Arial" panose="020B0604020202020204" pitchFamily="34" charset="0"/>
              <a:ea typeface="Arial" charset="0"/>
              <a:cs typeface="Arial" panose="020B0604020202020204" pitchFamily="34" charset="0"/>
            </a:endParaRPr>
          </a:p>
        </p:txBody>
      </p:sp>
      <p:sp>
        <p:nvSpPr>
          <p:cNvPr id="13" name="Oval 12"/>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11400888" y="282005"/>
            <a:ext cx="457200" cy="477054"/>
          </a:xfrm>
          <a:prstGeom prst="rect">
            <a:avLst/>
          </a:prstGeom>
          <a:noFill/>
        </p:spPr>
        <p:txBody>
          <a:bodyPr wrap="square" rtlCol="0">
            <a:spAutoFit/>
          </a:bodyPr>
          <a:lstStyle/>
          <a:p>
            <a:pPr algn="ctr"/>
            <a:r>
              <a:rPr lang="en-US" sz="2500" b="1" dirty="0">
                <a:solidFill>
                  <a:schemeClr val="bg1"/>
                </a:solidFill>
              </a:rPr>
              <a:t>#</a:t>
            </a:r>
          </a:p>
        </p:txBody>
      </p:sp>
      <p:pic>
        <p:nvPicPr>
          <p:cNvPr id="21" name="Picture 20" descr="Text&#10;&#10;Description automatically generated with medium confidence">
            <a:extLst>
              <a:ext uri="{FF2B5EF4-FFF2-40B4-BE49-F238E27FC236}">
                <a16:creationId xmlns:a16="http://schemas.microsoft.com/office/drawing/2014/main" id="{8C6BC55C-BC5A-75B5-A578-3A5BEE6021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506714" cy="870834"/>
          </a:xfrm>
          <a:prstGeom prst="rect">
            <a:avLst/>
          </a:prstGeom>
        </p:spPr>
      </p:pic>
      <p:sp>
        <p:nvSpPr>
          <p:cNvPr id="12" name="TextBox 11">
            <a:extLst>
              <a:ext uri="{FF2B5EF4-FFF2-40B4-BE49-F238E27FC236}">
                <a16:creationId xmlns:a16="http://schemas.microsoft.com/office/drawing/2014/main" id="{CE8F54FF-E9C9-385E-7A3E-AB8CC801938F}"/>
              </a:ext>
            </a:extLst>
          </p:cNvPr>
          <p:cNvSpPr txBox="1"/>
          <p:nvPr/>
        </p:nvSpPr>
        <p:spPr>
          <a:xfrm>
            <a:off x="420490" y="312827"/>
            <a:ext cx="5675509" cy="369332"/>
          </a:xfrm>
          <a:prstGeom prst="rect">
            <a:avLst/>
          </a:prstGeom>
          <a:noFill/>
        </p:spPr>
        <p:txBody>
          <a:bodyPr wrap="square" rtlCol="0">
            <a:spAutoFit/>
          </a:bodyPr>
          <a:lstStyle/>
          <a:p>
            <a:r>
              <a:rPr lang="en-US" dirty="0">
                <a:solidFill>
                  <a:schemeClr val="tx1">
                    <a:lumMod val="65000"/>
                    <a:lumOff val="35000"/>
                  </a:schemeClr>
                </a:solidFill>
                <a:latin typeface="+mj-lt"/>
              </a:rPr>
              <a:t>Transitional Assistance – Now We’re Talking</a:t>
            </a:r>
          </a:p>
        </p:txBody>
      </p:sp>
      <p:cxnSp>
        <p:nvCxnSpPr>
          <p:cNvPr id="15" name="Straight Connector 14">
            <a:extLst>
              <a:ext uri="{FF2B5EF4-FFF2-40B4-BE49-F238E27FC236}">
                <a16:creationId xmlns:a16="http://schemas.microsoft.com/office/drawing/2014/main" id="{1EBAA4AD-E72F-CEA8-B80A-30A41AD67468}"/>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919ED4A-E743-7214-3F4D-8BBE4693DEA1}"/>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a:extLst>
              <a:ext uri="{FF2B5EF4-FFF2-40B4-BE49-F238E27FC236}">
                <a16:creationId xmlns:a16="http://schemas.microsoft.com/office/drawing/2014/main" id="{BFACEA7B-1555-90B5-A12B-BD049724EC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2" t="1785" r="7828" b="4912"/>
          <a:stretch/>
        </p:blipFill>
        <p:spPr>
          <a:xfrm>
            <a:off x="7538484" y="1877956"/>
            <a:ext cx="4098414" cy="3446073"/>
          </a:xfrm>
          <a:prstGeom prst="rect">
            <a:avLst/>
          </a:prstGeom>
        </p:spPr>
      </p:pic>
      <p:sp>
        <p:nvSpPr>
          <p:cNvPr id="3" name="TextBox 2">
            <a:extLst>
              <a:ext uri="{FF2B5EF4-FFF2-40B4-BE49-F238E27FC236}">
                <a16:creationId xmlns:a16="http://schemas.microsoft.com/office/drawing/2014/main" id="{78B2FFF7-BFB4-3423-D086-DA4944D1A05D}"/>
              </a:ext>
            </a:extLst>
          </p:cNvPr>
          <p:cNvSpPr txBox="1"/>
          <p:nvPr/>
        </p:nvSpPr>
        <p:spPr>
          <a:xfrm>
            <a:off x="11406026" y="343347"/>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a:t>
            </a:r>
          </a:p>
        </p:txBody>
      </p:sp>
      <p:sp>
        <p:nvSpPr>
          <p:cNvPr id="11" name="Content Placeholder 2">
            <a:extLst>
              <a:ext uri="{FF2B5EF4-FFF2-40B4-BE49-F238E27FC236}">
                <a16:creationId xmlns:a16="http://schemas.microsoft.com/office/drawing/2014/main" id="{E0F5A4A6-75C9-CE8A-E1AF-E9527093E8BD}"/>
              </a:ext>
            </a:extLst>
          </p:cNvPr>
          <p:cNvSpPr txBox="1">
            <a:spLocks/>
          </p:cNvSpPr>
          <p:nvPr/>
        </p:nvSpPr>
        <p:spPr>
          <a:xfrm>
            <a:off x="543305" y="1877957"/>
            <a:ext cx="6857619" cy="3446073"/>
          </a:xfrm>
          <a:prstGeom prst="rect">
            <a:avLst/>
          </a:prstGeom>
          <a:solidFill>
            <a:srgbClr val="CD9700"/>
          </a:solidFill>
          <a:ln w="38100">
            <a:solidFill>
              <a:srgbClr val="CD9700"/>
            </a:solid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r>
              <a:rPr lang="en-US" dirty="0">
                <a:solidFill>
                  <a:schemeClr val="bg1"/>
                </a:solidFill>
                <a:latin typeface="Arial" panose="020B0604020202020204" pitchFamily="34" charset="0"/>
                <a:cs typeface="Arial" panose="020B0604020202020204" pitchFamily="34" charset="0"/>
              </a:rPr>
              <a:t>This presentation will cover:</a:t>
            </a:r>
          </a:p>
          <a:p>
            <a:pPr marL="388620" indent="-342900" algn="l">
              <a:spcBef>
                <a:spcPts val="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Use and flexibility of technology</a:t>
            </a:r>
          </a:p>
          <a:p>
            <a:pPr marL="845820" lvl="1" indent="-342900" algn="l">
              <a:spcBef>
                <a:spcPts val="0"/>
              </a:spcBef>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Authentication Assistant</a:t>
            </a:r>
          </a:p>
          <a:p>
            <a:pPr marL="845820" lvl="1" indent="-342900" algn="l">
              <a:spcBef>
                <a:spcPts val="0"/>
              </a:spcBef>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Push Notifications</a:t>
            </a:r>
          </a:p>
          <a:p>
            <a:pPr marL="845820" lvl="1" indent="-342900" algn="l">
              <a:spcBef>
                <a:spcPts val="0"/>
              </a:spcBef>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Welcome Assistant</a:t>
            </a:r>
          </a:p>
          <a:p>
            <a:pPr marL="845820" lvl="1" indent="-342900" algn="l">
              <a:spcBef>
                <a:spcPts val="0"/>
              </a:spcBef>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Web Chat</a:t>
            </a:r>
          </a:p>
          <a:p>
            <a:pPr marL="845820" lvl="1" indent="-342900" algn="l">
              <a:spcBef>
                <a:spcPts val="0"/>
              </a:spcBef>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Emergency Queue</a:t>
            </a:r>
          </a:p>
          <a:p>
            <a:pPr marL="845820" lvl="1" indent="-342900" algn="l">
              <a:spcBef>
                <a:spcPts val="0"/>
              </a:spcBef>
              <a:buFont typeface="Wingdings" panose="05000000000000000000" pitchFamily="2" charset="2"/>
              <a:buChar char="v"/>
            </a:pPr>
            <a:r>
              <a:rPr lang="en-US" sz="2400" dirty="0">
                <a:solidFill>
                  <a:schemeClr val="bg1"/>
                </a:solidFill>
                <a:latin typeface="Arial" panose="020B0604020202020204" pitchFamily="34" charset="0"/>
                <a:cs typeface="Arial" panose="020B0604020202020204" pitchFamily="34" charset="0"/>
              </a:rPr>
              <a:t>Appointment Rescheduling</a:t>
            </a:r>
          </a:p>
          <a:p>
            <a:pPr marL="388620" indent="-342900" algn="l">
              <a:spcBef>
                <a:spcPts val="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Improving the customer experience</a:t>
            </a:r>
          </a:p>
          <a:p>
            <a:pPr marL="388620" indent="-342900" algn="l">
              <a:spcBef>
                <a:spcPts val="0"/>
              </a:spcBef>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Potential technology enhancements</a:t>
            </a: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sp>
        <p:nvSpPr>
          <p:cNvPr id="5" name="Content Placeholder 2">
            <a:extLst>
              <a:ext uri="{FF2B5EF4-FFF2-40B4-BE49-F238E27FC236}">
                <a16:creationId xmlns:a16="http://schemas.microsoft.com/office/drawing/2014/main" id="{A4F133E0-9AD6-634C-0F5D-5CD1FE909412}"/>
              </a:ext>
            </a:extLst>
          </p:cNvPr>
          <p:cNvSpPr txBox="1">
            <a:spLocks/>
          </p:cNvSpPr>
          <p:nvPr/>
        </p:nvSpPr>
        <p:spPr>
          <a:xfrm>
            <a:off x="6338" y="5505040"/>
            <a:ext cx="6403143" cy="1344571"/>
          </a:xfrm>
          <a:prstGeom prst="rect">
            <a:avLst/>
          </a:prstGeom>
          <a:solidFill>
            <a:srgbClr val="B3C1CA"/>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Shape&#10;&#10;Description automatically generated with medium confidence">
            <a:extLst>
              <a:ext uri="{FF2B5EF4-FFF2-40B4-BE49-F238E27FC236}">
                <a16:creationId xmlns:a16="http://schemas.microsoft.com/office/drawing/2014/main" id="{028ABC3D-753D-694B-494C-B780EDB2A3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545" y="5822949"/>
            <a:ext cx="3009628" cy="747391"/>
          </a:xfrm>
          <a:prstGeom prst="rect">
            <a:avLst/>
          </a:prstGeom>
        </p:spPr>
      </p:pic>
    </p:spTree>
    <p:extLst>
      <p:ext uri="{BB962C8B-B14F-4D97-AF65-F5344CB8AC3E}">
        <p14:creationId xmlns:p14="http://schemas.microsoft.com/office/powerpoint/2010/main" val="2528883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11400888" y="282005"/>
            <a:ext cx="457200" cy="477054"/>
          </a:xfrm>
          <a:prstGeom prst="rect">
            <a:avLst/>
          </a:prstGeom>
          <a:noFill/>
        </p:spPr>
        <p:txBody>
          <a:bodyPr wrap="square" rtlCol="0">
            <a:spAutoFit/>
          </a:bodyPr>
          <a:lstStyle/>
          <a:p>
            <a:pPr algn="ctr"/>
            <a:r>
              <a:rPr lang="en-US" sz="2500" b="1" dirty="0">
                <a:solidFill>
                  <a:schemeClr val="bg1"/>
                </a:solidFill>
              </a:rPr>
              <a:t>#</a:t>
            </a:r>
          </a:p>
        </p:txBody>
      </p:sp>
      <p:pic>
        <p:nvPicPr>
          <p:cNvPr id="21" name="Picture 20" descr="Text&#10;&#10;Description automatically generated with medium confidence">
            <a:extLst>
              <a:ext uri="{FF2B5EF4-FFF2-40B4-BE49-F238E27FC236}">
                <a16:creationId xmlns:a16="http://schemas.microsoft.com/office/drawing/2014/main" id="{8C6BC55C-BC5A-75B5-A578-3A5BEE6021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74" y="5717564"/>
            <a:ext cx="3506714" cy="870834"/>
          </a:xfrm>
          <a:prstGeom prst="rect">
            <a:avLst/>
          </a:prstGeom>
        </p:spPr>
      </p:pic>
      <p:sp>
        <p:nvSpPr>
          <p:cNvPr id="12" name="TextBox 11">
            <a:extLst>
              <a:ext uri="{FF2B5EF4-FFF2-40B4-BE49-F238E27FC236}">
                <a16:creationId xmlns:a16="http://schemas.microsoft.com/office/drawing/2014/main" id="{CE8F54FF-E9C9-385E-7A3E-AB8CC801938F}"/>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5" name="Straight Connector 14">
            <a:extLst>
              <a:ext uri="{FF2B5EF4-FFF2-40B4-BE49-F238E27FC236}">
                <a16:creationId xmlns:a16="http://schemas.microsoft.com/office/drawing/2014/main" id="{1EBAA4AD-E72F-CEA8-B80A-30A41AD67468}"/>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919ED4A-E743-7214-3F4D-8BBE4693DEA1}"/>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Box 2">
            <a:extLst>
              <a:ext uri="{FF2B5EF4-FFF2-40B4-BE49-F238E27FC236}">
                <a16:creationId xmlns:a16="http://schemas.microsoft.com/office/drawing/2014/main" id="{78B2FFF7-BFB4-3423-D086-DA4944D1A05D}"/>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20</a:t>
            </a:r>
          </a:p>
        </p:txBody>
      </p:sp>
      <p:grpSp>
        <p:nvGrpSpPr>
          <p:cNvPr id="5" name="Group 4">
            <a:extLst>
              <a:ext uri="{FF2B5EF4-FFF2-40B4-BE49-F238E27FC236}">
                <a16:creationId xmlns:a16="http://schemas.microsoft.com/office/drawing/2014/main" id="{0655E658-F05B-B9AE-FB10-67BEE4D19F69}"/>
              </a:ext>
            </a:extLst>
          </p:cNvPr>
          <p:cNvGrpSpPr/>
          <p:nvPr/>
        </p:nvGrpSpPr>
        <p:grpSpPr>
          <a:xfrm>
            <a:off x="6339" y="5665187"/>
            <a:ext cx="4683108" cy="1184424"/>
            <a:chOff x="6339" y="5665187"/>
            <a:chExt cx="4683108" cy="1184424"/>
          </a:xfrm>
        </p:grpSpPr>
        <p:sp>
          <p:nvSpPr>
            <p:cNvPr id="6" name="Content Placeholder 2">
              <a:extLst>
                <a:ext uri="{FF2B5EF4-FFF2-40B4-BE49-F238E27FC236}">
                  <a16:creationId xmlns:a16="http://schemas.microsoft.com/office/drawing/2014/main" id="{DC73FD90-3299-977A-B3F7-224483023654}"/>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1F3ED07A-DE83-F94A-B0F2-2F36BDC92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pic>
        <p:nvPicPr>
          <p:cNvPr id="8" name="tad_taisha_webchatter_v3 (720p)">
            <a:hlinkClick r:id="" action="ppaction://media"/>
            <a:extLst>
              <a:ext uri="{FF2B5EF4-FFF2-40B4-BE49-F238E27FC236}">
                <a16:creationId xmlns:a16="http://schemas.microsoft.com/office/drawing/2014/main" id="{99C46F6D-80ED-DE22-FE9F-4DEC3F1D51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85812" y="787543"/>
            <a:ext cx="8962701" cy="5041520"/>
          </a:xfrm>
          <a:prstGeom prst="rect">
            <a:avLst/>
          </a:prstGeom>
        </p:spPr>
      </p:pic>
    </p:spTree>
    <p:extLst>
      <p:ext uri="{BB962C8B-B14F-4D97-AF65-F5344CB8AC3E}">
        <p14:creationId xmlns:p14="http://schemas.microsoft.com/office/powerpoint/2010/main" val="363733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8293">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40341622-D0DA-A499-0A49-14A0D11AD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1" name="TextBox 10">
            <a:extLst>
              <a:ext uri="{FF2B5EF4-FFF2-40B4-BE49-F238E27FC236}">
                <a16:creationId xmlns:a16="http://schemas.microsoft.com/office/drawing/2014/main" id="{34AC8CD5-8935-2395-A806-91F47711B52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2" name="Straight Connector 11">
            <a:extLst>
              <a:ext uri="{FF2B5EF4-FFF2-40B4-BE49-F238E27FC236}">
                <a16:creationId xmlns:a16="http://schemas.microsoft.com/office/drawing/2014/main" id="{A7D2535B-844B-C293-DD46-C18FDC0D1F28}"/>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7C362E5-ABE9-0144-3FE9-09BC1A96FB33}"/>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9" name="Group 8">
            <a:extLst>
              <a:ext uri="{FF2B5EF4-FFF2-40B4-BE49-F238E27FC236}">
                <a16:creationId xmlns:a16="http://schemas.microsoft.com/office/drawing/2014/main" id="{97D4BF90-5192-2007-33D2-597FC8943C3A}"/>
              </a:ext>
            </a:extLst>
          </p:cNvPr>
          <p:cNvGrpSpPr/>
          <p:nvPr/>
        </p:nvGrpSpPr>
        <p:grpSpPr>
          <a:xfrm>
            <a:off x="8415319" y="3459851"/>
            <a:ext cx="757256" cy="179434"/>
            <a:chOff x="8634394" y="3459850"/>
            <a:chExt cx="874640" cy="207249"/>
          </a:xfrm>
        </p:grpSpPr>
        <p:sp>
          <p:nvSpPr>
            <p:cNvPr id="28" name="Oval 27">
              <a:extLst>
                <a:ext uri="{FF2B5EF4-FFF2-40B4-BE49-F238E27FC236}">
                  <a16:creationId xmlns:a16="http://schemas.microsoft.com/office/drawing/2014/main" id="{E8173813-FBC0-FDD1-B9DB-C04B827FA8BD}"/>
                </a:ext>
              </a:extLst>
            </p:cNvPr>
            <p:cNvSpPr/>
            <p:nvPr/>
          </p:nvSpPr>
          <p:spPr>
            <a:xfrm>
              <a:off x="8634394" y="3459850"/>
              <a:ext cx="222784" cy="207249"/>
            </a:xfrm>
            <a:prstGeom prst="ellipse">
              <a:avLst/>
            </a:prstGeom>
            <a:solidFill>
              <a:srgbClr val="9CA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D71553DF-A0BF-B455-2A4C-457F3DADDFB9}"/>
                </a:ext>
              </a:extLst>
            </p:cNvPr>
            <p:cNvSpPr/>
            <p:nvPr/>
          </p:nvSpPr>
          <p:spPr>
            <a:xfrm>
              <a:off x="8960322" y="3459850"/>
              <a:ext cx="222784" cy="207249"/>
            </a:xfrm>
            <a:prstGeom prst="ellipse">
              <a:avLst/>
            </a:prstGeom>
            <a:solidFill>
              <a:srgbClr val="9CA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723C749-4EE7-A993-A6E7-3D33DD755D4E}"/>
                </a:ext>
              </a:extLst>
            </p:cNvPr>
            <p:cNvSpPr/>
            <p:nvPr/>
          </p:nvSpPr>
          <p:spPr>
            <a:xfrm>
              <a:off x="9286250" y="3459850"/>
              <a:ext cx="222784" cy="207249"/>
            </a:xfrm>
            <a:prstGeom prst="ellipse">
              <a:avLst/>
            </a:prstGeom>
            <a:solidFill>
              <a:srgbClr val="9CA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Picture 30">
            <a:extLst>
              <a:ext uri="{FF2B5EF4-FFF2-40B4-BE49-F238E27FC236}">
                <a16:creationId xmlns:a16="http://schemas.microsoft.com/office/drawing/2014/main" id="{6960816C-38F3-5C26-6B7B-CABCCBE269D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85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6113678" y="937876"/>
            <a:ext cx="660138" cy="4974608"/>
          </a:xfrm>
          <a:prstGeom prst="rect">
            <a:avLst/>
          </a:prstGeom>
          <a:ln>
            <a:noFill/>
          </a:ln>
        </p:spPr>
      </p:pic>
      <p:pic>
        <p:nvPicPr>
          <p:cNvPr id="32" name="Picture 31">
            <a:extLst>
              <a:ext uri="{FF2B5EF4-FFF2-40B4-BE49-F238E27FC236}">
                <a16:creationId xmlns:a16="http://schemas.microsoft.com/office/drawing/2014/main" id="{BC913A83-80CE-38C5-3593-915B7007586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858"/>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762006" y="937876"/>
            <a:ext cx="656753" cy="4949103"/>
          </a:xfrm>
          <a:prstGeom prst="rect">
            <a:avLst/>
          </a:prstGeom>
        </p:spPr>
      </p:pic>
      <p:sp>
        <p:nvSpPr>
          <p:cNvPr id="33" name="TextBox 32">
            <a:extLst>
              <a:ext uri="{FF2B5EF4-FFF2-40B4-BE49-F238E27FC236}">
                <a16:creationId xmlns:a16="http://schemas.microsoft.com/office/drawing/2014/main" id="{C5DEAAE8-4BB0-676F-AE48-D52302EC65C0}"/>
              </a:ext>
            </a:extLst>
          </p:cNvPr>
          <p:cNvSpPr txBox="1"/>
          <p:nvPr/>
        </p:nvSpPr>
        <p:spPr>
          <a:xfrm>
            <a:off x="6508037" y="3805864"/>
            <a:ext cx="4533872" cy="1908215"/>
          </a:xfrm>
          <a:prstGeom prst="rect">
            <a:avLst/>
          </a:prstGeom>
          <a:noFill/>
        </p:spPr>
        <p:txBody>
          <a:bodyPr wrap="square" rtlCol="0">
            <a:spAutoFit/>
          </a:bodyPr>
          <a:lstStyle/>
          <a:p>
            <a:pPr algn="ctr"/>
            <a:r>
              <a:rPr lang="en-US" sz="2300" b="1" dirty="0">
                <a:solidFill>
                  <a:srgbClr val="E5E3E4"/>
                </a:solidFill>
                <a:latin typeface="Arial" panose="020B0604020202020204" pitchFamily="34" charset="0"/>
                <a:cs typeface="Arial" panose="020B0604020202020204" pitchFamily="34" charset="0"/>
              </a:rPr>
              <a:t>Disaster CalFresh Applications</a:t>
            </a:r>
          </a:p>
          <a:p>
            <a:pPr algn="ctr"/>
            <a:r>
              <a:rPr lang="en-US" sz="2300" b="1" dirty="0">
                <a:solidFill>
                  <a:srgbClr val="E5E3E4"/>
                </a:solidFill>
                <a:latin typeface="Arial" panose="020B0604020202020204" pitchFamily="34" charset="0"/>
                <a:cs typeface="Arial" panose="020B0604020202020204" pitchFamily="34" charset="0"/>
              </a:rPr>
              <a:t>April 2023</a:t>
            </a:r>
          </a:p>
          <a:p>
            <a:endParaRPr lang="en-US" b="1" dirty="0">
              <a:solidFill>
                <a:srgbClr val="E5E3E4"/>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Received: </a:t>
            </a:r>
            <a:r>
              <a:rPr lang="en-US" b="1" dirty="0">
                <a:solidFill>
                  <a:srgbClr val="E5E3E4"/>
                </a:solidFill>
                <a:latin typeface="Arial" panose="020B0604020202020204" pitchFamily="34" charset="0"/>
                <a:cs typeface="Arial" panose="020B0604020202020204" pitchFamily="34" charset="0"/>
              </a:rPr>
              <a:t>838</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Approved: </a:t>
            </a:r>
            <a:r>
              <a:rPr lang="en-US" b="1" dirty="0">
                <a:solidFill>
                  <a:srgbClr val="E5E3E4"/>
                </a:solidFill>
                <a:latin typeface="Arial" panose="020B0604020202020204" pitchFamily="34" charset="0"/>
                <a:cs typeface="Arial" panose="020B0604020202020204" pitchFamily="34" charset="0"/>
              </a:rPr>
              <a:t>71</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Benefits issued: </a:t>
            </a:r>
            <a:r>
              <a:rPr lang="en-US" b="1" dirty="0">
                <a:solidFill>
                  <a:srgbClr val="E5E3E4"/>
                </a:solidFill>
                <a:latin typeface="Arial" panose="020B0604020202020204" pitchFamily="34" charset="0"/>
                <a:cs typeface="Arial" panose="020B0604020202020204" pitchFamily="34" charset="0"/>
              </a:rPr>
              <a:t>$43,641</a:t>
            </a:r>
          </a:p>
        </p:txBody>
      </p:sp>
      <p:sp>
        <p:nvSpPr>
          <p:cNvPr id="34" name="TextBox 33">
            <a:extLst>
              <a:ext uri="{FF2B5EF4-FFF2-40B4-BE49-F238E27FC236}">
                <a16:creationId xmlns:a16="http://schemas.microsoft.com/office/drawing/2014/main" id="{608E7F00-01F8-2FC7-B039-60B0C0B51319}"/>
              </a:ext>
            </a:extLst>
          </p:cNvPr>
          <p:cNvSpPr txBox="1"/>
          <p:nvPr/>
        </p:nvSpPr>
        <p:spPr>
          <a:xfrm>
            <a:off x="6705185" y="1090956"/>
            <a:ext cx="4120907" cy="2185214"/>
          </a:xfrm>
          <a:prstGeom prst="rect">
            <a:avLst/>
          </a:prstGeom>
          <a:noFill/>
        </p:spPr>
        <p:txBody>
          <a:bodyPr wrap="square" rtlCol="0">
            <a:spAutoFit/>
          </a:bodyPr>
          <a:lstStyle/>
          <a:p>
            <a:pPr algn="ctr"/>
            <a:r>
              <a:rPr lang="en-US" sz="2300" b="1" kern="100" dirty="0">
                <a:solidFill>
                  <a:srgbClr val="E5E3E4"/>
                </a:solidFill>
                <a:latin typeface="Arial" panose="020B0604020202020204" pitchFamily="34" charset="0"/>
                <a:cs typeface="Arial" panose="020B0604020202020204" pitchFamily="34" charset="0"/>
              </a:rPr>
              <a:t>Emergency Queue Calls </a:t>
            </a:r>
          </a:p>
          <a:p>
            <a:pPr algn="ctr"/>
            <a:r>
              <a:rPr lang="en-US" sz="2300" b="1" dirty="0">
                <a:solidFill>
                  <a:srgbClr val="E5E3E4"/>
                </a:solidFill>
                <a:latin typeface="Arial" panose="020B0604020202020204" pitchFamily="34" charset="0"/>
                <a:cs typeface="Arial" panose="020B0604020202020204" pitchFamily="34" charset="0"/>
              </a:rPr>
              <a:t>April 2023</a:t>
            </a:r>
            <a:endParaRPr lang="en-US" sz="2300" b="1" kern="100" dirty="0">
              <a:solidFill>
                <a:srgbClr val="E5E3E4"/>
              </a:solidFill>
              <a:latin typeface="Arial" panose="020B0604020202020204" pitchFamily="34" charset="0"/>
              <a:cs typeface="Arial" panose="020B0604020202020204" pitchFamily="34" charset="0"/>
            </a:endParaRPr>
          </a:p>
          <a:p>
            <a:endParaRPr lang="en-US" b="1" kern="100" dirty="0">
              <a:solidFill>
                <a:srgbClr val="E5E3E4"/>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Received: </a:t>
            </a:r>
            <a:r>
              <a:rPr lang="en-US" b="1" dirty="0">
                <a:solidFill>
                  <a:srgbClr val="E5E3E4"/>
                </a:solidFill>
                <a:latin typeface="Arial" panose="020B0604020202020204" pitchFamily="34" charset="0"/>
                <a:cs typeface="Arial" panose="020B0604020202020204" pitchFamily="34" charset="0"/>
              </a:rPr>
              <a:t>2,338</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Completed: </a:t>
            </a:r>
            <a:r>
              <a:rPr lang="en-US" b="1" dirty="0">
                <a:solidFill>
                  <a:srgbClr val="E5E3E4"/>
                </a:solidFill>
                <a:latin typeface="Arial" panose="020B0604020202020204" pitchFamily="34" charset="0"/>
                <a:cs typeface="Arial" panose="020B0604020202020204" pitchFamily="34" charset="0"/>
              </a:rPr>
              <a:t>2,302</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Average call time: </a:t>
            </a:r>
            <a:r>
              <a:rPr lang="en-US" b="1" dirty="0">
                <a:solidFill>
                  <a:srgbClr val="E5E3E4"/>
                </a:solidFill>
                <a:latin typeface="Arial" panose="020B0604020202020204" pitchFamily="34" charset="0"/>
                <a:cs typeface="Arial" panose="020B0604020202020204" pitchFamily="34" charset="0"/>
              </a:rPr>
              <a:t>12:10</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Average speed of answer: </a:t>
            </a:r>
            <a:r>
              <a:rPr lang="en-US" b="1" dirty="0">
                <a:solidFill>
                  <a:srgbClr val="E5E3E4"/>
                </a:solidFill>
                <a:latin typeface="Arial" panose="020B0604020202020204" pitchFamily="34" charset="0"/>
                <a:cs typeface="Arial" panose="020B0604020202020204" pitchFamily="34" charset="0"/>
              </a:rPr>
              <a:t>0:13</a:t>
            </a:r>
          </a:p>
        </p:txBody>
      </p:sp>
      <p:sp>
        <p:nvSpPr>
          <p:cNvPr id="3" name="TextBox 2">
            <a:extLst>
              <a:ext uri="{FF2B5EF4-FFF2-40B4-BE49-F238E27FC236}">
                <a16:creationId xmlns:a16="http://schemas.microsoft.com/office/drawing/2014/main" id="{0BF179BB-5A15-6BDC-2F38-EA03F8E18616}"/>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21</a:t>
            </a:r>
          </a:p>
        </p:txBody>
      </p:sp>
      <p:sp>
        <p:nvSpPr>
          <p:cNvPr id="4" name="Text Placeholder 3">
            <a:extLst>
              <a:ext uri="{FF2B5EF4-FFF2-40B4-BE49-F238E27FC236}">
                <a16:creationId xmlns:a16="http://schemas.microsoft.com/office/drawing/2014/main" id="{70E11F26-0657-7369-6812-31A77CC3A2B5}"/>
              </a:ext>
            </a:extLst>
          </p:cNvPr>
          <p:cNvSpPr>
            <a:spLocks noGrp="1"/>
          </p:cNvSpPr>
          <p:nvPr>
            <p:ph type="body" sz="half" idx="2"/>
          </p:nvPr>
        </p:nvSpPr>
        <p:spPr>
          <a:xfrm>
            <a:off x="282971" y="1764563"/>
            <a:ext cx="5425580" cy="3693319"/>
          </a:xfrm>
          <a:solidFill>
            <a:srgbClr val="E5E3E4"/>
          </a:solidFill>
          <a:ln w="38100">
            <a:noFill/>
          </a:ln>
        </p:spPr>
        <p:txBody>
          <a:bodyPr>
            <a:normAutofit lnSpcReduction="10000"/>
          </a:bodyPr>
          <a:lstStyle/>
          <a:p>
            <a:r>
              <a:rPr lang="en-US" sz="1800" dirty="0">
                <a:solidFill>
                  <a:srgbClr val="CA9700"/>
                </a:solidFill>
                <a:latin typeface="Arial" panose="020B0604020202020204" pitchFamily="34" charset="0"/>
                <a:cs typeface="Arial" panose="020B0604020202020204" pitchFamily="34" charset="0"/>
              </a:rPr>
              <a:t>The 2023 winter storm event was a unique opportunity to activate the call center Emergency Queue for Disaster CalFresh. </a:t>
            </a:r>
          </a:p>
          <a:p>
            <a:endParaRPr lang="en-US" sz="1800" dirty="0">
              <a:solidFill>
                <a:srgbClr val="CA9700"/>
              </a:solidFill>
              <a:latin typeface="Arial" panose="020B0604020202020204" pitchFamily="34" charset="0"/>
              <a:cs typeface="Arial" panose="020B0604020202020204" pitchFamily="34" charset="0"/>
            </a:endParaRPr>
          </a:p>
          <a:p>
            <a:r>
              <a:rPr lang="en-US" sz="1800" dirty="0">
                <a:solidFill>
                  <a:srgbClr val="CA9700"/>
                </a:solidFill>
                <a:latin typeface="Arial" panose="020B0604020202020204" pitchFamily="34" charset="0"/>
                <a:cs typeface="Arial" panose="020B0604020202020204" pitchFamily="34" charset="0"/>
              </a:rPr>
              <a:t>The queue was already under development for use. When the winter storm disaster struck, California Statewide Automated Welfare System (CalSAWS) expedited development and deployment to enable the system.</a:t>
            </a:r>
          </a:p>
          <a:p>
            <a:endParaRPr lang="en-US" sz="1800" dirty="0">
              <a:solidFill>
                <a:srgbClr val="CA9700"/>
              </a:solidFill>
              <a:latin typeface="Arial" panose="020B0604020202020204" pitchFamily="34" charset="0"/>
              <a:cs typeface="Arial" panose="020B0604020202020204" pitchFamily="34" charset="0"/>
            </a:endParaRPr>
          </a:p>
          <a:p>
            <a:r>
              <a:rPr lang="en-US" sz="1800" dirty="0">
                <a:solidFill>
                  <a:srgbClr val="CA9700"/>
                </a:solidFill>
                <a:latin typeface="Arial" panose="020B0604020202020204" pitchFamily="34" charset="0"/>
                <a:cs typeface="Arial" panose="020B0604020202020204" pitchFamily="34" charset="0"/>
              </a:rPr>
              <a:t>The Emergency Queue was staffed by an average of 41 agents who also provided additional community resources. </a:t>
            </a:r>
          </a:p>
          <a:p>
            <a:endParaRPr lang="en-US" sz="1800" dirty="0">
              <a:solidFill>
                <a:srgbClr val="CA9700"/>
              </a:solidFill>
            </a:endParaRPr>
          </a:p>
        </p:txBody>
      </p:sp>
      <p:sp>
        <p:nvSpPr>
          <p:cNvPr id="5" name="Title 1">
            <a:extLst>
              <a:ext uri="{FF2B5EF4-FFF2-40B4-BE49-F238E27FC236}">
                <a16:creationId xmlns:a16="http://schemas.microsoft.com/office/drawing/2014/main" id="{4D660463-F313-A63D-D7D3-4C72C92AC28D}"/>
              </a:ext>
            </a:extLst>
          </p:cNvPr>
          <p:cNvSpPr txBox="1">
            <a:spLocks/>
          </p:cNvSpPr>
          <p:nvPr/>
        </p:nvSpPr>
        <p:spPr>
          <a:xfrm>
            <a:off x="282607" y="937876"/>
            <a:ext cx="5425579" cy="772246"/>
          </a:xfrm>
          <a:prstGeom prst="round2SameRect">
            <a:avLst/>
          </a:prstGeom>
          <a:solidFill>
            <a:srgbClr val="CD9700"/>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Emergency Queue</a:t>
            </a:r>
          </a:p>
        </p:txBody>
      </p:sp>
      <p:grpSp>
        <p:nvGrpSpPr>
          <p:cNvPr id="2" name="Group 1">
            <a:extLst>
              <a:ext uri="{FF2B5EF4-FFF2-40B4-BE49-F238E27FC236}">
                <a16:creationId xmlns:a16="http://schemas.microsoft.com/office/drawing/2014/main" id="{9FBD2FD8-2CB5-1A6D-C344-7856CB3FD9DF}"/>
              </a:ext>
            </a:extLst>
          </p:cNvPr>
          <p:cNvGrpSpPr/>
          <p:nvPr/>
        </p:nvGrpSpPr>
        <p:grpSpPr>
          <a:xfrm>
            <a:off x="6339" y="5665187"/>
            <a:ext cx="4683108" cy="1184424"/>
            <a:chOff x="6339" y="5665187"/>
            <a:chExt cx="4683108" cy="1184424"/>
          </a:xfrm>
        </p:grpSpPr>
        <p:sp>
          <p:nvSpPr>
            <p:cNvPr id="6" name="Content Placeholder 2">
              <a:extLst>
                <a:ext uri="{FF2B5EF4-FFF2-40B4-BE49-F238E27FC236}">
                  <a16:creationId xmlns:a16="http://schemas.microsoft.com/office/drawing/2014/main" id="{AD06D7AE-B3EF-ACA7-E469-F4918B85ED99}"/>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492BDF4D-AED4-6C5B-7C52-733E418D2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3140767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3A587E3-7230-5857-DBB1-78053B26C61D}"/>
              </a:ext>
            </a:extLst>
          </p:cNvPr>
          <p:cNvSpPr>
            <a:spLocks noGrp="1"/>
          </p:cNvSpPr>
          <p:nvPr>
            <p:ph type="body" sz="half" idx="2"/>
          </p:nvPr>
        </p:nvSpPr>
        <p:spPr>
          <a:xfrm>
            <a:off x="282971" y="1933246"/>
            <a:ext cx="5425580" cy="928410"/>
          </a:xfrm>
          <a:solidFill>
            <a:srgbClr val="E5E3E4"/>
          </a:solidFill>
          <a:ln w="38100">
            <a:noFill/>
          </a:ln>
        </p:spPr>
        <p:txBody>
          <a:bodyPr>
            <a:normAutofit fontScale="40000" lnSpcReduction="20000"/>
          </a:bodyPr>
          <a:lstStyle/>
          <a:p>
            <a:pPr marL="571500" indent="-571500">
              <a:lnSpc>
                <a:spcPct val="120000"/>
              </a:lnSpc>
              <a:spcBef>
                <a:spcPts val="0"/>
              </a:spcBef>
              <a:buFont typeface="Wingdings" panose="05000000000000000000" pitchFamily="2" charset="2"/>
              <a:buChar char="§"/>
            </a:pPr>
            <a:r>
              <a:rPr lang="en-US" sz="4200" dirty="0">
                <a:solidFill>
                  <a:srgbClr val="CA9700"/>
                </a:solidFill>
                <a:latin typeface="Arial" panose="020B0604020202020204" pitchFamily="34" charset="0"/>
                <a:cs typeface="Arial" panose="020B0604020202020204" pitchFamily="34" charset="0"/>
              </a:rPr>
              <a:t>Used for expedited services </a:t>
            </a:r>
          </a:p>
          <a:p>
            <a:pPr marL="571500" indent="-571500">
              <a:lnSpc>
                <a:spcPct val="120000"/>
              </a:lnSpc>
              <a:spcBef>
                <a:spcPts val="0"/>
              </a:spcBef>
              <a:buFont typeface="Wingdings" panose="05000000000000000000" pitchFamily="2" charset="2"/>
              <a:buChar char="§"/>
            </a:pPr>
            <a:r>
              <a:rPr lang="en-US" sz="4200" dirty="0">
                <a:solidFill>
                  <a:srgbClr val="CA9700"/>
                </a:solidFill>
                <a:latin typeface="Arial" panose="020B0604020202020204" pitchFamily="34" charset="0"/>
                <a:cs typeface="Arial" panose="020B0604020202020204" pitchFamily="34" charset="0"/>
              </a:rPr>
              <a:t>Designed with an on/off option</a:t>
            </a:r>
          </a:p>
          <a:p>
            <a:pPr marL="571500" indent="-571500">
              <a:lnSpc>
                <a:spcPct val="120000"/>
              </a:lnSpc>
              <a:spcBef>
                <a:spcPts val="0"/>
              </a:spcBef>
              <a:buFont typeface="Wingdings" panose="05000000000000000000" pitchFamily="2" charset="2"/>
              <a:buChar char="§"/>
            </a:pPr>
            <a:r>
              <a:rPr lang="en-US" sz="4200" dirty="0">
                <a:solidFill>
                  <a:srgbClr val="CA9700"/>
                </a:solidFill>
                <a:latin typeface="Arial" panose="020B0604020202020204" pitchFamily="34" charset="0"/>
                <a:cs typeface="Arial" panose="020B0604020202020204" pitchFamily="34" charset="0"/>
              </a:rPr>
              <a:t>Customizable prompts</a:t>
            </a:r>
            <a:endParaRPr lang="en-US" sz="4400" dirty="0">
              <a:solidFill>
                <a:srgbClr val="CA9700"/>
              </a:solidFill>
              <a:latin typeface="Arial" panose="020B0604020202020204" pitchFamily="34" charset="0"/>
              <a:cs typeface="Arial" panose="020B0604020202020204" pitchFamily="34" charset="0"/>
            </a:endParaRPr>
          </a:p>
          <a:p>
            <a:pPr>
              <a:lnSpc>
                <a:spcPct val="120000"/>
              </a:lnSpc>
              <a:spcBef>
                <a:spcPts val="0"/>
              </a:spcBef>
            </a:pPr>
            <a:endParaRPr lang="en-US" sz="4400" dirty="0">
              <a:solidFill>
                <a:srgbClr val="CA9700"/>
              </a:solidFill>
              <a:latin typeface="Arial" panose="020B0604020202020204" pitchFamily="34" charset="0"/>
              <a:cs typeface="Arial" panose="020B0604020202020204" pitchFamily="34" charset="0"/>
            </a:endParaRPr>
          </a:p>
          <a:p>
            <a:endParaRPr lang="en-US" dirty="0">
              <a:solidFill>
                <a:srgbClr val="CA9700"/>
              </a:solidFill>
            </a:endParaRPr>
          </a:p>
        </p:txBody>
      </p:sp>
      <p:pic>
        <p:nvPicPr>
          <p:cNvPr id="10" name="Picture 9" descr="Text&#10;&#10;Description automatically generated">
            <a:extLst>
              <a:ext uri="{FF2B5EF4-FFF2-40B4-BE49-F238E27FC236}">
                <a16:creationId xmlns:a16="http://schemas.microsoft.com/office/drawing/2014/main" id="{40341622-D0DA-A499-0A49-14A0D11AD2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1" name="TextBox 10">
            <a:extLst>
              <a:ext uri="{FF2B5EF4-FFF2-40B4-BE49-F238E27FC236}">
                <a16:creationId xmlns:a16="http://schemas.microsoft.com/office/drawing/2014/main" id="{34AC8CD5-8935-2395-A806-91F47711B52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2" name="Straight Connector 11">
            <a:extLst>
              <a:ext uri="{FF2B5EF4-FFF2-40B4-BE49-F238E27FC236}">
                <a16:creationId xmlns:a16="http://schemas.microsoft.com/office/drawing/2014/main" id="{A7D2535B-844B-C293-DD46-C18FDC0D1F28}"/>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7C362E5-ABE9-0144-3FE9-09BC1A96FB33}"/>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aphicFrame>
        <p:nvGraphicFramePr>
          <p:cNvPr id="18" name="Table 17">
            <a:extLst>
              <a:ext uri="{FF2B5EF4-FFF2-40B4-BE49-F238E27FC236}">
                <a16:creationId xmlns:a16="http://schemas.microsoft.com/office/drawing/2014/main" id="{ADAC017D-52CA-F4E6-A1E2-BDD5E2A0D968}"/>
              </a:ext>
            </a:extLst>
          </p:cNvPr>
          <p:cNvGraphicFramePr>
            <a:graphicFrameLocks noGrp="1"/>
          </p:cNvGraphicFramePr>
          <p:nvPr>
            <p:extLst>
              <p:ext uri="{D42A27DB-BD31-4B8C-83A1-F6EECF244321}">
                <p14:modId xmlns:p14="http://schemas.microsoft.com/office/powerpoint/2010/main" val="1620972642"/>
              </p:ext>
            </p:extLst>
          </p:nvPr>
        </p:nvGraphicFramePr>
        <p:xfrm>
          <a:off x="5991308" y="1694170"/>
          <a:ext cx="5929494" cy="4905839"/>
        </p:xfrm>
        <a:graphic>
          <a:graphicData uri="http://schemas.openxmlformats.org/drawingml/2006/table">
            <a:tbl>
              <a:tblPr firstRow="1" firstCol="1" bandRow="1">
                <a:tableStyleId>{5C22544A-7EE6-4342-B048-85BDC9FD1C3A}</a:tableStyleId>
              </a:tblPr>
              <a:tblGrid>
                <a:gridCol w="759414">
                  <a:extLst>
                    <a:ext uri="{9D8B030D-6E8A-4147-A177-3AD203B41FA5}">
                      <a16:colId xmlns:a16="http://schemas.microsoft.com/office/drawing/2014/main" val="108276956"/>
                    </a:ext>
                  </a:extLst>
                </a:gridCol>
                <a:gridCol w="5170080">
                  <a:extLst>
                    <a:ext uri="{9D8B030D-6E8A-4147-A177-3AD203B41FA5}">
                      <a16:colId xmlns:a16="http://schemas.microsoft.com/office/drawing/2014/main" val="1064756075"/>
                    </a:ext>
                  </a:extLst>
                </a:gridCol>
              </a:tblGrid>
              <a:tr h="312682">
                <a:tc>
                  <a:txBody>
                    <a:bodyPr/>
                    <a:lstStyle/>
                    <a:p>
                      <a:pPr marL="0" marR="0" algn="ctr">
                        <a:lnSpc>
                          <a:spcPct val="107000"/>
                        </a:lnSpc>
                        <a:spcBef>
                          <a:spcPts val="0"/>
                        </a:spcBef>
                        <a:spcAft>
                          <a:spcPts val="0"/>
                        </a:spcAft>
                      </a:pPr>
                      <a:r>
                        <a:rPr lang="en-US" sz="1550" dirty="0">
                          <a:solidFill>
                            <a:schemeClr val="bg1"/>
                          </a:solidFill>
                          <a:effectLst/>
                          <a:latin typeface="Arial" panose="020B0604020202020204" pitchFamily="34" charset="0"/>
                          <a:cs typeface="Arial" panose="020B0604020202020204" pitchFamily="34" charset="0"/>
                        </a:rPr>
                        <a:t>Stage</a:t>
                      </a:r>
                      <a:endParaRPr lang="en-US" sz="15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469" marR="52469" marT="0" marB="0">
                    <a:solidFill>
                      <a:srgbClr val="6F8A9B"/>
                    </a:solidFill>
                  </a:tcPr>
                </a:tc>
                <a:tc>
                  <a:txBody>
                    <a:bodyPr/>
                    <a:lstStyle/>
                    <a:p>
                      <a:pPr marL="0" marR="0" algn="ctr">
                        <a:lnSpc>
                          <a:spcPct val="107000"/>
                        </a:lnSpc>
                        <a:spcBef>
                          <a:spcPts val="0"/>
                        </a:spcBef>
                        <a:spcAft>
                          <a:spcPts val="0"/>
                        </a:spcAft>
                      </a:pPr>
                      <a:r>
                        <a:rPr lang="en-US" sz="1550" dirty="0">
                          <a:solidFill>
                            <a:schemeClr val="bg1"/>
                          </a:solidFill>
                          <a:effectLst/>
                          <a:latin typeface="Arial" panose="020B0604020202020204" pitchFamily="34" charset="0"/>
                          <a:cs typeface="Arial" panose="020B0604020202020204" pitchFamily="34" charset="0"/>
                        </a:rPr>
                        <a:t>Description</a:t>
                      </a:r>
                      <a:endParaRPr lang="en-US" sz="15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469" marR="52469" marT="0" marB="0">
                    <a:solidFill>
                      <a:srgbClr val="6F8A9B"/>
                    </a:solidFill>
                  </a:tcPr>
                </a:tc>
                <a:extLst>
                  <a:ext uri="{0D108BD9-81ED-4DB2-BD59-A6C34878D82A}">
                    <a16:rowId xmlns:a16="http://schemas.microsoft.com/office/drawing/2014/main" val="2660656874"/>
                  </a:ext>
                </a:extLst>
              </a:tr>
              <a:tr h="780605">
                <a:tc>
                  <a:txBody>
                    <a:bodyPr/>
                    <a:lstStyle/>
                    <a:p>
                      <a:pPr marL="0" marR="0" algn="ctr">
                        <a:lnSpc>
                          <a:spcPct val="107000"/>
                        </a:lnSpc>
                        <a:spcBef>
                          <a:spcPts val="0"/>
                        </a:spcBef>
                        <a:spcAft>
                          <a:spcPts val="0"/>
                        </a:spcAft>
                      </a:pPr>
                      <a:r>
                        <a:rPr lang="en-US" sz="1550" dirty="0">
                          <a:solidFill>
                            <a:schemeClr val="bg1"/>
                          </a:solidFill>
                          <a:effectLst/>
                          <a:latin typeface="Arial" panose="020B0604020202020204" pitchFamily="34" charset="0"/>
                          <a:cs typeface="Arial" panose="020B0604020202020204" pitchFamily="34" charset="0"/>
                        </a:rPr>
                        <a:t>1</a:t>
                      </a:r>
                      <a:endParaRPr lang="en-US" sz="15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469" marR="52469" marT="0" marB="0">
                    <a:solidFill>
                      <a:srgbClr val="6F8A9B"/>
                    </a:solidFill>
                  </a:tcPr>
                </a:tc>
                <a:tc>
                  <a:txBody>
                    <a:bodyPr/>
                    <a:lstStyle/>
                    <a:p>
                      <a:pPr marL="0" marR="0">
                        <a:lnSpc>
                          <a:spcPct val="107000"/>
                        </a:lnSpc>
                        <a:spcBef>
                          <a:spcPts val="0"/>
                        </a:spcBef>
                        <a:spcAft>
                          <a:spcPts val="0"/>
                        </a:spcAft>
                      </a:pPr>
                      <a:r>
                        <a:rPr lang="en-US" sz="1550" dirty="0">
                          <a:solidFill>
                            <a:schemeClr val="bg1"/>
                          </a:solidFill>
                          <a:effectLst/>
                          <a:latin typeface="Arial" panose="020B0604020202020204" pitchFamily="34" charset="0"/>
                          <a:cs typeface="Arial" panose="020B0604020202020204" pitchFamily="34" charset="0"/>
                        </a:rPr>
                        <a:t>Customer:</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Receives automated welcome message. </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Makes language selection.</a:t>
                      </a:r>
                      <a:endParaRPr lang="en-US" sz="15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469" marR="52469" marT="0" marB="0">
                    <a:solidFill>
                      <a:srgbClr val="6F8A9B"/>
                    </a:solidFill>
                  </a:tcPr>
                </a:tc>
                <a:extLst>
                  <a:ext uri="{0D108BD9-81ED-4DB2-BD59-A6C34878D82A}">
                    <a16:rowId xmlns:a16="http://schemas.microsoft.com/office/drawing/2014/main" val="2009916112"/>
                  </a:ext>
                </a:extLst>
              </a:tr>
              <a:tr h="1459052">
                <a:tc>
                  <a:txBody>
                    <a:bodyPr/>
                    <a:lstStyle/>
                    <a:p>
                      <a:pPr marL="0" marR="0" algn="ctr">
                        <a:lnSpc>
                          <a:spcPct val="107000"/>
                        </a:lnSpc>
                        <a:spcBef>
                          <a:spcPts val="0"/>
                        </a:spcBef>
                        <a:spcAft>
                          <a:spcPts val="0"/>
                        </a:spcAft>
                      </a:pPr>
                      <a:r>
                        <a:rPr lang="en-US" sz="1550" dirty="0">
                          <a:solidFill>
                            <a:schemeClr val="bg1"/>
                          </a:solidFill>
                          <a:effectLst/>
                          <a:latin typeface="Arial" panose="020B0604020202020204" pitchFamily="34" charset="0"/>
                          <a:cs typeface="Arial" panose="020B0604020202020204" pitchFamily="34" charset="0"/>
                        </a:rPr>
                        <a:t>2</a:t>
                      </a:r>
                      <a:endParaRPr lang="en-US" sz="15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469" marR="52469" marT="0" marB="0">
                    <a:solidFill>
                      <a:srgbClr val="6F8A9B"/>
                    </a:solidFill>
                  </a:tcPr>
                </a:tc>
                <a:tc>
                  <a:txBody>
                    <a:bodyPr/>
                    <a:lstStyle/>
                    <a:p>
                      <a:pPr marL="0" marR="0">
                        <a:lnSpc>
                          <a:spcPct val="107000"/>
                        </a:lnSpc>
                        <a:spcBef>
                          <a:spcPts val="0"/>
                        </a:spcBef>
                        <a:spcAft>
                          <a:spcPts val="0"/>
                        </a:spcAft>
                      </a:pPr>
                      <a:r>
                        <a:rPr lang="en-US" sz="1550" dirty="0">
                          <a:solidFill>
                            <a:schemeClr val="bg1"/>
                          </a:solidFill>
                          <a:effectLst/>
                          <a:latin typeface="Arial" panose="020B0604020202020204" pitchFamily="34" charset="0"/>
                          <a:cs typeface="Arial" panose="020B0604020202020204" pitchFamily="34" charset="0"/>
                        </a:rPr>
                        <a:t>Automation:</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Plays a message indicating a recent disaster has occurred.</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Asks customer if they think they have been impacted and are eligible to Disaster CalFresh.</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Gives customer the option to obtain more information.</a:t>
                      </a:r>
                      <a:endParaRPr lang="en-US" sz="15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469" marR="52469" marT="0" marB="0">
                    <a:solidFill>
                      <a:srgbClr val="6F8A9B"/>
                    </a:solidFill>
                  </a:tcPr>
                </a:tc>
                <a:extLst>
                  <a:ext uri="{0D108BD9-81ED-4DB2-BD59-A6C34878D82A}">
                    <a16:rowId xmlns:a16="http://schemas.microsoft.com/office/drawing/2014/main" val="3766647994"/>
                  </a:ext>
                </a:extLst>
              </a:tr>
              <a:tr h="2314523">
                <a:tc>
                  <a:txBody>
                    <a:bodyPr/>
                    <a:lstStyle/>
                    <a:p>
                      <a:pPr marL="0" marR="0" algn="ctr">
                        <a:lnSpc>
                          <a:spcPct val="107000"/>
                        </a:lnSpc>
                        <a:spcBef>
                          <a:spcPts val="0"/>
                        </a:spcBef>
                        <a:spcAft>
                          <a:spcPts val="0"/>
                        </a:spcAft>
                      </a:pPr>
                      <a:r>
                        <a:rPr lang="en-US" sz="1550" dirty="0">
                          <a:solidFill>
                            <a:schemeClr val="bg1"/>
                          </a:solidFill>
                          <a:effectLst/>
                          <a:latin typeface="Arial" panose="020B0604020202020204" pitchFamily="34" charset="0"/>
                          <a:cs typeface="Arial" panose="020B0604020202020204" pitchFamily="34" charset="0"/>
                        </a:rPr>
                        <a:t>3</a:t>
                      </a:r>
                      <a:endParaRPr lang="en-US" sz="15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469" marR="52469" marT="0" marB="0">
                    <a:solidFill>
                      <a:srgbClr val="6F8A9B"/>
                    </a:solidFill>
                  </a:tcPr>
                </a:tc>
                <a:tc>
                  <a:txBody>
                    <a:bodyPr/>
                    <a:lstStyle/>
                    <a:p>
                      <a:pPr marL="0" marR="0">
                        <a:lnSpc>
                          <a:spcPct val="107000"/>
                        </a:lnSpc>
                        <a:spcBef>
                          <a:spcPts val="0"/>
                        </a:spcBef>
                        <a:spcAft>
                          <a:spcPts val="0"/>
                        </a:spcAft>
                      </a:pPr>
                      <a:r>
                        <a:rPr lang="en-US" sz="1550" dirty="0">
                          <a:solidFill>
                            <a:schemeClr val="bg1"/>
                          </a:solidFill>
                          <a:effectLst/>
                          <a:latin typeface="Arial" panose="020B0604020202020204" pitchFamily="34" charset="0"/>
                          <a:cs typeface="Arial" panose="020B0604020202020204" pitchFamily="34" charset="0"/>
                        </a:rPr>
                        <a:t>Customer:</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Selects option to receive more information on the disaster,</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Confirms request to apply for Disaster CalFresh and</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Is routed to the Emergency Queue to complete the application, or</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Declines option to receive more information on the disaster, and</a:t>
                      </a:r>
                    </a:p>
                    <a:p>
                      <a:pPr marL="342900" marR="0" lvl="0" indent="-342900">
                        <a:lnSpc>
                          <a:spcPct val="107000"/>
                        </a:lnSpc>
                        <a:spcBef>
                          <a:spcPts val="0"/>
                        </a:spcBef>
                        <a:spcAft>
                          <a:spcPts val="0"/>
                        </a:spcAft>
                        <a:buFont typeface="Wingdings" panose="05000000000000000000" pitchFamily="2" charset="2"/>
                        <a:buChar char=""/>
                      </a:pPr>
                      <a:r>
                        <a:rPr lang="en-US" sz="1550" dirty="0">
                          <a:solidFill>
                            <a:schemeClr val="bg1"/>
                          </a:solidFill>
                          <a:effectLst/>
                          <a:latin typeface="Arial" panose="020B0604020202020204" pitchFamily="34" charset="0"/>
                          <a:cs typeface="Arial" panose="020B0604020202020204" pitchFamily="34" charset="0"/>
                        </a:rPr>
                        <a:t>Is routed to the main menu.</a:t>
                      </a:r>
                      <a:endParaRPr lang="en-US" sz="155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2469" marR="52469" marT="0" marB="0">
                    <a:solidFill>
                      <a:srgbClr val="6F8A9B"/>
                    </a:solidFill>
                  </a:tcPr>
                </a:tc>
                <a:extLst>
                  <a:ext uri="{0D108BD9-81ED-4DB2-BD59-A6C34878D82A}">
                    <a16:rowId xmlns:a16="http://schemas.microsoft.com/office/drawing/2014/main" val="182188800"/>
                  </a:ext>
                </a:extLst>
              </a:tr>
            </a:tbl>
          </a:graphicData>
        </a:graphic>
      </p:graphicFrame>
      <p:sp>
        <p:nvSpPr>
          <p:cNvPr id="3" name="TextBox 2">
            <a:extLst>
              <a:ext uri="{FF2B5EF4-FFF2-40B4-BE49-F238E27FC236}">
                <a16:creationId xmlns:a16="http://schemas.microsoft.com/office/drawing/2014/main" id="{179CA898-52AF-01EF-44E2-2509B5760ABC}"/>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22</a:t>
            </a:r>
          </a:p>
        </p:txBody>
      </p:sp>
      <p:sp>
        <p:nvSpPr>
          <p:cNvPr id="5" name="Title 1">
            <a:extLst>
              <a:ext uri="{FF2B5EF4-FFF2-40B4-BE49-F238E27FC236}">
                <a16:creationId xmlns:a16="http://schemas.microsoft.com/office/drawing/2014/main" id="{58A05886-55BD-AC84-1C63-FBF0C313FD60}"/>
              </a:ext>
            </a:extLst>
          </p:cNvPr>
          <p:cNvSpPr txBox="1">
            <a:spLocks/>
          </p:cNvSpPr>
          <p:nvPr/>
        </p:nvSpPr>
        <p:spPr>
          <a:xfrm>
            <a:off x="282607" y="938015"/>
            <a:ext cx="5425579" cy="940789"/>
          </a:xfrm>
          <a:prstGeom prst="round2SameRect">
            <a:avLst/>
          </a:prstGeom>
          <a:solidFill>
            <a:srgbClr val="CD9700"/>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Emergency Queue </a:t>
            </a:r>
            <a:r>
              <a:rPr lang="en-US" sz="2400" b="1" dirty="0">
                <a:solidFill>
                  <a:schemeClr val="bg1"/>
                </a:solidFill>
                <a:latin typeface="Arial" panose="020B0604020202020204" pitchFamily="34" charset="0"/>
                <a:cs typeface="Arial" panose="020B0604020202020204" pitchFamily="34" charset="0"/>
              </a:rPr>
              <a:t>Continued…</a:t>
            </a:r>
          </a:p>
        </p:txBody>
      </p:sp>
      <p:sp>
        <p:nvSpPr>
          <p:cNvPr id="9" name="Title 1">
            <a:extLst>
              <a:ext uri="{FF2B5EF4-FFF2-40B4-BE49-F238E27FC236}">
                <a16:creationId xmlns:a16="http://schemas.microsoft.com/office/drawing/2014/main" id="{90B8B553-DD75-BF76-B65F-F6C912001389}"/>
              </a:ext>
            </a:extLst>
          </p:cNvPr>
          <p:cNvSpPr txBox="1">
            <a:spLocks/>
          </p:cNvSpPr>
          <p:nvPr/>
        </p:nvSpPr>
        <p:spPr>
          <a:xfrm>
            <a:off x="5991308" y="906891"/>
            <a:ext cx="5929494" cy="798632"/>
          </a:xfrm>
          <a:prstGeom prst="round2SameRect">
            <a:avLst/>
          </a:prstGeom>
          <a:solidFill>
            <a:srgbClr val="E5E3E4"/>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b="1" dirty="0">
                <a:solidFill>
                  <a:srgbClr val="CA9700"/>
                </a:solidFill>
                <a:latin typeface="Arial" panose="020B0604020202020204" pitchFamily="34" charset="0"/>
                <a:cs typeface="Arial" panose="020B0604020202020204" pitchFamily="34" charset="0"/>
              </a:rPr>
              <a:t>How it Works</a:t>
            </a:r>
          </a:p>
        </p:txBody>
      </p:sp>
      <p:grpSp>
        <p:nvGrpSpPr>
          <p:cNvPr id="2" name="Group 1">
            <a:extLst>
              <a:ext uri="{FF2B5EF4-FFF2-40B4-BE49-F238E27FC236}">
                <a16:creationId xmlns:a16="http://schemas.microsoft.com/office/drawing/2014/main" id="{BD9765BF-4DD9-0436-D324-F720BE5A91AB}"/>
              </a:ext>
            </a:extLst>
          </p:cNvPr>
          <p:cNvGrpSpPr/>
          <p:nvPr/>
        </p:nvGrpSpPr>
        <p:grpSpPr>
          <a:xfrm>
            <a:off x="6339" y="5665187"/>
            <a:ext cx="4683108" cy="1184424"/>
            <a:chOff x="6339" y="5665187"/>
            <a:chExt cx="4683108" cy="1184424"/>
          </a:xfrm>
        </p:grpSpPr>
        <p:sp>
          <p:nvSpPr>
            <p:cNvPr id="6" name="Content Placeholder 2">
              <a:extLst>
                <a:ext uri="{FF2B5EF4-FFF2-40B4-BE49-F238E27FC236}">
                  <a16:creationId xmlns:a16="http://schemas.microsoft.com/office/drawing/2014/main" id="{B566900F-1F70-E951-DE9C-F230075FF58B}"/>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30D75F43-1EDD-9793-E46E-7E5BC1FE4F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pic>
        <p:nvPicPr>
          <p:cNvPr id="14" name="Picture 13" descr="A picture containing text, indoor, computer&#10;&#10;Description automatically generated">
            <a:extLst>
              <a:ext uri="{FF2B5EF4-FFF2-40B4-BE49-F238E27FC236}">
                <a16:creationId xmlns:a16="http://schemas.microsoft.com/office/drawing/2014/main" id="{E636A380-BCAA-7650-5BF8-B1BDFDA118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650" b="5144"/>
          <a:stretch/>
        </p:blipFill>
        <p:spPr>
          <a:xfrm>
            <a:off x="271198" y="2949772"/>
            <a:ext cx="5432692" cy="2615159"/>
          </a:xfrm>
          <a:prstGeom prst="rect">
            <a:avLst/>
          </a:prstGeom>
        </p:spPr>
      </p:pic>
    </p:spTree>
    <p:extLst>
      <p:ext uri="{BB962C8B-B14F-4D97-AF65-F5344CB8AC3E}">
        <p14:creationId xmlns:p14="http://schemas.microsoft.com/office/powerpoint/2010/main" val="4040240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4B4F813-9144-8070-12CA-3EF14FFCD2BE}"/>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4882" t="18996" r="760" b="17230"/>
          <a:stretch/>
        </p:blipFill>
        <p:spPr>
          <a:xfrm>
            <a:off x="6654165" y="2193189"/>
            <a:ext cx="4543962" cy="2925034"/>
          </a:xfrm>
        </p:spPr>
      </p:pic>
      <p:pic>
        <p:nvPicPr>
          <p:cNvPr id="10" name="Picture 9" descr="Text&#10;&#10;Description automatically generated">
            <a:extLst>
              <a:ext uri="{FF2B5EF4-FFF2-40B4-BE49-F238E27FC236}">
                <a16:creationId xmlns:a16="http://schemas.microsoft.com/office/drawing/2014/main" id="{40341622-D0DA-A499-0A49-14A0D11AD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1" name="TextBox 10">
            <a:extLst>
              <a:ext uri="{FF2B5EF4-FFF2-40B4-BE49-F238E27FC236}">
                <a16:creationId xmlns:a16="http://schemas.microsoft.com/office/drawing/2014/main" id="{34AC8CD5-8935-2395-A806-91F47711B52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2" name="Straight Connector 11">
            <a:extLst>
              <a:ext uri="{FF2B5EF4-FFF2-40B4-BE49-F238E27FC236}">
                <a16:creationId xmlns:a16="http://schemas.microsoft.com/office/drawing/2014/main" id="{A7D2535B-844B-C293-DD46-C18FDC0D1F28}"/>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7C362E5-ABE9-0144-3FE9-09BC1A96FB33}"/>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Box 2">
            <a:extLst>
              <a:ext uri="{FF2B5EF4-FFF2-40B4-BE49-F238E27FC236}">
                <a16:creationId xmlns:a16="http://schemas.microsoft.com/office/drawing/2014/main" id="{7605A11F-CAAD-A1C2-D671-E1213A35447D}"/>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23</a:t>
            </a:r>
          </a:p>
        </p:txBody>
      </p:sp>
      <p:sp>
        <p:nvSpPr>
          <p:cNvPr id="5" name="Text Placeholder 3">
            <a:extLst>
              <a:ext uri="{FF2B5EF4-FFF2-40B4-BE49-F238E27FC236}">
                <a16:creationId xmlns:a16="http://schemas.microsoft.com/office/drawing/2014/main" id="{BA5631D5-E3D0-1327-D7A1-0252C491A562}"/>
              </a:ext>
            </a:extLst>
          </p:cNvPr>
          <p:cNvSpPr txBox="1">
            <a:spLocks/>
          </p:cNvSpPr>
          <p:nvPr/>
        </p:nvSpPr>
        <p:spPr>
          <a:xfrm>
            <a:off x="940196" y="2193189"/>
            <a:ext cx="5425580" cy="2925037"/>
          </a:xfrm>
          <a:prstGeom prst="rect">
            <a:avLst/>
          </a:prstGeom>
          <a:solidFill>
            <a:srgbClr val="E5E3E4"/>
          </a:solidFill>
          <a:ln w="38100">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a:solidFill>
                  <a:srgbClr val="CA9700"/>
                </a:solidFill>
                <a:latin typeface="Arial" panose="020B0604020202020204" pitchFamily="34" charset="0"/>
                <a:cs typeface="Arial" panose="020B0604020202020204" pitchFamily="34" charset="0"/>
              </a:rPr>
              <a:t>The Emergency Queue can be:</a:t>
            </a:r>
            <a:endParaRPr lang="en-US" sz="2400" dirty="0">
              <a:solidFill>
                <a:srgbClr val="CA970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dirty="0">
                <a:solidFill>
                  <a:srgbClr val="CA9700"/>
                </a:solidFill>
                <a:latin typeface="Arial" panose="020B0604020202020204" pitchFamily="34" charset="0"/>
                <a:cs typeface="Arial" panose="020B0604020202020204" pitchFamily="34" charset="0"/>
              </a:rPr>
              <a:t>Turned on and off as needed.</a:t>
            </a:r>
          </a:p>
          <a:p>
            <a:pPr marL="342900" indent="-342900">
              <a:buFont typeface="Wingdings" panose="05000000000000000000" pitchFamily="2" charset="2"/>
              <a:buChar char="§"/>
            </a:pPr>
            <a:r>
              <a:rPr lang="en-US" sz="2400" dirty="0">
                <a:solidFill>
                  <a:srgbClr val="CA9700"/>
                </a:solidFill>
                <a:latin typeface="Arial" panose="020B0604020202020204" pitchFamily="34" charset="0"/>
                <a:cs typeface="Arial" panose="020B0604020202020204" pitchFamily="34" charset="0"/>
              </a:rPr>
              <a:t>Used as an ad-hoc queue to offer other services or resources.</a:t>
            </a:r>
          </a:p>
          <a:p>
            <a:pPr marL="342900" indent="-342900">
              <a:buFont typeface="Wingdings" panose="05000000000000000000" pitchFamily="2" charset="2"/>
              <a:buChar char="§"/>
            </a:pPr>
            <a:r>
              <a:rPr lang="en-US" sz="2400" dirty="0">
                <a:solidFill>
                  <a:srgbClr val="CA9700"/>
                </a:solidFill>
                <a:latin typeface="Arial" panose="020B0604020202020204" pitchFamily="34" charset="0"/>
                <a:cs typeface="Arial" panose="020B0604020202020204" pitchFamily="34" charset="0"/>
              </a:rPr>
              <a:t>Easily updated with appropriate message prompts and menus.</a:t>
            </a:r>
          </a:p>
          <a:p>
            <a:endParaRPr lang="en-US" sz="2400" dirty="0">
              <a:solidFill>
                <a:srgbClr val="CA9700"/>
              </a:solidFill>
            </a:endParaRPr>
          </a:p>
        </p:txBody>
      </p:sp>
      <p:sp>
        <p:nvSpPr>
          <p:cNvPr id="6" name="Title 1">
            <a:extLst>
              <a:ext uri="{FF2B5EF4-FFF2-40B4-BE49-F238E27FC236}">
                <a16:creationId xmlns:a16="http://schemas.microsoft.com/office/drawing/2014/main" id="{CBEF2FC9-E345-522B-9518-06BC33900F4E}"/>
              </a:ext>
            </a:extLst>
          </p:cNvPr>
          <p:cNvSpPr txBox="1">
            <a:spLocks/>
          </p:cNvSpPr>
          <p:nvPr/>
        </p:nvSpPr>
        <p:spPr>
          <a:xfrm>
            <a:off x="939832" y="1340115"/>
            <a:ext cx="5425579" cy="798632"/>
          </a:xfrm>
          <a:prstGeom prst="round2SameRect">
            <a:avLst/>
          </a:prstGeom>
          <a:solidFill>
            <a:srgbClr val="CD9700"/>
          </a:solidFill>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b="1" dirty="0">
                <a:solidFill>
                  <a:schemeClr val="bg1"/>
                </a:solidFill>
                <a:latin typeface="Arial" panose="020B0604020202020204" pitchFamily="34" charset="0"/>
                <a:cs typeface="Arial" panose="020B0604020202020204" pitchFamily="34" charset="0"/>
              </a:rPr>
              <a:t>Flexibility</a:t>
            </a:r>
          </a:p>
        </p:txBody>
      </p:sp>
      <p:grpSp>
        <p:nvGrpSpPr>
          <p:cNvPr id="2" name="Group 1">
            <a:extLst>
              <a:ext uri="{FF2B5EF4-FFF2-40B4-BE49-F238E27FC236}">
                <a16:creationId xmlns:a16="http://schemas.microsoft.com/office/drawing/2014/main" id="{7D7ED3BD-22BE-592C-C873-3A25A02E4E05}"/>
              </a:ext>
            </a:extLst>
          </p:cNvPr>
          <p:cNvGrpSpPr/>
          <p:nvPr/>
        </p:nvGrpSpPr>
        <p:grpSpPr>
          <a:xfrm>
            <a:off x="6339" y="5665187"/>
            <a:ext cx="4683108" cy="1184424"/>
            <a:chOff x="6339" y="5665187"/>
            <a:chExt cx="4683108" cy="1184424"/>
          </a:xfrm>
        </p:grpSpPr>
        <p:sp>
          <p:nvSpPr>
            <p:cNvPr id="4" name="Content Placeholder 2">
              <a:extLst>
                <a:ext uri="{FF2B5EF4-FFF2-40B4-BE49-F238E27FC236}">
                  <a16:creationId xmlns:a16="http://schemas.microsoft.com/office/drawing/2014/main" id="{2C6B296E-C153-C195-C64E-3A06E71CFE45}"/>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B8717014-01BD-FBFA-AF5A-EEF4A54B7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1998543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A66B5DDB-8BAB-E984-5DCC-879B654398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3" name="TextBox 2">
            <a:extLst>
              <a:ext uri="{FF2B5EF4-FFF2-40B4-BE49-F238E27FC236}">
                <a16:creationId xmlns:a16="http://schemas.microsoft.com/office/drawing/2014/main" id="{5D7CAECD-2592-A44F-68B4-6FC0B697AC73}"/>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0" name="Straight Connector 9">
            <a:extLst>
              <a:ext uri="{FF2B5EF4-FFF2-40B4-BE49-F238E27FC236}">
                <a16:creationId xmlns:a16="http://schemas.microsoft.com/office/drawing/2014/main" id="{214CD7D0-2418-DC46-559A-492CBA7DB77E}"/>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2B21416-2A3C-B8B2-092F-B14F34AFF3A6}"/>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FB7539DF-734A-438C-7562-5EE5ADA5B42A}"/>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24</a:t>
            </a:r>
          </a:p>
        </p:txBody>
      </p:sp>
      <p:sp>
        <p:nvSpPr>
          <p:cNvPr id="5" name="Title 1">
            <a:extLst>
              <a:ext uri="{FF2B5EF4-FFF2-40B4-BE49-F238E27FC236}">
                <a16:creationId xmlns:a16="http://schemas.microsoft.com/office/drawing/2014/main" id="{FBE63E8F-449C-6E30-F11E-F2C4C044BB40}"/>
              </a:ext>
            </a:extLst>
          </p:cNvPr>
          <p:cNvSpPr txBox="1">
            <a:spLocks/>
          </p:cNvSpPr>
          <p:nvPr/>
        </p:nvSpPr>
        <p:spPr>
          <a:xfrm>
            <a:off x="908939" y="1503555"/>
            <a:ext cx="9874076" cy="995652"/>
          </a:xfrm>
          <a:prstGeom prst="roundRect">
            <a:avLst/>
          </a:prstGeom>
          <a:solidFill>
            <a:srgbClr val="E5E3E4"/>
          </a:solidFill>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CD9700"/>
                </a:solidFill>
                <a:latin typeface="Arial" panose="020B0604020202020204" pitchFamily="34" charset="0"/>
                <a:cs typeface="Arial" panose="020B0604020202020204" pitchFamily="34" charset="0"/>
              </a:rPr>
              <a:t>EMERGENCY QUEUE</a:t>
            </a:r>
          </a:p>
        </p:txBody>
      </p:sp>
      <p:pic>
        <p:nvPicPr>
          <p:cNvPr id="2" name="EmergencyQueue_mixdown">
            <a:hlinkClick r:id="" action="ppaction://media"/>
            <a:extLst>
              <a:ext uri="{FF2B5EF4-FFF2-40B4-BE49-F238E27FC236}">
                <a16:creationId xmlns:a16="http://schemas.microsoft.com/office/drawing/2014/main" id="{90D7493D-198F-8945-4C67-4B8910ACBF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332" y="3444874"/>
            <a:ext cx="1487981" cy="1487981"/>
          </a:xfrm>
          <a:prstGeom prst="rect">
            <a:avLst/>
          </a:prstGeom>
        </p:spPr>
      </p:pic>
      <p:grpSp>
        <p:nvGrpSpPr>
          <p:cNvPr id="6" name="Group 5">
            <a:extLst>
              <a:ext uri="{FF2B5EF4-FFF2-40B4-BE49-F238E27FC236}">
                <a16:creationId xmlns:a16="http://schemas.microsoft.com/office/drawing/2014/main" id="{E866EF89-8815-4C65-0177-941A7A223406}"/>
              </a:ext>
            </a:extLst>
          </p:cNvPr>
          <p:cNvGrpSpPr/>
          <p:nvPr/>
        </p:nvGrpSpPr>
        <p:grpSpPr>
          <a:xfrm>
            <a:off x="6339" y="5665187"/>
            <a:ext cx="4683108" cy="1184424"/>
            <a:chOff x="6339" y="5665187"/>
            <a:chExt cx="4683108" cy="1184424"/>
          </a:xfrm>
        </p:grpSpPr>
        <p:sp>
          <p:nvSpPr>
            <p:cNvPr id="7" name="Content Placeholder 2">
              <a:extLst>
                <a:ext uri="{FF2B5EF4-FFF2-40B4-BE49-F238E27FC236}">
                  <a16:creationId xmlns:a16="http://schemas.microsoft.com/office/drawing/2014/main" id="{98F89F95-090B-FD7E-8812-6C81B6122020}"/>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8" name="Picture 7" descr="Text&#10;&#10;Description automatically generated with medium confidence">
              <a:extLst>
                <a:ext uri="{FF2B5EF4-FFF2-40B4-BE49-F238E27FC236}">
                  <a16:creationId xmlns:a16="http://schemas.microsoft.com/office/drawing/2014/main" id="{4C5D2BF8-A8F0-68AD-2631-B83F907534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7327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A66B5DDB-8BAB-E984-5DCC-879B65439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3" name="TextBox 2">
            <a:extLst>
              <a:ext uri="{FF2B5EF4-FFF2-40B4-BE49-F238E27FC236}">
                <a16:creationId xmlns:a16="http://schemas.microsoft.com/office/drawing/2014/main" id="{259A0206-0296-1D95-0989-ADC4BD45D6DC}"/>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0" name="Straight Connector 9">
            <a:extLst>
              <a:ext uri="{FF2B5EF4-FFF2-40B4-BE49-F238E27FC236}">
                <a16:creationId xmlns:a16="http://schemas.microsoft.com/office/drawing/2014/main" id="{493B70B3-3A20-CD61-DA09-2599E6C93AAA}"/>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47C77E5-F159-ED43-E2AF-039366C804F1}"/>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62C3D8B3-8C76-90FB-2110-F6C5921BBFE9}"/>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25</a:t>
            </a:r>
          </a:p>
        </p:txBody>
      </p:sp>
      <p:sp>
        <p:nvSpPr>
          <p:cNvPr id="5" name="TextBox 4">
            <a:extLst>
              <a:ext uri="{FF2B5EF4-FFF2-40B4-BE49-F238E27FC236}">
                <a16:creationId xmlns:a16="http://schemas.microsoft.com/office/drawing/2014/main" id="{3DF6391A-4700-377E-9340-9445AF4245F0}"/>
              </a:ext>
            </a:extLst>
          </p:cNvPr>
          <p:cNvSpPr txBox="1"/>
          <p:nvPr/>
        </p:nvSpPr>
        <p:spPr>
          <a:xfrm>
            <a:off x="-159487" y="1216663"/>
            <a:ext cx="9626530" cy="749141"/>
          </a:xfrm>
          <a:prstGeom prst="roundRect">
            <a:avLst/>
          </a:prstGeom>
          <a:solidFill>
            <a:srgbClr val="CA9700"/>
          </a:solidFill>
        </p:spPr>
        <p:txBody>
          <a:bodyPr wrap="square" lIns="0" tIns="0" rIns="0" bIns="0" rtlCol="0">
            <a:spAutoFit/>
          </a:bodyPr>
          <a:lstStyle/>
          <a:p>
            <a:pPr algn="ctr"/>
            <a:r>
              <a:rPr lang="en-US" sz="4400" b="1" dirty="0">
                <a:solidFill>
                  <a:schemeClr val="bg1"/>
                </a:solidFill>
                <a:latin typeface="Arial" panose="020B0604020202020204" pitchFamily="34" charset="0"/>
                <a:cs typeface="Arial" panose="020B0604020202020204" pitchFamily="34" charset="0"/>
              </a:rPr>
              <a:t> </a:t>
            </a:r>
          </a:p>
        </p:txBody>
      </p:sp>
      <p:sp>
        <p:nvSpPr>
          <p:cNvPr id="8" name="Content Placeholder 2">
            <a:extLst>
              <a:ext uri="{FF2B5EF4-FFF2-40B4-BE49-F238E27FC236}">
                <a16:creationId xmlns:a16="http://schemas.microsoft.com/office/drawing/2014/main" id="{1D0AA95D-C0A0-4E7C-EE22-4A4D42675C4E}"/>
              </a:ext>
            </a:extLst>
          </p:cNvPr>
          <p:cNvSpPr txBox="1">
            <a:spLocks/>
          </p:cNvSpPr>
          <p:nvPr/>
        </p:nvSpPr>
        <p:spPr>
          <a:xfrm>
            <a:off x="240939" y="5341647"/>
            <a:ext cx="1049276" cy="134513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grpSp>
        <p:nvGrpSpPr>
          <p:cNvPr id="2" name="Group 1">
            <a:extLst>
              <a:ext uri="{FF2B5EF4-FFF2-40B4-BE49-F238E27FC236}">
                <a16:creationId xmlns:a16="http://schemas.microsoft.com/office/drawing/2014/main" id="{6CA45A0E-A461-05C0-3ACE-F617252F48A1}"/>
              </a:ext>
            </a:extLst>
          </p:cNvPr>
          <p:cNvGrpSpPr/>
          <p:nvPr/>
        </p:nvGrpSpPr>
        <p:grpSpPr>
          <a:xfrm>
            <a:off x="6339" y="5822947"/>
            <a:ext cx="4406270" cy="1026663"/>
            <a:chOff x="6339" y="5822947"/>
            <a:chExt cx="4406270" cy="1026663"/>
          </a:xfrm>
        </p:grpSpPr>
        <p:sp>
          <p:nvSpPr>
            <p:cNvPr id="6" name="Content Placeholder 2">
              <a:extLst>
                <a:ext uri="{FF2B5EF4-FFF2-40B4-BE49-F238E27FC236}">
                  <a16:creationId xmlns:a16="http://schemas.microsoft.com/office/drawing/2014/main" id="{991FA10E-1522-72B6-9574-217093C2F5D8}"/>
                </a:ext>
              </a:extLst>
            </p:cNvPr>
            <p:cNvSpPr txBox="1">
              <a:spLocks/>
            </p:cNvSpPr>
            <p:nvPr/>
          </p:nvSpPr>
          <p:spPr>
            <a:xfrm>
              <a:off x="6339" y="5822947"/>
              <a:ext cx="4406270" cy="1026663"/>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3CB11A32-4976-77C3-DB81-3173E503B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
        <p:nvSpPr>
          <p:cNvPr id="11" name="TextBox 10">
            <a:extLst>
              <a:ext uri="{FF2B5EF4-FFF2-40B4-BE49-F238E27FC236}">
                <a16:creationId xmlns:a16="http://schemas.microsoft.com/office/drawing/2014/main" id="{E8668ED8-B966-1E33-E718-A5B8D18C8A6B}"/>
              </a:ext>
            </a:extLst>
          </p:cNvPr>
          <p:cNvSpPr txBox="1"/>
          <p:nvPr/>
        </p:nvSpPr>
        <p:spPr>
          <a:xfrm>
            <a:off x="-159487" y="1216663"/>
            <a:ext cx="9626530" cy="681038"/>
          </a:xfrm>
          <a:prstGeom prst="roundRect">
            <a:avLst/>
          </a:prstGeom>
          <a:solidFill>
            <a:srgbClr val="CA9700"/>
          </a:solidFill>
        </p:spPr>
        <p:txBody>
          <a:bodyPr wrap="square" lIns="0" tIns="0" rIns="0" bIns="0" rtlCol="0">
            <a:spAutoFit/>
          </a:bodyPr>
          <a:lstStyle/>
          <a:p>
            <a:pPr algn="ctr"/>
            <a:r>
              <a:rPr lang="en-US" sz="4000" b="1" dirty="0">
                <a:solidFill>
                  <a:schemeClr val="bg1"/>
                </a:solidFill>
                <a:latin typeface="Arial" panose="020B0604020202020204" pitchFamily="34" charset="0"/>
                <a:cs typeface="Arial" panose="020B0604020202020204" pitchFamily="34" charset="0"/>
              </a:rPr>
              <a:t>Join at Menti.com Use code 3987 0048</a:t>
            </a:r>
          </a:p>
        </p:txBody>
      </p:sp>
      <p:pic>
        <p:nvPicPr>
          <p:cNvPr id="12" name="Picture 11" descr="Qr code&#10;&#10;Description automatically generated">
            <a:extLst>
              <a:ext uri="{FF2B5EF4-FFF2-40B4-BE49-F238E27FC236}">
                <a16:creationId xmlns:a16="http://schemas.microsoft.com/office/drawing/2014/main" id="{B93155D0-ED8C-93DD-4AF7-907DBC510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043" y="2303875"/>
            <a:ext cx="3181000" cy="3181000"/>
          </a:xfrm>
          <a:prstGeom prst="rect">
            <a:avLst/>
          </a:prstGeom>
        </p:spPr>
      </p:pic>
      <p:pic>
        <p:nvPicPr>
          <p:cNvPr id="16" name="Picture 15">
            <a:extLst>
              <a:ext uri="{FF2B5EF4-FFF2-40B4-BE49-F238E27FC236}">
                <a16:creationId xmlns:a16="http://schemas.microsoft.com/office/drawing/2014/main" id="{39B33695-BCD4-9040-FF8A-8B9B299E23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0" y="1965804"/>
            <a:ext cx="5788404" cy="3577872"/>
          </a:xfrm>
          <a:prstGeom prst="rect">
            <a:avLst/>
          </a:prstGeom>
        </p:spPr>
      </p:pic>
    </p:spTree>
    <p:extLst>
      <p:ext uri="{BB962C8B-B14F-4D97-AF65-F5344CB8AC3E}">
        <p14:creationId xmlns:p14="http://schemas.microsoft.com/office/powerpoint/2010/main" val="2514781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a:off x="4348001" y="-1795187"/>
            <a:ext cx="3027851" cy="11753853"/>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51726" y="2661602"/>
            <a:ext cx="5971317" cy="3354765"/>
          </a:xfrm>
          <a:prstGeom prst="rect">
            <a:avLst/>
          </a:prstGeom>
          <a:noFill/>
        </p:spPr>
        <p:txBody>
          <a:bodyPr wrap="square" rtlCol="0">
            <a:spAutoFit/>
          </a:bodyPr>
          <a:lstStyle/>
          <a:p>
            <a:r>
              <a:rPr lang="en-US" sz="1600" b="1" dirty="0">
                <a:solidFill>
                  <a:srgbClr val="CD9700"/>
                </a:solidFill>
                <a:latin typeface="Arial" panose="020B0604020202020204" pitchFamily="34" charset="0"/>
                <a:cs typeface="Arial" panose="020B0604020202020204" pitchFamily="34" charset="0"/>
              </a:rPr>
              <a:t>RE/RC rescheduling technology is unique to San Bernardino County. The following rescheduling parameters have been built into CalSAWS for San Bernardino County:</a:t>
            </a:r>
          </a:p>
          <a:p>
            <a:endParaRPr lang="en-US" sz="1600" b="1" dirty="0">
              <a:solidFill>
                <a:srgbClr val="CD97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Only RE/RC appointments can be rescheduled</a:t>
            </a:r>
          </a:p>
          <a:p>
            <a:pPr marL="285750" indent="-28575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RE/RC must be for the current month</a:t>
            </a:r>
          </a:p>
          <a:p>
            <a:pPr marL="285750" indent="-28575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Appointments will only be rescheduled:</a:t>
            </a:r>
          </a:p>
          <a:p>
            <a:pPr marL="742950" lvl="1" indent="-285750">
              <a:buFont typeface="Wingdings" panose="05000000000000000000" pitchFamily="2" charset="2"/>
              <a:buChar char="v"/>
            </a:pPr>
            <a:r>
              <a:rPr lang="en-US" sz="1600" b="1" dirty="0">
                <a:solidFill>
                  <a:srgbClr val="CD9700"/>
                </a:solidFill>
                <a:latin typeface="Arial" panose="020B0604020202020204" pitchFamily="34" charset="0"/>
                <a:cs typeface="Arial" panose="020B0604020202020204" pitchFamily="34" charset="0"/>
              </a:rPr>
              <a:t>During existing RE/RC appointment time slots</a:t>
            </a:r>
          </a:p>
          <a:p>
            <a:pPr marL="742950" lvl="1" indent="-285750">
              <a:buFont typeface="Wingdings" panose="05000000000000000000" pitchFamily="2" charset="2"/>
              <a:buChar char="v"/>
            </a:pPr>
            <a:r>
              <a:rPr lang="en-US" sz="1600" b="1" dirty="0">
                <a:solidFill>
                  <a:srgbClr val="CD9700"/>
                </a:solidFill>
                <a:latin typeface="Arial" panose="020B0604020202020204" pitchFamily="34" charset="0"/>
                <a:cs typeface="Arial" panose="020B0604020202020204" pitchFamily="34" charset="0"/>
              </a:rPr>
              <a:t>At the originally assigned district office  </a:t>
            </a:r>
          </a:p>
          <a:p>
            <a:pPr marL="285750" indent="-285750">
              <a:buFont typeface="Wingdings" panose="05000000000000000000" pitchFamily="2" charset="2"/>
              <a:buChar char="§"/>
            </a:pPr>
            <a:r>
              <a:rPr lang="en-US" sz="1600" b="1" dirty="0">
                <a:solidFill>
                  <a:srgbClr val="CD9700"/>
                </a:solidFill>
                <a:latin typeface="Arial" panose="020B0604020202020204" pitchFamily="34" charset="0"/>
                <a:cs typeface="Arial" panose="020B0604020202020204" pitchFamily="34" charset="0"/>
              </a:rPr>
              <a:t>System will not reschedule on weekends or holidays, or on Friday office closures </a:t>
            </a:r>
          </a:p>
          <a:p>
            <a:endParaRPr lang="en-US" sz="1600" b="1" dirty="0">
              <a:solidFill>
                <a:schemeClr val="bg1"/>
              </a:solidFill>
              <a:latin typeface="Arial" panose="020B0604020202020204" pitchFamily="34" charset="0"/>
              <a:cs typeface="Arial" panose="020B0604020202020204" pitchFamily="34" charset="0"/>
            </a:endParaRPr>
          </a:p>
          <a:p>
            <a:endParaRPr lang="en-US" sz="2000" b="1" dirty="0">
              <a:solidFill>
                <a:srgbClr val="53AAC0"/>
              </a:solidFill>
              <a:latin typeface="Myriad Pro SemiCond" panose="020B0503030403020204" pitchFamily="34" charset="0"/>
            </a:endParaRPr>
          </a:p>
        </p:txBody>
      </p:sp>
      <p:pic>
        <p:nvPicPr>
          <p:cNvPr id="13" name="Picture 12" descr="Text&#10;&#10;Description automatically generated">
            <a:extLst>
              <a:ext uri="{FF2B5EF4-FFF2-40B4-BE49-F238E27FC236}">
                <a16:creationId xmlns:a16="http://schemas.microsoft.com/office/drawing/2014/main" id="{059694B7-18DB-E39C-D35B-114630580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2" name="Rounded Rectangle 14">
            <a:extLst>
              <a:ext uri="{FF2B5EF4-FFF2-40B4-BE49-F238E27FC236}">
                <a16:creationId xmlns:a16="http://schemas.microsoft.com/office/drawing/2014/main" id="{C2FB2FA8-D73E-6ED1-B153-16119B4C98E7}"/>
              </a:ext>
            </a:extLst>
          </p:cNvPr>
          <p:cNvSpPr/>
          <p:nvPr/>
        </p:nvSpPr>
        <p:spPr>
          <a:xfrm>
            <a:off x="6419850" y="1890866"/>
            <a:ext cx="4971458" cy="4222679"/>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Arial" panose="020B0604020202020204" pitchFamily="34"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Customer:</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Selects the option to reschedule RE/RC appointment</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Is routed to the rescheduling queue</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Wingdings" panose="05000000000000000000" pitchFamily="2" charset="2"/>
              <a:buChar char=""/>
            </a:pPr>
            <a:r>
              <a:rPr lang="en-US" sz="1800" dirty="0">
                <a:effectLst/>
                <a:latin typeface="Arial" panose="020B0604020202020204" pitchFamily="34" charset="0"/>
                <a:ea typeface="Times New Roman" panose="02020603050405020304" pitchFamily="18" charset="0"/>
              </a:rPr>
              <a:t>Chooses:</a:t>
            </a:r>
          </a:p>
          <a:p>
            <a:pPr marL="800100" lvl="1" indent="-342900">
              <a:lnSpc>
                <a:spcPct val="105000"/>
              </a:lnSpc>
              <a:buFont typeface="Wingdings" panose="05000000000000000000" pitchFamily="2" charset="2"/>
              <a:buChar char="v"/>
            </a:pPr>
            <a:r>
              <a:rPr lang="en-US" dirty="0">
                <a:effectLst/>
                <a:latin typeface="Arial" panose="020B0604020202020204" pitchFamily="34" charset="0"/>
                <a:ea typeface="Calibri" panose="020F0502020204030204" pitchFamily="34" charset="0"/>
              </a:rPr>
              <a:t>Morning or afternoon </a:t>
            </a:r>
          </a:p>
          <a:p>
            <a:pPr marL="800100" lvl="1" indent="-342900">
              <a:lnSpc>
                <a:spcPct val="105000"/>
              </a:lnSpc>
              <a:buFont typeface="Wingdings" panose="05000000000000000000" pitchFamily="2" charset="2"/>
              <a:buChar char="v"/>
            </a:pPr>
            <a:r>
              <a:rPr lang="en-US" dirty="0">
                <a:latin typeface="Arial" panose="020B0604020202020204" pitchFamily="34" charset="0"/>
                <a:ea typeface="Calibri" panose="020F0502020204030204" pitchFamily="34" charset="0"/>
              </a:rPr>
              <a:t>Appointment time from options given by the system</a:t>
            </a:r>
          </a:p>
          <a:p>
            <a:pPr marL="800100" lvl="1" indent="-342900">
              <a:lnSpc>
                <a:spcPct val="105000"/>
              </a:lnSpc>
              <a:buFont typeface="Wingdings" panose="05000000000000000000" pitchFamily="2" charset="2"/>
              <a:buChar char="v"/>
            </a:pPr>
            <a:r>
              <a:rPr lang="en-US" dirty="0">
                <a:effectLst/>
                <a:latin typeface="Arial" panose="020B0604020202020204" pitchFamily="34" charset="0"/>
                <a:ea typeface="Calibri" panose="020F0502020204030204" pitchFamily="34" charset="0"/>
              </a:rPr>
              <a:t>Confirms rescheduled appointment date, time, and location</a:t>
            </a:r>
            <a:endParaRPr lang="en-US" dirty="0">
              <a:effectLst/>
              <a:latin typeface="Calibri" panose="020F0502020204030204" pitchFamily="34" charset="0"/>
              <a:ea typeface="Calibri" panose="020F0502020204030204" pitchFamily="34" charset="0"/>
            </a:endParaRPr>
          </a:p>
          <a:p>
            <a:pPr marL="0" marR="0" algn="ctr">
              <a:spcBef>
                <a:spcPts val="0"/>
              </a:spcBef>
              <a:spcAft>
                <a:spcPts val="0"/>
              </a:spcAft>
            </a:pPr>
            <a:br>
              <a:rPr lang="en-US" sz="1800" dirty="0">
                <a:effectLst/>
                <a:latin typeface="Arial" panose="020B0604020202020204" pitchFamily="34" charset="0"/>
                <a:ea typeface="Calibri" panose="020F0502020204030204" pitchFamily="34" charset="0"/>
              </a:rPr>
            </a:br>
            <a:r>
              <a:rPr lang="en-US" sz="1800" dirty="0">
                <a:effectLst/>
                <a:latin typeface="Arial" panose="020B0604020202020204" pitchFamily="34" charset="0"/>
                <a:ea typeface="Calibri" panose="020F0502020204030204" pitchFamily="34" charset="0"/>
              </a:rPr>
              <a:t>The district is notified of reschedule </a:t>
            </a:r>
            <a:r>
              <a:rPr lang="en-US" dirty="0">
                <a:latin typeface="Arial" panose="020B0604020202020204" pitchFamily="34" charset="0"/>
                <a:ea typeface="Calibri" panose="020F0502020204030204" pitchFamily="34" charset="0"/>
              </a:rPr>
              <a:t>via Outlook with an appointment notification. </a:t>
            </a:r>
            <a:endParaRPr lang="en-US" dirty="0"/>
          </a:p>
        </p:txBody>
      </p:sp>
      <p:sp>
        <p:nvSpPr>
          <p:cNvPr id="2" name="TextBox 1">
            <a:extLst>
              <a:ext uri="{FF2B5EF4-FFF2-40B4-BE49-F238E27FC236}">
                <a16:creationId xmlns:a16="http://schemas.microsoft.com/office/drawing/2014/main" id="{CC25F58F-7958-162D-554F-80FC931DA9F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3" name="Straight Connector 2">
            <a:extLst>
              <a:ext uri="{FF2B5EF4-FFF2-40B4-BE49-F238E27FC236}">
                <a16:creationId xmlns:a16="http://schemas.microsoft.com/office/drawing/2014/main" id="{E88BEAEF-CB0A-66A3-1D6B-37A576F7279A}"/>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9F25881-B9F6-F8AB-9F40-C7033AE477D6}"/>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TextBox 7">
            <a:extLst>
              <a:ext uri="{FF2B5EF4-FFF2-40B4-BE49-F238E27FC236}">
                <a16:creationId xmlns:a16="http://schemas.microsoft.com/office/drawing/2014/main" id="{40320C72-D372-2F3F-DDFE-DE12700897A5}"/>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26</a:t>
            </a:r>
          </a:p>
        </p:txBody>
      </p:sp>
      <p:sp>
        <p:nvSpPr>
          <p:cNvPr id="6" name="TextBox 5">
            <a:extLst>
              <a:ext uri="{FF2B5EF4-FFF2-40B4-BE49-F238E27FC236}">
                <a16:creationId xmlns:a16="http://schemas.microsoft.com/office/drawing/2014/main" id="{74C720FE-E885-EC88-7099-26AE27407057}"/>
              </a:ext>
            </a:extLst>
          </p:cNvPr>
          <p:cNvSpPr txBox="1"/>
          <p:nvPr/>
        </p:nvSpPr>
        <p:spPr>
          <a:xfrm>
            <a:off x="1870166" y="1398016"/>
            <a:ext cx="10150383" cy="270267"/>
          </a:xfrm>
          <a:prstGeom prst="rect">
            <a:avLst/>
          </a:prstGeom>
          <a:noFill/>
        </p:spPr>
        <p:txBody>
          <a:bodyPr wrap="square" rtlCol="0">
            <a:spAutoFit/>
          </a:bodyPr>
          <a:lstStyle/>
          <a:p>
            <a:pPr>
              <a:lnSpc>
                <a:spcPts val="1000"/>
              </a:lnSpc>
            </a:pPr>
            <a:r>
              <a:rPr lang="en-US" sz="2800" b="1" dirty="0">
                <a:solidFill>
                  <a:schemeClr val="bg1"/>
                </a:solidFill>
                <a:latin typeface="Arial" panose="020B0604020202020204" pitchFamily="34" charset="0"/>
                <a:cs typeface="Arial" panose="020B0604020202020204" pitchFamily="34" charset="0"/>
              </a:rPr>
              <a:t>Re-Evaluation (RE)/Re-Certification (RC) Rescheduling</a:t>
            </a:r>
          </a:p>
        </p:txBody>
      </p:sp>
      <p:sp>
        <p:nvSpPr>
          <p:cNvPr id="9" name="Rounded Rectangle 15">
            <a:extLst>
              <a:ext uri="{FF2B5EF4-FFF2-40B4-BE49-F238E27FC236}">
                <a16:creationId xmlns:a16="http://schemas.microsoft.com/office/drawing/2014/main" id="{ED9CAD3B-33F4-85DE-7440-142F4C2B8D3F}"/>
              </a:ext>
            </a:extLst>
          </p:cNvPr>
          <p:cNvSpPr/>
          <p:nvPr/>
        </p:nvSpPr>
        <p:spPr>
          <a:xfrm>
            <a:off x="453146" y="873085"/>
            <a:ext cx="1347085" cy="1158228"/>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hecklist with solid fill">
            <a:extLst>
              <a:ext uri="{FF2B5EF4-FFF2-40B4-BE49-F238E27FC236}">
                <a16:creationId xmlns:a16="http://schemas.microsoft.com/office/drawing/2014/main" id="{DA2344D3-81F8-4660-92B4-B7B98EE23B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6483" y="928787"/>
            <a:ext cx="1060410" cy="1060410"/>
          </a:xfrm>
          <a:prstGeom prst="rect">
            <a:avLst/>
          </a:prstGeom>
        </p:spPr>
      </p:pic>
      <p:grpSp>
        <p:nvGrpSpPr>
          <p:cNvPr id="10" name="Group 9">
            <a:extLst>
              <a:ext uri="{FF2B5EF4-FFF2-40B4-BE49-F238E27FC236}">
                <a16:creationId xmlns:a16="http://schemas.microsoft.com/office/drawing/2014/main" id="{9101A5B4-8BA9-D7D5-1EE0-9882CF05DB70}"/>
              </a:ext>
            </a:extLst>
          </p:cNvPr>
          <p:cNvGrpSpPr/>
          <p:nvPr/>
        </p:nvGrpSpPr>
        <p:grpSpPr>
          <a:xfrm>
            <a:off x="6339" y="5665187"/>
            <a:ext cx="4683108" cy="1184424"/>
            <a:chOff x="6339" y="5665187"/>
            <a:chExt cx="4683108" cy="1184424"/>
          </a:xfrm>
        </p:grpSpPr>
        <p:sp>
          <p:nvSpPr>
            <p:cNvPr id="11" name="Content Placeholder 2">
              <a:extLst>
                <a:ext uri="{FF2B5EF4-FFF2-40B4-BE49-F238E27FC236}">
                  <a16:creationId xmlns:a16="http://schemas.microsoft.com/office/drawing/2014/main" id="{AB2CB2D8-25DA-9B3D-02DF-364FAC520254}"/>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5" name="Picture 14" descr="Text&#10;&#10;Description automatically generated with medium confidence">
              <a:extLst>
                <a:ext uri="{FF2B5EF4-FFF2-40B4-BE49-F238E27FC236}">
                  <a16:creationId xmlns:a16="http://schemas.microsoft.com/office/drawing/2014/main" id="{DE44EBE3-9C41-C0ED-2992-DD832A1C7B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3967514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a:off x="4173198" y="-1620384"/>
            <a:ext cx="3027851" cy="11404248"/>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CF7967A-50A9-CFC1-BC1D-724FA1B629EA}"/>
              </a:ext>
            </a:extLst>
          </p:cNvPr>
          <p:cNvPicPr>
            <a:picLocks noChangeAspect="1"/>
          </p:cNvPicPr>
          <p:nvPr/>
        </p:nvPicPr>
        <p:blipFill>
          <a:blip r:embed="rId2" cstate="print">
            <a:alphaModFix amt="59000"/>
            <a:extLst>
              <a:ext uri="{28A0092B-C50C-407E-A947-70E740481C1C}">
                <a14:useLocalDpi xmlns:a14="http://schemas.microsoft.com/office/drawing/2010/main" val="0"/>
              </a:ext>
            </a:extLst>
          </a:blip>
          <a:srcRect/>
          <a:stretch/>
        </p:blipFill>
        <p:spPr>
          <a:xfrm>
            <a:off x="1665721" y="2570901"/>
            <a:ext cx="4517562" cy="3024765"/>
          </a:xfrm>
          <a:prstGeom prst="rect">
            <a:avLst/>
          </a:prstGeom>
        </p:spPr>
      </p:pic>
      <p:pic>
        <p:nvPicPr>
          <p:cNvPr id="13" name="Picture 12" descr="Text&#10;&#10;Description automatically generated">
            <a:extLst>
              <a:ext uri="{FF2B5EF4-FFF2-40B4-BE49-F238E27FC236}">
                <a16:creationId xmlns:a16="http://schemas.microsoft.com/office/drawing/2014/main" id="{059694B7-18DB-E39C-D35B-114630580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2" name="Rounded Rectangle 14">
            <a:extLst>
              <a:ext uri="{FF2B5EF4-FFF2-40B4-BE49-F238E27FC236}">
                <a16:creationId xmlns:a16="http://schemas.microsoft.com/office/drawing/2014/main" id="{C2FB2FA8-D73E-6ED1-B153-16119B4C98E7}"/>
              </a:ext>
            </a:extLst>
          </p:cNvPr>
          <p:cNvSpPr/>
          <p:nvPr/>
        </p:nvSpPr>
        <p:spPr>
          <a:xfrm>
            <a:off x="6000751" y="1890866"/>
            <a:ext cx="5191124" cy="4222679"/>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bIns="0" rtlCol="0" anchor="ctr" anchorCtr="0"/>
          <a:lstStyle/>
          <a:p>
            <a:pPr marL="457200" marR="0">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May 2023</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Appointment information provided = 1,806</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Rescheduled Appt. = 116</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Confirmed App</a:t>
            </a:r>
            <a:r>
              <a:rPr lang="en-US" dirty="0">
                <a:latin typeface="Arial" panose="020B0604020202020204" pitchFamily="34" charset="0"/>
                <a:ea typeface="Calibri" panose="020F0502020204030204" pitchFamily="34" charset="0"/>
                <a:cs typeface="Arial" panose="020B0604020202020204" pitchFamily="34" charset="0"/>
              </a:rPr>
              <a:t>t.</a:t>
            </a:r>
            <a:r>
              <a:rPr lang="en-US" sz="1800" dirty="0">
                <a:effectLst/>
                <a:latin typeface="Arial" panose="020B0604020202020204" pitchFamily="34" charset="0"/>
                <a:ea typeface="Calibri" panose="020F0502020204030204" pitchFamily="34" charset="0"/>
                <a:cs typeface="Arial" panose="020B0604020202020204" pitchFamily="34" charset="0"/>
              </a:rPr>
              <a:t> = 34</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p>
            <a:pPr marL="457200" marR="0">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June 2023</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Appointment information provided = 1,023</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Rescheduled Appt. = 93</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Confirmed Appt. = 70</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 </a:t>
            </a:r>
          </a:p>
          <a:p>
            <a:pPr marL="457200" marR="0">
              <a:spcBef>
                <a:spcPts val="0"/>
              </a:spcBef>
              <a:spcAft>
                <a:spcPts val="0"/>
              </a:spcAft>
            </a:pPr>
            <a:r>
              <a:rPr lang="en-US" sz="1800" b="1" dirty="0">
                <a:effectLst/>
                <a:latin typeface="Arial" panose="020B0604020202020204" pitchFamily="34" charset="0"/>
                <a:ea typeface="Calibri" panose="020F0502020204030204" pitchFamily="34" charset="0"/>
                <a:cs typeface="Arial" panose="020B0604020202020204" pitchFamily="34" charset="0"/>
              </a:rPr>
              <a:t>July 2023</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Appointment information provided = 1,142</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Rescheduled Appt. = 107</a:t>
            </a:r>
          </a:p>
          <a:p>
            <a:pPr marL="457200" marR="0">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Confirmed Appt. = 43</a:t>
            </a:r>
          </a:p>
          <a:p>
            <a:pPr algn="ctr"/>
            <a:endParaRPr lang="en-US" dirty="0"/>
          </a:p>
        </p:txBody>
      </p:sp>
      <p:sp>
        <p:nvSpPr>
          <p:cNvPr id="2" name="TextBox 1">
            <a:extLst>
              <a:ext uri="{FF2B5EF4-FFF2-40B4-BE49-F238E27FC236}">
                <a16:creationId xmlns:a16="http://schemas.microsoft.com/office/drawing/2014/main" id="{CC25F58F-7958-162D-554F-80FC931DA9F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3" name="Straight Connector 2">
            <a:extLst>
              <a:ext uri="{FF2B5EF4-FFF2-40B4-BE49-F238E27FC236}">
                <a16:creationId xmlns:a16="http://schemas.microsoft.com/office/drawing/2014/main" id="{E88BEAEF-CB0A-66A3-1D6B-37A576F7279A}"/>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9F25881-B9F6-F8AB-9F40-C7033AE477D6}"/>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D0D4C9BE-9937-655F-C913-CC1ACF2F1265}"/>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27</a:t>
            </a:r>
          </a:p>
        </p:txBody>
      </p:sp>
      <p:sp>
        <p:nvSpPr>
          <p:cNvPr id="6" name="TextBox 5">
            <a:extLst>
              <a:ext uri="{FF2B5EF4-FFF2-40B4-BE49-F238E27FC236}">
                <a16:creationId xmlns:a16="http://schemas.microsoft.com/office/drawing/2014/main" id="{FB8D0E4D-5034-C3D6-0991-06575BD9EB58}"/>
              </a:ext>
            </a:extLst>
          </p:cNvPr>
          <p:cNvSpPr txBox="1"/>
          <p:nvPr/>
        </p:nvSpPr>
        <p:spPr>
          <a:xfrm>
            <a:off x="1870166" y="1398016"/>
            <a:ext cx="10150383" cy="651460"/>
          </a:xfrm>
          <a:prstGeom prst="rect">
            <a:avLst/>
          </a:prstGeom>
          <a:noFill/>
        </p:spPr>
        <p:txBody>
          <a:bodyPr wrap="square" rtlCol="0">
            <a:spAutoFit/>
          </a:bodyPr>
          <a:lstStyle/>
          <a:p>
            <a:pPr>
              <a:lnSpc>
                <a:spcPts val="1000"/>
              </a:lnSpc>
            </a:pPr>
            <a:r>
              <a:rPr lang="en-US" sz="3600" b="1" dirty="0">
                <a:solidFill>
                  <a:schemeClr val="bg1"/>
                </a:solidFill>
                <a:latin typeface="Arial" panose="020B0604020202020204" pitchFamily="34" charset="0"/>
                <a:cs typeface="Arial" panose="020B0604020202020204" pitchFamily="34" charset="0"/>
              </a:rPr>
              <a:t>Re-Evaluation/Re-Certification Rescheduling</a:t>
            </a:r>
          </a:p>
          <a:p>
            <a:r>
              <a:rPr lang="en-US" sz="2800" b="1" dirty="0">
                <a:solidFill>
                  <a:schemeClr val="bg1"/>
                </a:solidFill>
                <a:latin typeface="Arial" panose="020B0604020202020204" pitchFamily="34" charset="0"/>
                <a:cs typeface="Arial" panose="020B0604020202020204" pitchFamily="34" charset="0"/>
              </a:rPr>
              <a:t>Continued…</a:t>
            </a:r>
          </a:p>
        </p:txBody>
      </p:sp>
      <p:sp>
        <p:nvSpPr>
          <p:cNvPr id="8" name="Rounded Rectangle 15">
            <a:extLst>
              <a:ext uri="{FF2B5EF4-FFF2-40B4-BE49-F238E27FC236}">
                <a16:creationId xmlns:a16="http://schemas.microsoft.com/office/drawing/2014/main" id="{6DB8276D-957C-E81F-C7DE-D7162D1E6110}"/>
              </a:ext>
            </a:extLst>
          </p:cNvPr>
          <p:cNvSpPr/>
          <p:nvPr/>
        </p:nvSpPr>
        <p:spPr>
          <a:xfrm>
            <a:off x="453146" y="873085"/>
            <a:ext cx="1347085" cy="1158228"/>
          </a:xfrm>
          <a:prstGeom prst="round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6" descr="Checklist with solid fill">
            <a:extLst>
              <a:ext uri="{FF2B5EF4-FFF2-40B4-BE49-F238E27FC236}">
                <a16:creationId xmlns:a16="http://schemas.microsoft.com/office/drawing/2014/main" id="{A04F0349-BEC8-5A79-183A-E314320D18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6483" y="928787"/>
            <a:ext cx="1060410" cy="1060410"/>
          </a:xfrm>
          <a:prstGeom prst="rect">
            <a:avLst/>
          </a:prstGeom>
        </p:spPr>
      </p:pic>
      <p:grpSp>
        <p:nvGrpSpPr>
          <p:cNvPr id="7" name="Group 6">
            <a:extLst>
              <a:ext uri="{FF2B5EF4-FFF2-40B4-BE49-F238E27FC236}">
                <a16:creationId xmlns:a16="http://schemas.microsoft.com/office/drawing/2014/main" id="{BD514B89-2FC4-0B72-ADAF-87ADD71FAB50}"/>
              </a:ext>
            </a:extLst>
          </p:cNvPr>
          <p:cNvGrpSpPr/>
          <p:nvPr/>
        </p:nvGrpSpPr>
        <p:grpSpPr>
          <a:xfrm>
            <a:off x="6339" y="5665187"/>
            <a:ext cx="4683108" cy="1184424"/>
            <a:chOff x="6339" y="5665187"/>
            <a:chExt cx="4683108" cy="1184424"/>
          </a:xfrm>
        </p:grpSpPr>
        <p:sp>
          <p:nvSpPr>
            <p:cNvPr id="11" name="Content Placeholder 2">
              <a:extLst>
                <a:ext uri="{FF2B5EF4-FFF2-40B4-BE49-F238E27FC236}">
                  <a16:creationId xmlns:a16="http://schemas.microsoft.com/office/drawing/2014/main" id="{82E035CA-20AB-F4C4-A4D8-0DD0542697A8}"/>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5" name="Picture 14" descr="Text&#10;&#10;Description automatically generated with medium confidence">
              <a:extLst>
                <a:ext uri="{FF2B5EF4-FFF2-40B4-BE49-F238E27FC236}">
                  <a16:creationId xmlns:a16="http://schemas.microsoft.com/office/drawing/2014/main" id="{3C5023E6-BF16-0EAF-91BE-B23EA3B63E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3977148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B33695-BCD4-9040-FF8A-8B9B299E23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58597" y="1933576"/>
            <a:ext cx="6274803" cy="3764881"/>
          </a:xfrm>
          <a:prstGeom prst="rect">
            <a:avLst/>
          </a:prstGeom>
        </p:spPr>
      </p:pic>
      <p:pic>
        <p:nvPicPr>
          <p:cNvPr id="9" name="Picture 8" descr="Text&#10;&#10;Description automatically generated">
            <a:extLst>
              <a:ext uri="{FF2B5EF4-FFF2-40B4-BE49-F238E27FC236}">
                <a16:creationId xmlns:a16="http://schemas.microsoft.com/office/drawing/2014/main" id="{A66B5DDB-8BAB-E984-5DCC-879B654398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3" name="TextBox 2">
            <a:extLst>
              <a:ext uri="{FF2B5EF4-FFF2-40B4-BE49-F238E27FC236}">
                <a16:creationId xmlns:a16="http://schemas.microsoft.com/office/drawing/2014/main" id="{259A0206-0296-1D95-0989-ADC4BD45D6DC}"/>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0" name="Straight Connector 9">
            <a:extLst>
              <a:ext uri="{FF2B5EF4-FFF2-40B4-BE49-F238E27FC236}">
                <a16:creationId xmlns:a16="http://schemas.microsoft.com/office/drawing/2014/main" id="{493B70B3-3A20-CD61-DA09-2599E6C93AAA}"/>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47C77E5-F159-ED43-E2AF-039366C804F1}"/>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4DB29146-D7DB-2472-97B1-69E77000826E}"/>
              </a:ext>
            </a:extLst>
          </p:cNvPr>
          <p:cNvSpPr txBox="1"/>
          <p:nvPr/>
        </p:nvSpPr>
        <p:spPr>
          <a:xfrm>
            <a:off x="11389248" y="35173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28</a:t>
            </a:r>
          </a:p>
        </p:txBody>
      </p:sp>
      <p:sp>
        <p:nvSpPr>
          <p:cNvPr id="5" name="TextBox 4">
            <a:extLst>
              <a:ext uri="{FF2B5EF4-FFF2-40B4-BE49-F238E27FC236}">
                <a16:creationId xmlns:a16="http://schemas.microsoft.com/office/drawing/2014/main" id="{6EC61EC6-90A2-776B-9868-15AEC9EDCFD7}"/>
              </a:ext>
            </a:extLst>
          </p:cNvPr>
          <p:cNvSpPr txBox="1"/>
          <p:nvPr/>
        </p:nvSpPr>
        <p:spPr>
          <a:xfrm>
            <a:off x="-159487" y="1216663"/>
            <a:ext cx="9626530" cy="749141"/>
          </a:xfrm>
          <a:prstGeom prst="roundRect">
            <a:avLst/>
          </a:prstGeom>
          <a:solidFill>
            <a:srgbClr val="CA9700"/>
          </a:solidFill>
        </p:spPr>
        <p:txBody>
          <a:bodyPr wrap="square" lIns="0" tIns="0" rIns="0" bIns="0" rtlCol="0">
            <a:spAutoFit/>
          </a:bodyPr>
          <a:lstStyle/>
          <a:p>
            <a:pPr algn="ctr"/>
            <a:r>
              <a:rPr lang="en-US" sz="4400" b="1" dirty="0">
                <a:solidFill>
                  <a:schemeClr val="bg1"/>
                </a:solidFill>
                <a:latin typeface="Arial" panose="020B0604020202020204" pitchFamily="34" charset="0"/>
                <a:cs typeface="Arial" panose="020B0604020202020204" pitchFamily="34" charset="0"/>
              </a:rPr>
              <a:t>                  Closing Thoughts  </a:t>
            </a:r>
          </a:p>
        </p:txBody>
      </p:sp>
      <p:sp>
        <p:nvSpPr>
          <p:cNvPr id="8" name="Content Placeholder 2">
            <a:extLst>
              <a:ext uri="{FF2B5EF4-FFF2-40B4-BE49-F238E27FC236}">
                <a16:creationId xmlns:a16="http://schemas.microsoft.com/office/drawing/2014/main" id="{9008A7E8-9EA8-B11F-6F86-EAF43B7AB217}"/>
              </a:ext>
            </a:extLst>
          </p:cNvPr>
          <p:cNvSpPr txBox="1">
            <a:spLocks/>
          </p:cNvSpPr>
          <p:nvPr/>
        </p:nvSpPr>
        <p:spPr>
          <a:xfrm>
            <a:off x="240939" y="5341647"/>
            <a:ext cx="1049276" cy="134513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grpSp>
        <p:nvGrpSpPr>
          <p:cNvPr id="2" name="Group 1">
            <a:extLst>
              <a:ext uri="{FF2B5EF4-FFF2-40B4-BE49-F238E27FC236}">
                <a16:creationId xmlns:a16="http://schemas.microsoft.com/office/drawing/2014/main" id="{B1D6114E-562C-30BD-08AE-10D78B80667A}"/>
              </a:ext>
            </a:extLst>
          </p:cNvPr>
          <p:cNvGrpSpPr/>
          <p:nvPr/>
        </p:nvGrpSpPr>
        <p:grpSpPr>
          <a:xfrm>
            <a:off x="6339" y="5803841"/>
            <a:ext cx="4683107" cy="1045770"/>
            <a:chOff x="6339" y="5803841"/>
            <a:chExt cx="4683107" cy="1045770"/>
          </a:xfrm>
        </p:grpSpPr>
        <p:sp>
          <p:nvSpPr>
            <p:cNvPr id="6" name="Content Placeholder 2">
              <a:extLst>
                <a:ext uri="{FF2B5EF4-FFF2-40B4-BE49-F238E27FC236}">
                  <a16:creationId xmlns:a16="http://schemas.microsoft.com/office/drawing/2014/main" id="{D29BC544-C152-541F-DFB7-9F7E64DF64D7}"/>
                </a:ext>
              </a:extLst>
            </p:cNvPr>
            <p:cNvSpPr txBox="1">
              <a:spLocks/>
            </p:cNvSpPr>
            <p:nvPr/>
          </p:nvSpPr>
          <p:spPr>
            <a:xfrm>
              <a:off x="6339" y="5803841"/>
              <a:ext cx="4683107" cy="1045770"/>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BFA6295E-2F24-936B-621B-4ABFC4424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259978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F8A9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7B16D0-0D38-4A88-8A6C-21AD2F5BC835}"/>
              </a:ext>
            </a:extLst>
          </p:cNvPr>
          <p:cNvSpPr/>
          <p:nvPr/>
        </p:nvSpPr>
        <p:spPr>
          <a:xfrm>
            <a:off x="-28045" y="0"/>
            <a:ext cx="12220045" cy="6858000"/>
          </a:xfrm>
          <a:prstGeom prst="rect">
            <a:avLst/>
          </a:prstGeom>
          <a:solidFill>
            <a:srgbClr val="6F8A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22D24FE-7232-4ED1-A799-501AFF0678D6}"/>
              </a:ext>
            </a:extLst>
          </p:cNvPr>
          <p:cNvSpPr/>
          <p:nvPr/>
        </p:nvSpPr>
        <p:spPr>
          <a:xfrm>
            <a:off x="5164529" y="1212859"/>
            <a:ext cx="4776900" cy="4776900"/>
          </a:xfrm>
          <a:prstGeom prst="ellipse">
            <a:avLst/>
          </a:prstGeom>
          <a:solidFill>
            <a:schemeClr val="tx2">
              <a:lumMod val="60000"/>
              <a:lumOff val="40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B109959-8585-432C-8283-570DA0F357E0}"/>
              </a:ext>
            </a:extLst>
          </p:cNvPr>
          <p:cNvSpPr txBox="1"/>
          <p:nvPr/>
        </p:nvSpPr>
        <p:spPr>
          <a:xfrm>
            <a:off x="5944780" y="2116268"/>
            <a:ext cx="4262029" cy="1354217"/>
          </a:xfrm>
          <a:prstGeom prst="rect">
            <a:avLst/>
          </a:prstGeom>
          <a:noFill/>
        </p:spPr>
        <p:txBody>
          <a:bodyPr wrap="square" rtlCol="0">
            <a:spAutoFit/>
          </a:bodyPr>
          <a:lstStyle/>
          <a:p>
            <a:r>
              <a:rPr lang="it-IT" sz="2200" b="1" dirty="0">
                <a:solidFill>
                  <a:schemeClr val="bg1"/>
                </a:solidFill>
              </a:rPr>
              <a:t>Ariana Michel</a:t>
            </a:r>
          </a:p>
          <a:p>
            <a:r>
              <a:rPr lang="it-IT" sz="2000" dirty="0">
                <a:solidFill>
                  <a:schemeClr val="bg1"/>
                </a:solidFill>
              </a:rPr>
              <a:t>TAD, Deputy Director</a:t>
            </a:r>
          </a:p>
          <a:p>
            <a:r>
              <a:rPr lang="it-IT" sz="2000" dirty="0">
                <a:solidFill>
                  <a:schemeClr val="bg1"/>
                </a:solidFill>
              </a:rPr>
              <a:t>(909) 386-0820</a:t>
            </a:r>
          </a:p>
          <a:p>
            <a:r>
              <a:rPr lang="it-IT" sz="2000" dirty="0">
                <a:solidFill>
                  <a:schemeClr val="bg1"/>
                </a:solidFill>
              </a:rPr>
              <a:t>Ariana.Michel@hss.sbcounty.gov </a:t>
            </a:r>
          </a:p>
        </p:txBody>
      </p:sp>
      <p:sp>
        <p:nvSpPr>
          <p:cNvPr id="5" name="Rectangle 4">
            <a:extLst>
              <a:ext uri="{FF2B5EF4-FFF2-40B4-BE49-F238E27FC236}">
                <a16:creationId xmlns:a16="http://schemas.microsoft.com/office/drawing/2014/main" id="{19591F5C-62D1-42D4-B301-756E5EA9CEAB}"/>
              </a:ext>
            </a:extLst>
          </p:cNvPr>
          <p:cNvSpPr/>
          <p:nvPr/>
        </p:nvSpPr>
        <p:spPr>
          <a:xfrm>
            <a:off x="-28045" y="391886"/>
            <a:ext cx="12220045" cy="362857"/>
          </a:xfrm>
          <a:prstGeom prst="rect">
            <a:avLst/>
          </a:prstGeom>
          <a:solidFill>
            <a:srgbClr val="CA9700"/>
          </a:solidFill>
          <a:ln>
            <a:solidFill>
              <a:srgbClr val="CA9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2054ACE-5AF5-457E-9572-8D95CAF43C09}"/>
              </a:ext>
            </a:extLst>
          </p:cNvPr>
          <p:cNvSpPr/>
          <p:nvPr/>
        </p:nvSpPr>
        <p:spPr>
          <a:xfrm>
            <a:off x="1707950" y="1599720"/>
            <a:ext cx="3961072" cy="3961072"/>
          </a:xfrm>
          <a:prstGeom prst="ellipse">
            <a:avLst/>
          </a:prstGeom>
          <a:solidFill>
            <a:schemeClr val="tx2">
              <a:lumMod val="60000"/>
              <a:lumOff val="40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4A2A263-4D64-4D85-8B37-E12AE4A71CFE}"/>
              </a:ext>
            </a:extLst>
          </p:cNvPr>
          <p:cNvSpPr txBox="1"/>
          <p:nvPr/>
        </p:nvSpPr>
        <p:spPr>
          <a:xfrm>
            <a:off x="1274977" y="2923341"/>
            <a:ext cx="4262029" cy="1354217"/>
          </a:xfrm>
          <a:prstGeom prst="rect">
            <a:avLst/>
          </a:prstGeom>
          <a:noFill/>
        </p:spPr>
        <p:txBody>
          <a:bodyPr wrap="square" rtlCol="0">
            <a:spAutoFit/>
          </a:bodyPr>
          <a:lstStyle/>
          <a:p>
            <a:pPr algn="r"/>
            <a:r>
              <a:rPr lang="it-IT" sz="2200" b="1" dirty="0">
                <a:solidFill>
                  <a:schemeClr val="bg1"/>
                </a:solidFill>
              </a:rPr>
              <a:t>James Locurto</a:t>
            </a:r>
          </a:p>
          <a:p>
            <a:pPr algn="r"/>
            <a:r>
              <a:rPr lang="it-IT" sz="2000" dirty="0">
                <a:solidFill>
                  <a:schemeClr val="bg1"/>
                </a:solidFill>
              </a:rPr>
              <a:t>TAD, Assistant Director</a:t>
            </a:r>
          </a:p>
          <a:p>
            <a:pPr algn="r"/>
            <a:r>
              <a:rPr lang="it-IT" sz="2000" dirty="0">
                <a:solidFill>
                  <a:schemeClr val="bg1"/>
                </a:solidFill>
              </a:rPr>
              <a:t>(909) 388-0245</a:t>
            </a:r>
          </a:p>
          <a:p>
            <a:pPr algn="r"/>
            <a:r>
              <a:rPr lang="it-IT" sz="2000" dirty="0">
                <a:solidFill>
                  <a:schemeClr val="bg1"/>
                </a:solidFill>
              </a:rPr>
              <a:t>James.Locurto@hss.sbcounty.gov</a:t>
            </a:r>
          </a:p>
        </p:txBody>
      </p:sp>
      <p:sp>
        <p:nvSpPr>
          <p:cNvPr id="6" name="TextBox 5">
            <a:extLst>
              <a:ext uri="{FF2B5EF4-FFF2-40B4-BE49-F238E27FC236}">
                <a16:creationId xmlns:a16="http://schemas.microsoft.com/office/drawing/2014/main" id="{8E6E7D9E-45B0-4585-8409-14E59C26502F}"/>
              </a:ext>
            </a:extLst>
          </p:cNvPr>
          <p:cNvSpPr txBox="1"/>
          <p:nvPr/>
        </p:nvSpPr>
        <p:spPr>
          <a:xfrm>
            <a:off x="8149391" y="6084082"/>
            <a:ext cx="3590488" cy="369332"/>
          </a:xfrm>
          <a:prstGeom prst="rect">
            <a:avLst/>
          </a:prstGeom>
          <a:noFill/>
        </p:spPr>
        <p:txBody>
          <a:bodyPr wrap="square" rtlCol="0">
            <a:spAutoFit/>
          </a:bodyPr>
          <a:lstStyle/>
          <a:p>
            <a:pPr algn="r"/>
            <a:r>
              <a:rPr lang="en-US" b="1" dirty="0">
                <a:solidFill>
                  <a:srgbClr val="E5E3E4"/>
                </a:solidFill>
              </a:rPr>
              <a:t>www.SBCounty.gov/tad</a:t>
            </a:r>
          </a:p>
        </p:txBody>
      </p:sp>
      <p:sp>
        <p:nvSpPr>
          <p:cNvPr id="12" name="TextBox 11">
            <a:extLst>
              <a:ext uri="{FF2B5EF4-FFF2-40B4-BE49-F238E27FC236}">
                <a16:creationId xmlns:a16="http://schemas.microsoft.com/office/drawing/2014/main" id="{7779DE8C-7A6A-4FA1-BEE8-ED6A56713B23}"/>
              </a:ext>
            </a:extLst>
          </p:cNvPr>
          <p:cNvSpPr txBox="1"/>
          <p:nvPr/>
        </p:nvSpPr>
        <p:spPr>
          <a:xfrm>
            <a:off x="2340529" y="373863"/>
            <a:ext cx="7178293" cy="369332"/>
          </a:xfrm>
          <a:prstGeom prst="rect">
            <a:avLst/>
          </a:prstGeom>
          <a:noFill/>
        </p:spPr>
        <p:txBody>
          <a:bodyPr wrap="square" rtlCol="0">
            <a:spAutoFit/>
          </a:bodyPr>
          <a:lstStyle/>
          <a:p>
            <a:pPr algn="ctr"/>
            <a:r>
              <a:rPr lang="en-US" dirty="0">
                <a:solidFill>
                  <a:schemeClr val="bg1"/>
                </a:solidFill>
                <a:latin typeface="+mj-lt"/>
              </a:rPr>
              <a:t>Transitional Assistance – Now We’re Talking</a:t>
            </a:r>
          </a:p>
        </p:txBody>
      </p:sp>
      <p:sp>
        <p:nvSpPr>
          <p:cNvPr id="2" name="TextBox 1">
            <a:extLst>
              <a:ext uri="{FF2B5EF4-FFF2-40B4-BE49-F238E27FC236}">
                <a16:creationId xmlns:a16="http://schemas.microsoft.com/office/drawing/2014/main" id="{FF19FECC-E9D3-09A5-9114-41279F08AD6F}"/>
              </a:ext>
            </a:extLst>
          </p:cNvPr>
          <p:cNvSpPr txBox="1"/>
          <p:nvPr/>
        </p:nvSpPr>
        <p:spPr>
          <a:xfrm>
            <a:off x="5944780" y="3778620"/>
            <a:ext cx="4100248" cy="1354217"/>
          </a:xfrm>
          <a:prstGeom prst="rect">
            <a:avLst/>
          </a:prstGeom>
          <a:noFill/>
        </p:spPr>
        <p:txBody>
          <a:bodyPr wrap="square" rtlCol="0">
            <a:spAutoFit/>
          </a:bodyPr>
          <a:lstStyle/>
          <a:p>
            <a:r>
              <a:rPr lang="it-IT" sz="2200" b="1" dirty="0">
                <a:solidFill>
                  <a:schemeClr val="bg1"/>
                </a:solidFill>
              </a:rPr>
              <a:t>Jared Kuester</a:t>
            </a:r>
          </a:p>
          <a:p>
            <a:r>
              <a:rPr lang="it-IT" sz="2000" dirty="0">
                <a:solidFill>
                  <a:schemeClr val="bg1"/>
                </a:solidFill>
              </a:rPr>
              <a:t>CalSAWS Project, Contact Center Team Lead</a:t>
            </a:r>
          </a:p>
          <a:p>
            <a:r>
              <a:rPr lang="it-IT" sz="2000" dirty="0">
                <a:solidFill>
                  <a:schemeClr val="bg1"/>
                </a:solidFill>
              </a:rPr>
              <a:t>kuesterjm@calsaws.org</a:t>
            </a:r>
            <a:r>
              <a:rPr lang="it-IT" sz="2000" dirty="0">
                <a:solidFill>
                  <a:srgbClr val="CA9700"/>
                </a:solidFill>
              </a:rPr>
              <a:t> </a:t>
            </a:r>
          </a:p>
        </p:txBody>
      </p:sp>
      <p:sp>
        <p:nvSpPr>
          <p:cNvPr id="11" name="Title 1">
            <a:extLst>
              <a:ext uri="{FF2B5EF4-FFF2-40B4-BE49-F238E27FC236}">
                <a16:creationId xmlns:a16="http://schemas.microsoft.com/office/drawing/2014/main" id="{FDAF042E-1BB9-D769-729C-7CE5CD192499}"/>
              </a:ext>
            </a:extLst>
          </p:cNvPr>
          <p:cNvSpPr txBox="1">
            <a:spLocks/>
          </p:cNvSpPr>
          <p:nvPr/>
        </p:nvSpPr>
        <p:spPr>
          <a:xfrm>
            <a:off x="3207500" y="1144474"/>
            <a:ext cx="4923044" cy="778363"/>
          </a:xfrm>
          <a:prstGeom prst="roundRect">
            <a:avLst/>
          </a:prstGeom>
          <a:solidFill>
            <a:srgbClr val="E5E3E4"/>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rgbClr val="CD9700"/>
                </a:solidFill>
                <a:latin typeface="Arial" panose="020B0604020202020204" pitchFamily="34" charset="0"/>
                <a:cs typeface="Arial" panose="020B0604020202020204" pitchFamily="34" charset="0"/>
              </a:rPr>
              <a:t>CONTACT US</a:t>
            </a:r>
          </a:p>
        </p:txBody>
      </p:sp>
      <p:pic>
        <p:nvPicPr>
          <p:cNvPr id="13" name="Picture 12" descr="Shape&#10;&#10;Description automatically generated with medium confidence">
            <a:extLst>
              <a:ext uri="{FF2B5EF4-FFF2-40B4-BE49-F238E27FC236}">
                <a16:creationId xmlns:a16="http://schemas.microsoft.com/office/drawing/2014/main" id="{04188585-68CE-6400-18AC-0B1EA31B08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76" y="5690956"/>
            <a:ext cx="3656134" cy="907940"/>
          </a:xfrm>
          <a:prstGeom prst="rect">
            <a:avLst/>
          </a:prstGeom>
        </p:spPr>
      </p:pic>
    </p:spTree>
    <p:extLst>
      <p:ext uri="{BB962C8B-B14F-4D97-AF65-F5344CB8AC3E}">
        <p14:creationId xmlns:p14="http://schemas.microsoft.com/office/powerpoint/2010/main" val="2944961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5857" b="27464"/>
          <a:stretch/>
        </p:blipFill>
        <p:spPr>
          <a:xfrm>
            <a:off x="-8334" y="2361057"/>
            <a:ext cx="12209860" cy="2560647"/>
          </a:xfrm>
          <a:prstGeom prst="rect">
            <a:avLst/>
          </a:prstGeom>
        </p:spPr>
      </p:pic>
      <p:pic>
        <p:nvPicPr>
          <p:cNvPr id="5" name="Picture 4" descr="Map with pin with solid fill">
            <a:extLst>
              <a:ext uri="{FF2B5EF4-FFF2-40B4-BE49-F238E27FC236}">
                <a16:creationId xmlns:a16="http://schemas.microsoft.com/office/drawing/2014/main" id="{AB55810E-BE5D-4B37-951A-23C91AFBBD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00074" y="2613821"/>
            <a:ext cx="566874" cy="566874"/>
          </a:xfrm>
          <a:prstGeom prst="rect">
            <a:avLst/>
          </a:prstGeom>
        </p:spPr>
      </p:pic>
      <p:pic>
        <p:nvPicPr>
          <p:cNvPr id="7" name="Picture 6" descr="Tax with solid fill">
            <a:extLst>
              <a:ext uri="{FF2B5EF4-FFF2-40B4-BE49-F238E27FC236}">
                <a16:creationId xmlns:a16="http://schemas.microsoft.com/office/drawing/2014/main" id="{7AF1A9CD-10C9-4822-8543-0E737D7769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033549" y="2614438"/>
            <a:ext cx="566874" cy="566874"/>
          </a:xfrm>
          <a:prstGeom prst="rect">
            <a:avLst/>
          </a:prstGeom>
        </p:spPr>
      </p:pic>
      <p:pic>
        <p:nvPicPr>
          <p:cNvPr id="9" name="Picture 8" descr="Group of men with solid fill">
            <a:extLst>
              <a:ext uri="{FF2B5EF4-FFF2-40B4-BE49-F238E27FC236}">
                <a16:creationId xmlns:a16="http://schemas.microsoft.com/office/drawing/2014/main" id="{2D80CEBC-4C48-4430-B99B-5532701DDC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823407" y="2634469"/>
            <a:ext cx="533522" cy="533522"/>
          </a:xfrm>
          <a:prstGeom prst="rect">
            <a:avLst/>
          </a:prstGeom>
        </p:spPr>
      </p:pic>
      <p:pic>
        <p:nvPicPr>
          <p:cNvPr id="11" name="Picture 10" descr="Money with solid fill">
            <a:extLst>
              <a:ext uri="{FF2B5EF4-FFF2-40B4-BE49-F238E27FC236}">
                <a16:creationId xmlns:a16="http://schemas.microsoft.com/office/drawing/2014/main" id="{08CD2ECD-C91B-444F-A446-B8A9E00800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380052" y="2532846"/>
            <a:ext cx="635145" cy="635145"/>
          </a:xfrm>
          <a:prstGeom prst="rect">
            <a:avLst/>
          </a:prstGeom>
        </p:spPr>
      </p:pic>
      <p:sp>
        <p:nvSpPr>
          <p:cNvPr id="12" name="TextBox 11">
            <a:extLst>
              <a:ext uri="{FF2B5EF4-FFF2-40B4-BE49-F238E27FC236}">
                <a16:creationId xmlns:a16="http://schemas.microsoft.com/office/drawing/2014/main" id="{86840302-7333-4EB8-9F7D-A0AAFACB82F3}"/>
              </a:ext>
            </a:extLst>
          </p:cNvPr>
          <p:cNvSpPr txBox="1"/>
          <p:nvPr/>
        </p:nvSpPr>
        <p:spPr>
          <a:xfrm>
            <a:off x="1074930" y="3526344"/>
            <a:ext cx="2399513" cy="893771"/>
          </a:xfrm>
          <a:prstGeom prst="rect">
            <a:avLst/>
          </a:prstGeom>
          <a:noFill/>
        </p:spPr>
        <p:txBody>
          <a:bodyPr wrap="square" lIns="0" tIns="0" rIns="0" bIns="0" rtlCol="0">
            <a:spAutoFit/>
          </a:bodyPr>
          <a:lstStyle/>
          <a:p>
            <a:pPr>
              <a:lnSpc>
                <a:spcPts val="2400"/>
              </a:lnSpc>
            </a:pPr>
            <a:r>
              <a:rPr lang="en-US" sz="2000" b="1" cap="all" dirty="0"/>
              <a:t>20,105 </a:t>
            </a:r>
            <a:r>
              <a:rPr lang="en-US" sz="1400" b="1" cap="all" dirty="0"/>
              <a:t>square miles</a:t>
            </a:r>
          </a:p>
          <a:p>
            <a:pPr>
              <a:lnSpc>
                <a:spcPts val="2400"/>
              </a:lnSpc>
            </a:pPr>
            <a:r>
              <a:rPr lang="en-US" sz="2000" b="1" cap="all" dirty="0"/>
              <a:t>70 </a:t>
            </a:r>
            <a:r>
              <a:rPr lang="en-US" sz="1400" b="1" cap="all" dirty="0"/>
              <a:t>sovereign nations</a:t>
            </a:r>
          </a:p>
          <a:p>
            <a:pPr>
              <a:lnSpc>
                <a:spcPts val="2400"/>
              </a:lnSpc>
            </a:pPr>
            <a:r>
              <a:rPr lang="en-US" sz="1400" b="1" cap="all" dirty="0"/>
              <a:t>Larger than nine states</a:t>
            </a:r>
            <a:endParaRPr lang="en-US" sz="2000" b="1" cap="all" dirty="0"/>
          </a:p>
        </p:txBody>
      </p:sp>
      <p:sp>
        <p:nvSpPr>
          <p:cNvPr id="13" name="TextBox 12">
            <a:extLst>
              <a:ext uri="{FF2B5EF4-FFF2-40B4-BE49-F238E27FC236}">
                <a16:creationId xmlns:a16="http://schemas.microsoft.com/office/drawing/2014/main" id="{D0A34833-3C37-48D8-92E8-F11A98DEEDB9}"/>
              </a:ext>
            </a:extLst>
          </p:cNvPr>
          <p:cNvSpPr txBox="1"/>
          <p:nvPr/>
        </p:nvSpPr>
        <p:spPr>
          <a:xfrm>
            <a:off x="3674960" y="3462783"/>
            <a:ext cx="2767785" cy="1201547"/>
          </a:xfrm>
          <a:prstGeom prst="rect">
            <a:avLst/>
          </a:prstGeom>
          <a:noFill/>
        </p:spPr>
        <p:txBody>
          <a:bodyPr wrap="square" lIns="0" tIns="0" rIns="0" bIns="0" rtlCol="0">
            <a:spAutoFit/>
          </a:bodyPr>
          <a:lstStyle/>
          <a:p>
            <a:pPr>
              <a:lnSpc>
                <a:spcPts val="2400"/>
              </a:lnSpc>
            </a:pPr>
            <a:r>
              <a:rPr lang="en-US" sz="2000" b="1" dirty="0"/>
              <a:t>2,225,586</a:t>
            </a:r>
          </a:p>
          <a:p>
            <a:pPr>
              <a:lnSpc>
                <a:spcPts val="2400"/>
              </a:lnSpc>
            </a:pPr>
            <a:r>
              <a:rPr lang="en-US" sz="1200" b="1" dirty="0"/>
              <a:t>5</a:t>
            </a:r>
            <a:r>
              <a:rPr lang="en-US" sz="1200" b="1" baseline="30000" dirty="0"/>
              <a:t>th</a:t>
            </a:r>
            <a:r>
              <a:rPr lang="en-US" sz="1200" b="1" dirty="0"/>
              <a:t> </a:t>
            </a:r>
            <a:r>
              <a:rPr lang="en-US" sz="1200" b="1" cap="all" dirty="0"/>
              <a:t>most populous in California</a:t>
            </a:r>
            <a:endParaRPr lang="en-US" sz="1200" b="1" dirty="0"/>
          </a:p>
          <a:p>
            <a:pPr>
              <a:lnSpc>
                <a:spcPts val="2400"/>
              </a:lnSpc>
            </a:pPr>
            <a:r>
              <a:rPr lang="en-US" sz="1200" b="1" dirty="0"/>
              <a:t>14</a:t>
            </a:r>
            <a:r>
              <a:rPr lang="en-US" sz="1200" b="1" baseline="30000" dirty="0"/>
              <a:t>th</a:t>
            </a:r>
            <a:r>
              <a:rPr lang="en-US" sz="1200" b="1" dirty="0"/>
              <a:t> </a:t>
            </a:r>
            <a:r>
              <a:rPr lang="en-US" sz="1200" b="1" cap="all" dirty="0"/>
              <a:t>most populous in the </a:t>
            </a:r>
          </a:p>
          <a:p>
            <a:pPr>
              <a:lnSpc>
                <a:spcPts val="2400"/>
              </a:lnSpc>
            </a:pPr>
            <a:r>
              <a:rPr lang="en-US" sz="1200" b="1" cap="all" dirty="0"/>
              <a:t>united states</a:t>
            </a:r>
            <a:endParaRPr lang="en-US" sz="1200" b="1" dirty="0"/>
          </a:p>
        </p:txBody>
      </p:sp>
      <p:sp>
        <p:nvSpPr>
          <p:cNvPr id="14" name="TextBox 13">
            <a:extLst>
              <a:ext uri="{FF2B5EF4-FFF2-40B4-BE49-F238E27FC236}">
                <a16:creationId xmlns:a16="http://schemas.microsoft.com/office/drawing/2014/main" id="{B648228E-A247-4E27-94BD-56B5562CFC52}"/>
              </a:ext>
            </a:extLst>
          </p:cNvPr>
          <p:cNvSpPr txBox="1"/>
          <p:nvPr/>
        </p:nvSpPr>
        <p:spPr>
          <a:xfrm>
            <a:off x="6245827" y="3534733"/>
            <a:ext cx="2197547" cy="451342"/>
          </a:xfrm>
          <a:prstGeom prst="rect">
            <a:avLst/>
          </a:prstGeom>
          <a:noFill/>
        </p:spPr>
        <p:txBody>
          <a:bodyPr wrap="square" lIns="0" tIns="0" rIns="0" bIns="0" rtlCol="0">
            <a:spAutoFit/>
          </a:bodyPr>
          <a:lstStyle/>
          <a:p>
            <a:pPr>
              <a:lnSpc>
                <a:spcPts val="1800"/>
              </a:lnSpc>
            </a:pPr>
            <a:r>
              <a:rPr lang="en-US" sz="2000" b="1" cap="all" dirty="0"/>
              <a:t>$70,287 – </a:t>
            </a:r>
            <a:r>
              <a:rPr lang="en-US" sz="1400" b="1" cap="all" dirty="0"/>
              <a:t>Household median</a:t>
            </a:r>
          </a:p>
        </p:txBody>
      </p:sp>
      <p:sp>
        <p:nvSpPr>
          <p:cNvPr id="15" name="TextBox 14">
            <a:extLst>
              <a:ext uri="{FF2B5EF4-FFF2-40B4-BE49-F238E27FC236}">
                <a16:creationId xmlns:a16="http://schemas.microsoft.com/office/drawing/2014/main" id="{2CDEB938-AF6A-4BC2-845C-51C3443E4F4A}"/>
              </a:ext>
            </a:extLst>
          </p:cNvPr>
          <p:cNvSpPr txBox="1"/>
          <p:nvPr/>
        </p:nvSpPr>
        <p:spPr>
          <a:xfrm>
            <a:off x="8828859" y="3517955"/>
            <a:ext cx="2572029" cy="451342"/>
          </a:xfrm>
          <a:prstGeom prst="rect">
            <a:avLst/>
          </a:prstGeom>
          <a:noFill/>
        </p:spPr>
        <p:txBody>
          <a:bodyPr wrap="square" lIns="0" tIns="0" rIns="0" bIns="0" rtlCol="0">
            <a:spAutoFit/>
          </a:bodyPr>
          <a:lstStyle/>
          <a:p>
            <a:pPr>
              <a:lnSpc>
                <a:spcPts val="1800"/>
              </a:lnSpc>
            </a:pPr>
            <a:r>
              <a:rPr lang="en-US" sz="2000" b="1" cap="all" dirty="0"/>
              <a:t>14.3% </a:t>
            </a:r>
            <a:r>
              <a:rPr lang="en-US" sz="1400" b="1" cap="all" dirty="0"/>
              <a:t>of the population LIVE in poverty</a:t>
            </a:r>
          </a:p>
        </p:txBody>
      </p:sp>
      <p:sp>
        <p:nvSpPr>
          <p:cNvPr id="16" name="TextBox 15">
            <a:extLst>
              <a:ext uri="{FF2B5EF4-FFF2-40B4-BE49-F238E27FC236}">
                <a16:creationId xmlns:a16="http://schemas.microsoft.com/office/drawing/2014/main" id="{30C9DF25-DACC-43B2-98A8-E76AE9BDE9F3}"/>
              </a:ext>
            </a:extLst>
          </p:cNvPr>
          <p:cNvSpPr txBox="1"/>
          <p:nvPr/>
        </p:nvSpPr>
        <p:spPr>
          <a:xfrm>
            <a:off x="1069604" y="3237540"/>
            <a:ext cx="1543126" cy="257763"/>
          </a:xfrm>
          <a:prstGeom prst="rect">
            <a:avLst/>
          </a:prstGeom>
          <a:noFill/>
        </p:spPr>
        <p:txBody>
          <a:bodyPr wrap="square" lIns="0" tIns="0" rIns="0" bIns="0" rtlCol="0">
            <a:spAutoFit/>
          </a:bodyPr>
          <a:lstStyle/>
          <a:p>
            <a:pPr>
              <a:lnSpc>
                <a:spcPts val="1800"/>
              </a:lnSpc>
            </a:pPr>
            <a:r>
              <a:rPr lang="en-US" sz="2500" b="1" dirty="0">
                <a:solidFill>
                  <a:srgbClr val="CD9700"/>
                </a:solidFill>
              </a:rPr>
              <a:t>Geography</a:t>
            </a:r>
          </a:p>
        </p:txBody>
      </p:sp>
      <p:sp>
        <p:nvSpPr>
          <p:cNvPr id="17" name="TextBox 16">
            <a:extLst>
              <a:ext uri="{FF2B5EF4-FFF2-40B4-BE49-F238E27FC236}">
                <a16:creationId xmlns:a16="http://schemas.microsoft.com/office/drawing/2014/main" id="{FCC3B4DA-E021-4CAD-9B44-963C5105CADA}"/>
              </a:ext>
            </a:extLst>
          </p:cNvPr>
          <p:cNvSpPr txBox="1"/>
          <p:nvPr/>
        </p:nvSpPr>
        <p:spPr>
          <a:xfrm>
            <a:off x="3690284" y="3257483"/>
            <a:ext cx="2301172" cy="257763"/>
          </a:xfrm>
          <a:prstGeom prst="rect">
            <a:avLst/>
          </a:prstGeom>
          <a:noFill/>
        </p:spPr>
        <p:txBody>
          <a:bodyPr wrap="square" lIns="0" tIns="0" rIns="0" bIns="0" rtlCol="0">
            <a:spAutoFit/>
          </a:bodyPr>
          <a:lstStyle/>
          <a:p>
            <a:pPr>
              <a:lnSpc>
                <a:spcPts val="1800"/>
              </a:lnSpc>
            </a:pPr>
            <a:r>
              <a:rPr lang="en-US" sz="2500" b="1" dirty="0">
                <a:solidFill>
                  <a:srgbClr val="CD9700"/>
                </a:solidFill>
              </a:rPr>
              <a:t>Population</a:t>
            </a:r>
          </a:p>
        </p:txBody>
      </p:sp>
      <p:sp>
        <p:nvSpPr>
          <p:cNvPr id="18" name="TextBox 17">
            <a:extLst>
              <a:ext uri="{FF2B5EF4-FFF2-40B4-BE49-F238E27FC236}">
                <a16:creationId xmlns:a16="http://schemas.microsoft.com/office/drawing/2014/main" id="{5CCAA7D6-13EC-41BB-BECD-43068267CCFD}"/>
              </a:ext>
            </a:extLst>
          </p:cNvPr>
          <p:cNvSpPr txBox="1"/>
          <p:nvPr/>
        </p:nvSpPr>
        <p:spPr>
          <a:xfrm>
            <a:off x="6311348" y="3234283"/>
            <a:ext cx="1706672" cy="257763"/>
          </a:xfrm>
          <a:prstGeom prst="rect">
            <a:avLst/>
          </a:prstGeom>
          <a:noFill/>
        </p:spPr>
        <p:txBody>
          <a:bodyPr wrap="square" lIns="0" tIns="0" rIns="0" bIns="0" rtlCol="0">
            <a:spAutoFit/>
          </a:bodyPr>
          <a:lstStyle/>
          <a:p>
            <a:pPr>
              <a:lnSpc>
                <a:spcPts val="1800"/>
              </a:lnSpc>
            </a:pPr>
            <a:r>
              <a:rPr lang="en-US" sz="2500" b="1" dirty="0">
                <a:solidFill>
                  <a:srgbClr val="CD9700"/>
                </a:solidFill>
              </a:rPr>
              <a:t>Income</a:t>
            </a:r>
          </a:p>
        </p:txBody>
      </p:sp>
      <p:sp>
        <p:nvSpPr>
          <p:cNvPr id="19" name="TextBox 18">
            <a:extLst>
              <a:ext uri="{FF2B5EF4-FFF2-40B4-BE49-F238E27FC236}">
                <a16:creationId xmlns:a16="http://schemas.microsoft.com/office/drawing/2014/main" id="{245C6F8D-62A6-4393-ABD4-8A50BC9A43AB}"/>
              </a:ext>
            </a:extLst>
          </p:cNvPr>
          <p:cNvSpPr txBox="1"/>
          <p:nvPr/>
        </p:nvSpPr>
        <p:spPr>
          <a:xfrm>
            <a:off x="8872111" y="3183110"/>
            <a:ext cx="1635926" cy="286617"/>
          </a:xfrm>
          <a:prstGeom prst="rect">
            <a:avLst/>
          </a:prstGeom>
          <a:noFill/>
        </p:spPr>
        <p:txBody>
          <a:bodyPr wrap="square" lIns="0" tIns="0" rIns="0" bIns="0" rtlCol="0">
            <a:spAutoFit/>
          </a:bodyPr>
          <a:lstStyle/>
          <a:p>
            <a:pPr>
              <a:lnSpc>
                <a:spcPts val="2100"/>
              </a:lnSpc>
            </a:pPr>
            <a:r>
              <a:rPr lang="en-US" sz="2500" b="1" dirty="0">
                <a:solidFill>
                  <a:srgbClr val="CD9700"/>
                </a:solidFill>
              </a:rPr>
              <a:t>Poverty</a:t>
            </a:r>
          </a:p>
        </p:txBody>
      </p:sp>
      <p:sp>
        <p:nvSpPr>
          <p:cNvPr id="20" name="TextBox 19">
            <a:extLst>
              <a:ext uri="{FF2B5EF4-FFF2-40B4-BE49-F238E27FC236}">
                <a16:creationId xmlns:a16="http://schemas.microsoft.com/office/drawing/2014/main" id="{83D67EFE-D106-4B87-A21E-A07468312F2F}"/>
              </a:ext>
            </a:extLst>
          </p:cNvPr>
          <p:cNvSpPr txBox="1"/>
          <p:nvPr/>
        </p:nvSpPr>
        <p:spPr>
          <a:xfrm>
            <a:off x="-76600" y="1216663"/>
            <a:ext cx="8081356" cy="681038"/>
          </a:xfrm>
          <a:prstGeom prst="roundRect">
            <a:avLst/>
          </a:prstGeom>
          <a:solidFill>
            <a:srgbClr val="E5E3E4"/>
          </a:solidFill>
        </p:spPr>
        <p:txBody>
          <a:bodyPr wrap="square" lIns="0" tIns="0" rIns="0" bIns="0" rtlCol="0">
            <a:spAutoFit/>
          </a:bodyPr>
          <a:lstStyle/>
          <a:p>
            <a:pPr algn="ctr"/>
            <a:r>
              <a:rPr lang="en-US" sz="4000" b="1" dirty="0">
                <a:solidFill>
                  <a:srgbClr val="CD9700"/>
                </a:solidFill>
                <a:latin typeface="Arial" panose="020B0604020202020204" pitchFamily="34" charset="0"/>
                <a:cs typeface="Arial" panose="020B0604020202020204" pitchFamily="34" charset="0"/>
              </a:rPr>
              <a:t>San Bernardino County Facts</a:t>
            </a:r>
          </a:p>
        </p:txBody>
      </p:sp>
      <p:sp>
        <p:nvSpPr>
          <p:cNvPr id="33" name="Oval 32">
            <a:extLst>
              <a:ext uri="{FF2B5EF4-FFF2-40B4-BE49-F238E27FC236}">
                <a16:creationId xmlns:a16="http://schemas.microsoft.com/office/drawing/2014/main" id="{5F595C74-7988-4F0F-85E7-FE42F7F67215}"/>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TextBox 33">
            <a:extLst>
              <a:ext uri="{FF2B5EF4-FFF2-40B4-BE49-F238E27FC236}">
                <a16:creationId xmlns:a16="http://schemas.microsoft.com/office/drawing/2014/main" id="{4B0B8429-450B-4C85-A1C4-2B5380FF7D3F}"/>
              </a:ext>
            </a:extLst>
          </p:cNvPr>
          <p:cNvSpPr txBox="1"/>
          <p:nvPr/>
        </p:nvSpPr>
        <p:spPr>
          <a:xfrm>
            <a:off x="11400888" y="332888"/>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3</a:t>
            </a:r>
          </a:p>
        </p:txBody>
      </p:sp>
      <p:pic>
        <p:nvPicPr>
          <p:cNvPr id="23" name="Picture 22" descr="Text&#10;&#10;Description automatically generated">
            <a:extLst>
              <a:ext uri="{FF2B5EF4-FFF2-40B4-BE49-F238E27FC236}">
                <a16:creationId xmlns:a16="http://schemas.microsoft.com/office/drawing/2014/main" id="{16811DD9-B610-30F6-DAEF-D0780EC23B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3" name="TextBox 2">
            <a:extLst>
              <a:ext uri="{FF2B5EF4-FFF2-40B4-BE49-F238E27FC236}">
                <a16:creationId xmlns:a16="http://schemas.microsoft.com/office/drawing/2014/main" id="{AE6D9BF1-F4BF-1DA4-380B-2B2132B4C9E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6" name="Straight Connector 5">
            <a:extLst>
              <a:ext uri="{FF2B5EF4-FFF2-40B4-BE49-F238E27FC236}">
                <a16:creationId xmlns:a16="http://schemas.microsoft.com/office/drawing/2014/main" id="{1CE0FBE4-1B91-B573-9A2E-897956027685}"/>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C9EF73C-096A-CE3D-CD5E-AB3EBAC509C4}"/>
              </a:ext>
            </a:extLst>
          </p:cNvPr>
          <p:cNvGrpSpPr/>
          <p:nvPr/>
        </p:nvGrpSpPr>
        <p:grpSpPr>
          <a:xfrm>
            <a:off x="6338" y="5505040"/>
            <a:ext cx="6403143" cy="1344571"/>
            <a:chOff x="6338" y="5505040"/>
            <a:chExt cx="6403143" cy="1344571"/>
          </a:xfrm>
        </p:grpSpPr>
        <p:sp>
          <p:nvSpPr>
            <p:cNvPr id="4" name="Content Placeholder 2">
              <a:extLst>
                <a:ext uri="{FF2B5EF4-FFF2-40B4-BE49-F238E27FC236}">
                  <a16:creationId xmlns:a16="http://schemas.microsoft.com/office/drawing/2014/main" id="{22E3EE44-90E4-3255-3FBD-E9DA680D9E3A}"/>
                </a:ext>
              </a:extLst>
            </p:cNvPr>
            <p:cNvSpPr txBox="1">
              <a:spLocks/>
            </p:cNvSpPr>
            <p:nvPr/>
          </p:nvSpPr>
          <p:spPr>
            <a:xfrm>
              <a:off x="6338" y="5505040"/>
              <a:ext cx="6403143" cy="1344571"/>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0" name="Picture 9" descr="Text&#10;&#10;Description automatically generated with medium confidence">
              <a:extLst>
                <a:ext uri="{FF2B5EF4-FFF2-40B4-BE49-F238E27FC236}">
                  <a16:creationId xmlns:a16="http://schemas.microsoft.com/office/drawing/2014/main" id="{8CDB9FF1-9093-8DC8-9F9E-2F5375D2A1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751312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Box 2"/>
          <p:cNvSpPr txBox="1"/>
          <p:nvPr/>
        </p:nvSpPr>
        <p:spPr>
          <a:xfrm>
            <a:off x="11400888" y="282005"/>
            <a:ext cx="457200" cy="477054"/>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3</a:t>
            </a:r>
          </a:p>
        </p:txBody>
      </p:sp>
      <p:grpSp>
        <p:nvGrpSpPr>
          <p:cNvPr id="5" name="Group 4">
            <a:extLst>
              <a:ext uri="{FF2B5EF4-FFF2-40B4-BE49-F238E27FC236}">
                <a16:creationId xmlns:a16="http://schemas.microsoft.com/office/drawing/2014/main" id="{C30465BF-8219-3E41-C0B9-842E619BE782}"/>
              </a:ext>
            </a:extLst>
          </p:cNvPr>
          <p:cNvGrpSpPr/>
          <p:nvPr/>
        </p:nvGrpSpPr>
        <p:grpSpPr>
          <a:xfrm>
            <a:off x="8393292" y="4104402"/>
            <a:ext cx="857542" cy="205686"/>
            <a:chOff x="7854943" y="3581510"/>
            <a:chExt cx="857542" cy="205686"/>
          </a:xfrm>
        </p:grpSpPr>
        <p:sp>
          <p:nvSpPr>
            <p:cNvPr id="11" name="Oval 10"/>
            <p:cNvSpPr/>
            <p:nvPr/>
          </p:nvSpPr>
          <p:spPr>
            <a:xfrm>
              <a:off x="7854943" y="3581510"/>
              <a:ext cx="205686" cy="205686"/>
            </a:xfrm>
            <a:prstGeom prst="ellipse">
              <a:avLst/>
            </a:prstGeom>
            <a:solidFill>
              <a:srgbClr val="9CA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180871" y="3581510"/>
              <a:ext cx="205686" cy="205686"/>
            </a:xfrm>
            <a:prstGeom prst="ellipse">
              <a:avLst/>
            </a:prstGeom>
            <a:solidFill>
              <a:srgbClr val="9CA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8506799" y="3581510"/>
              <a:ext cx="205686" cy="205686"/>
            </a:xfrm>
            <a:prstGeom prst="ellipse">
              <a:avLst/>
            </a:prstGeom>
            <a:solidFill>
              <a:srgbClr val="9CAF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colorTemperature colorTemp="685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5820829" y="1954977"/>
            <a:ext cx="711362" cy="4555549"/>
          </a:xfrm>
          <a:prstGeom prst="rect">
            <a:avLst/>
          </a:prstGeom>
        </p:spPr>
      </p:pic>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colorTemperature colorTemp="6858"/>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136756" y="1921082"/>
            <a:ext cx="711362" cy="4555549"/>
          </a:xfrm>
          <a:prstGeom prst="rect">
            <a:avLst/>
          </a:prstGeom>
        </p:spPr>
      </p:pic>
      <p:sp>
        <p:nvSpPr>
          <p:cNvPr id="6" name="TextBox 5"/>
          <p:cNvSpPr txBox="1"/>
          <p:nvPr/>
        </p:nvSpPr>
        <p:spPr>
          <a:xfrm>
            <a:off x="6472089" y="2054091"/>
            <a:ext cx="4747410" cy="1846659"/>
          </a:xfrm>
          <a:prstGeom prst="rect">
            <a:avLst/>
          </a:prstGeom>
          <a:noFill/>
        </p:spPr>
        <p:txBody>
          <a:bodyPr wrap="square" rtlCol="0">
            <a:spAutoFit/>
          </a:bodyPr>
          <a:lstStyle/>
          <a:p>
            <a:pPr algn="ctr"/>
            <a:r>
              <a:rPr lang="en-US" sz="2000" b="1" dirty="0">
                <a:solidFill>
                  <a:srgbClr val="E5E3E4"/>
                </a:solidFill>
                <a:latin typeface="Arial" panose="020B0604020202020204" pitchFamily="34" charset="0"/>
                <a:cs typeface="Arial" panose="020B0604020202020204" pitchFamily="34" charset="0"/>
              </a:rPr>
              <a:t>Active cases through July 2023</a:t>
            </a:r>
          </a:p>
          <a:p>
            <a:endParaRPr lang="en-US" b="1" dirty="0">
              <a:solidFill>
                <a:srgbClr val="E5E3E4"/>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CalWORKs only: </a:t>
            </a:r>
            <a:r>
              <a:rPr lang="en-US" b="1" dirty="0">
                <a:solidFill>
                  <a:srgbClr val="E5E3E4"/>
                </a:solidFill>
                <a:latin typeface="Arial" panose="020B0604020202020204" pitchFamily="34" charset="0"/>
                <a:cs typeface="Arial" panose="020B0604020202020204" pitchFamily="34" charset="0"/>
              </a:rPr>
              <a:t>2,643</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CalFresh only: </a:t>
            </a:r>
            <a:r>
              <a:rPr lang="en-US" b="1" dirty="0">
                <a:solidFill>
                  <a:srgbClr val="E5E3E4"/>
                </a:solidFill>
                <a:latin typeface="Arial" panose="020B0604020202020204" pitchFamily="34" charset="0"/>
                <a:cs typeface="Arial" panose="020B0604020202020204" pitchFamily="34" charset="0"/>
              </a:rPr>
              <a:t>163,337</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CalWORKs and CalFresh combo: </a:t>
            </a:r>
            <a:r>
              <a:rPr lang="en-US" b="1" dirty="0">
                <a:solidFill>
                  <a:srgbClr val="E5E3E4"/>
                </a:solidFill>
                <a:latin typeface="Arial" panose="020B0604020202020204" pitchFamily="34" charset="0"/>
                <a:cs typeface="Arial" panose="020B0604020202020204" pitchFamily="34" charset="0"/>
              </a:rPr>
              <a:t>26,347</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Medi-Cal: </a:t>
            </a:r>
            <a:r>
              <a:rPr lang="en-US" b="1" dirty="0">
                <a:solidFill>
                  <a:srgbClr val="E5E3E4"/>
                </a:solidFill>
                <a:latin typeface="Arial" panose="020B0604020202020204" pitchFamily="34" charset="0"/>
                <a:cs typeface="Arial" panose="020B0604020202020204" pitchFamily="34" charset="0"/>
              </a:rPr>
              <a:t>469,804</a:t>
            </a:r>
          </a:p>
        </p:txBody>
      </p:sp>
      <p:sp>
        <p:nvSpPr>
          <p:cNvPr id="7" name="TextBox 6"/>
          <p:cNvSpPr txBox="1"/>
          <p:nvPr/>
        </p:nvSpPr>
        <p:spPr>
          <a:xfrm>
            <a:off x="6456690" y="4614115"/>
            <a:ext cx="4820984" cy="1785104"/>
          </a:xfrm>
          <a:prstGeom prst="rect">
            <a:avLst/>
          </a:prstGeom>
          <a:noFill/>
        </p:spPr>
        <p:txBody>
          <a:bodyPr wrap="square" rtlCol="0">
            <a:spAutoFit/>
          </a:bodyPr>
          <a:lstStyle/>
          <a:p>
            <a:pPr algn="ctr"/>
            <a:r>
              <a:rPr lang="en-US" sz="2000" b="1" kern="100" dirty="0">
                <a:solidFill>
                  <a:srgbClr val="E5E3E4"/>
                </a:solidFill>
                <a:latin typeface="Arial" panose="020B0604020202020204" pitchFamily="34" charset="0"/>
                <a:cs typeface="Arial" panose="020B0604020202020204" pitchFamily="34" charset="0"/>
              </a:rPr>
              <a:t>Applications submitted in July 2023</a:t>
            </a:r>
          </a:p>
          <a:p>
            <a:endParaRPr lang="en-US" b="1" kern="100" dirty="0">
              <a:solidFill>
                <a:srgbClr val="E5E3E4"/>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CalWORKs only: </a:t>
            </a:r>
            <a:r>
              <a:rPr lang="en-US" b="1" dirty="0">
                <a:solidFill>
                  <a:srgbClr val="E5E3E4"/>
                </a:solidFill>
                <a:latin typeface="Arial" panose="020B0604020202020204" pitchFamily="34" charset="0"/>
                <a:cs typeface="Arial" panose="020B0604020202020204" pitchFamily="34" charset="0"/>
              </a:rPr>
              <a:t>1,367</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CalFresh only: </a:t>
            </a:r>
            <a:r>
              <a:rPr lang="en-US" b="1" dirty="0">
                <a:solidFill>
                  <a:srgbClr val="E5E3E4"/>
                </a:solidFill>
                <a:latin typeface="Arial" panose="020B0604020202020204" pitchFamily="34" charset="0"/>
                <a:cs typeface="Arial" panose="020B0604020202020204" pitchFamily="34" charset="0"/>
              </a:rPr>
              <a:t>12,623</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CalWORKs and CalFresh combo: </a:t>
            </a:r>
            <a:r>
              <a:rPr lang="en-US" b="1" dirty="0">
                <a:solidFill>
                  <a:srgbClr val="E5E3E4"/>
                </a:solidFill>
                <a:latin typeface="Arial" panose="020B0604020202020204" pitchFamily="34" charset="0"/>
                <a:cs typeface="Arial" panose="020B0604020202020204" pitchFamily="34" charset="0"/>
              </a:rPr>
              <a:t>2,292</a:t>
            </a:r>
          </a:p>
          <a:p>
            <a:pPr marL="342900" indent="-342900">
              <a:buFont typeface="Wingdings" panose="05000000000000000000" pitchFamily="2" charset="2"/>
              <a:buChar char="§"/>
            </a:pPr>
            <a:r>
              <a:rPr lang="en-US" dirty="0">
                <a:solidFill>
                  <a:srgbClr val="E5E3E4"/>
                </a:solidFill>
                <a:latin typeface="Arial" panose="020B0604020202020204" pitchFamily="34" charset="0"/>
                <a:cs typeface="Arial" panose="020B0604020202020204" pitchFamily="34" charset="0"/>
              </a:rPr>
              <a:t>Medi-Cal: </a:t>
            </a:r>
            <a:r>
              <a:rPr lang="en-US" b="1" dirty="0">
                <a:solidFill>
                  <a:srgbClr val="E5E3E4"/>
                </a:solidFill>
                <a:latin typeface="Arial" panose="020B0604020202020204" pitchFamily="34" charset="0"/>
                <a:cs typeface="Arial" panose="020B0604020202020204" pitchFamily="34" charset="0"/>
              </a:rPr>
              <a:t>10,357</a:t>
            </a:r>
          </a:p>
        </p:txBody>
      </p:sp>
      <p:pic>
        <p:nvPicPr>
          <p:cNvPr id="21" name="Picture 20" descr="Text&#10;&#10;Description automatically generated">
            <a:extLst>
              <a:ext uri="{FF2B5EF4-FFF2-40B4-BE49-F238E27FC236}">
                <a16:creationId xmlns:a16="http://schemas.microsoft.com/office/drawing/2014/main" id="{FDBBB4E7-A556-93B3-93C5-425358971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2" name="TextBox 1">
            <a:extLst>
              <a:ext uri="{FF2B5EF4-FFF2-40B4-BE49-F238E27FC236}">
                <a16:creationId xmlns:a16="http://schemas.microsoft.com/office/drawing/2014/main" id="{D5A0AC82-F0D9-BBF3-4787-3E7A66C80629}"/>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8" name="Straight Connector 7">
            <a:extLst>
              <a:ext uri="{FF2B5EF4-FFF2-40B4-BE49-F238E27FC236}">
                <a16:creationId xmlns:a16="http://schemas.microsoft.com/office/drawing/2014/main" id="{E1CAF645-F912-576D-EC37-11AB8BB25028}"/>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C0DD01A3-03C3-D4CB-BF92-4575AD473B4A}"/>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0" name="TextBox 19">
            <a:extLst>
              <a:ext uri="{FF2B5EF4-FFF2-40B4-BE49-F238E27FC236}">
                <a16:creationId xmlns:a16="http://schemas.microsoft.com/office/drawing/2014/main" id="{986061C4-20E3-B2EE-B149-F37ACBB205F4}"/>
              </a:ext>
            </a:extLst>
          </p:cNvPr>
          <p:cNvSpPr txBox="1"/>
          <p:nvPr/>
        </p:nvSpPr>
        <p:spPr>
          <a:xfrm>
            <a:off x="11400888" y="343162"/>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4</a:t>
            </a:r>
          </a:p>
        </p:txBody>
      </p:sp>
      <p:sp>
        <p:nvSpPr>
          <p:cNvPr id="9" name="TextBox 8">
            <a:extLst>
              <a:ext uri="{FF2B5EF4-FFF2-40B4-BE49-F238E27FC236}">
                <a16:creationId xmlns:a16="http://schemas.microsoft.com/office/drawing/2014/main" id="{2CE0402B-FF99-C268-5862-589A1471698A}"/>
              </a:ext>
            </a:extLst>
          </p:cNvPr>
          <p:cNvSpPr txBox="1"/>
          <p:nvPr/>
        </p:nvSpPr>
        <p:spPr>
          <a:xfrm>
            <a:off x="-76600" y="1216663"/>
            <a:ext cx="7156908" cy="544830"/>
          </a:xfrm>
          <a:prstGeom prst="roundRect">
            <a:avLst/>
          </a:prstGeom>
          <a:solidFill>
            <a:srgbClr val="CA9700"/>
          </a:solidFill>
        </p:spPr>
        <p:txBody>
          <a:bodyPr wrap="square" lIns="0" tIns="0" rIns="0" bIns="0" rtlCol="0">
            <a:spAutoFit/>
          </a:bodyPr>
          <a:lstStyle/>
          <a:p>
            <a:r>
              <a:rPr lang="en-US" sz="3200" b="1" dirty="0">
                <a:solidFill>
                  <a:schemeClr val="bg1"/>
                </a:solidFill>
                <a:latin typeface="Arial" panose="020B0604020202020204" pitchFamily="34" charset="0"/>
                <a:cs typeface="Arial" panose="020B0604020202020204" pitchFamily="34" charset="0"/>
              </a:rPr>
              <a:t>  San Bernardino County Caseloads</a:t>
            </a:r>
          </a:p>
        </p:txBody>
      </p:sp>
      <p:pic>
        <p:nvPicPr>
          <p:cNvPr id="15" name="Picture 14"/>
          <p:cNvPicPr>
            <a:picLocks noChangeAspect="1"/>
          </p:cNvPicPr>
          <p:nvPr/>
        </p:nvPicPr>
        <p:blipFill>
          <a:blip r:embed="rId5">
            <a:alphaModFix amt="74000"/>
            <a:extLst>
              <a:ext uri="{28A0092B-C50C-407E-A947-70E740481C1C}">
                <a14:useLocalDpi xmlns:a14="http://schemas.microsoft.com/office/drawing/2010/main" val="0"/>
              </a:ext>
            </a:extLst>
          </a:blip>
          <a:srcRect t="26050" b="26050"/>
          <a:stretch/>
        </p:blipFill>
        <p:spPr>
          <a:xfrm>
            <a:off x="566703" y="2409402"/>
            <a:ext cx="4923213" cy="2982695"/>
          </a:xfrm>
          <a:prstGeom prst="rect">
            <a:avLst/>
          </a:prstGeom>
          <a:effectLst>
            <a:outerShdw dir="5400000" algn="ctr" rotWithShape="0">
              <a:schemeClr val="tx2"/>
            </a:outerShdw>
          </a:effectLst>
        </p:spPr>
      </p:pic>
      <p:grpSp>
        <p:nvGrpSpPr>
          <p:cNvPr id="4" name="Group 3">
            <a:extLst>
              <a:ext uri="{FF2B5EF4-FFF2-40B4-BE49-F238E27FC236}">
                <a16:creationId xmlns:a16="http://schemas.microsoft.com/office/drawing/2014/main" id="{A458515C-32EF-6E06-84BF-D21489BCB27D}"/>
              </a:ext>
            </a:extLst>
          </p:cNvPr>
          <p:cNvGrpSpPr/>
          <p:nvPr/>
        </p:nvGrpSpPr>
        <p:grpSpPr>
          <a:xfrm>
            <a:off x="6339" y="5505040"/>
            <a:ext cx="5664620" cy="1344571"/>
            <a:chOff x="6339" y="5505040"/>
            <a:chExt cx="5664620" cy="1344571"/>
          </a:xfrm>
        </p:grpSpPr>
        <p:sp>
          <p:nvSpPr>
            <p:cNvPr id="14" name="Content Placeholder 2">
              <a:extLst>
                <a:ext uri="{FF2B5EF4-FFF2-40B4-BE49-F238E27FC236}">
                  <a16:creationId xmlns:a16="http://schemas.microsoft.com/office/drawing/2014/main" id="{9B5C0F64-F046-817A-F938-91FB99026E0F}"/>
                </a:ext>
              </a:extLst>
            </p:cNvPr>
            <p:cNvSpPr txBox="1">
              <a:spLocks/>
            </p:cNvSpPr>
            <p:nvPr/>
          </p:nvSpPr>
          <p:spPr>
            <a:xfrm>
              <a:off x="6339" y="5505040"/>
              <a:ext cx="5664620" cy="1344571"/>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8" name="Picture 17" descr="Text&#10;&#10;Description automatically generated with medium confidence">
              <a:extLst>
                <a:ext uri="{FF2B5EF4-FFF2-40B4-BE49-F238E27FC236}">
                  <a16:creationId xmlns:a16="http://schemas.microsoft.com/office/drawing/2014/main" id="{8760D305-34C6-0859-69A3-D1E63CE807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2074944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Top Corners Rounded 15">
            <a:extLst>
              <a:ext uri="{FF2B5EF4-FFF2-40B4-BE49-F238E27FC236}">
                <a16:creationId xmlns:a16="http://schemas.microsoft.com/office/drawing/2014/main" id="{F3DEBA06-AF54-404A-A354-560B3232B198}"/>
              </a:ext>
            </a:extLst>
          </p:cNvPr>
          <p:cNvSpPr>
            <a:spLocks noGrp="1" noRot="1" noMove="1" noResize="1" noEditPoints="1" noAdjustHandles="1" noChangeArrowheads="1" noChangeShapeType="1"/>
          </p:cNvSpPr>
          <p:nvPr/>
        </p:nvSpPr>
        <p:spPr>
          <a:xfrm>
            <a:off x="632138" y="2117088"/>
            <a:ext cx="3036497" cy="627647"/>
          </a:xfrm>
          <a:prstGeom prst="round2Same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Top Corners Rounded 16">
            <a:extLst>
              <a:ext uri="{FF2B5EF4-FFF2-40B4-BE49-F238E27FC236}">
                <a16:creationId xmlns:a16="http://schemas.microsoft.com/office/drawing/2014/main" id="{74644DB8-2A38-4107-9A0C-864877248DA8}"/>
              </a:ext>
            </a:extLst>
          </p:cNvPr>
          <p:cNvSpPr>
            <a:spLocks noGrp="1" noRot="1" noMove="1" noResize="1" noEditPoints="1" noAdjustHandles="1" noChangeArrowheads="1" noChangeShapeType="1"/>
          </p:cNvSpPr>
          <p:nvPr/>
        </p:nvSpPr>
        <p:spPr>
          <a:xfrm>
            <a:off x="4439727" y="2117088"/>
            <a:ext cx="3036497" cy="627647"/>
          </a:xfrm>
          <a:prstGeom prst="round2Same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Top Corners Rounded 17">
            <a:extLst>
              <a:ext uri="{FF2B5EF4-FFF2-40B4-BE49-F238E27FC236}">
                <a16:creationId xmlns:a16="http://schemas.microsoft.com/office/drawing/2014/main" id="{81619D3A-D365-47AB-832A-3E01B5ED4384}"/>
              </a:ext>
            </a:extLst>
          </p:cNvPr>
          <p:cNvSpPr>
            <a:spLocks noGrp="1" noRot="1" noMove="1" noResize="1" noEditPoints="1" noAdjustHandles="1" noChangeArrowheads="1" noChangeShapeType="1"/>
          </p:cNvSpPr>
          <p:nvPr/>
        </p:nvSpPr>
        <p:spPr>
          <a:xfrm>
            <a:off x="8247316" y="2114621"/>
            <a:ext cx="3036497" cy="627647"/>
          </a:xfrm>
          <a:prstGeom prst="round2SameRect">
            <a:avLst/>
          </a:prstGeom>
          <a:solidFill>
            <a:srgbClr val="CD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30081" b="29339"/>
          <a:stretch/>
        </p:blipFill>
        <p:spPr>
          <a:xfrm>
            <a:off x="1" y="2778017"/>
            <a:ext cx="12192000" cy="2830166"/>
          </a:xfrm>
          <a:prstGeom prst="rect">
            <a:avLst/>
          </a:prstGeom>
        </p:spPr>
      </p:pic>
      <p:sp>
        <p:nvSpPr>
          <p:cNvPr id="5" name="TextBox 4">
            <a:extLst>
              <a:ext uri="{FF2B5EF4-FFF2-40B4-BE49-F238E27FC236}">
                <a16:creationId xmlns:a16="http://schemas.microsoft.com/office/drawing/2014/main" id="{2EB460E5-00E2-4D05-842F-13A1660DE283}"/>
              </a:ext>
            </a:extLst>
          </p:cNvPr>
          <p:cNvSpPr txBox="1">
            <a:spLocks noGrp="1" noRot="1" noMove="1" noResize="1" noEditPoints="1" noAdjustHandles="1" noChangeArrowheads="1" noChangeShapeType="1"/>
          </p:cNvSpPr>
          <p:nvPr/>
        </p:nvSpPr>
        <p:spPr>
          <a:xfrm>
            <a:off x="638356" y="4073599"/>
            <a:ext cx="3036498" cy="1569660"/>
          </a:xfrm>
          <a:prstGeom prst="rect">
            <a:avLst/>
          </a:prstGeom>
          <a:noFill/>
        </p:spPr>
        <p:txBody>
          <a:bodyPr wrap="square" rtlCol="0">
            <a:spAutoFit/>
          </a:bodyPr>
          <a:lstStyle/>
          <a:p>
            <a:pPr algn="ctr"/>
            <a:r>
              <a:rPr lang="en-US" sz="9600" b="1" dirty="0">
                <a:solidFill>
                  <a:schemeClr val="tx1">
                    <a:alpha val="80000"/>
                  </a:schemeClr>
                </a:solidFill>
              </a:rPr>
              <a:t>196</a:t>
            </a:r>
          </a:p>
        </p:txBody>
      </p:sp>
      <p:sp>
        <p:nvSpPr>
          <p:cNvPr id="6" name="TextBox 5">
            <a:extLst>
              <a:ext uri="{FF2B5EF4-FFF2-40B4-BE49-F238E27FC236}">
                <a16:creationId xmlns:a16="http://schemas.microsoft.com/office/drawing/2014/main" id="{EACA5A89-41F3-480F-9090-5E1111ECB53B}"/>
              </a:ext>
            </a:extLst>
          </p:cNvPr>
          <p:cNvSpPr txBox="1">
            <a:spLocks noGrp="1" noRot="1" noMove="1" noResize="1" noEditPoints="1" noAdjustHandles="1" noChangeArrowheads="1" noChangeShapeType="1"/>
          </p:cNvSpPr>
          <p:nvPr/>
        </p:nvSpPr>
        <p:spPr>
          <a:xfrm>
            <a:off x="4439728" y="4111699"/>
            <a:ext cx="2953109" cy="1569660"/>
          </a:xfrm>
          <a:prstGeom prst="rect">
            <a:avLst/>
          </a:prstGeom>
          <a:noFill/>
        </p:spPr>
        <p:txBody>
          <a:bodyPr wrap="square" rtlCol="0">
            <a:spAutoFit/>
          </a:bodyPr>
          <a:lstStyle/>
          <a:p>
            <a:pPr algn="ctr"/>
            <a:r>
              <a:rPr lang="en-US" sz="9600" b="1" dirty="0">
                <a:solidFill>
                  <a:schemeClr val="tx1">
                    <a:alpha val="80000"/>
                  </a:schemeClr>
                </a:solidFill>
              </a:rPr>
              <a:t>22</a:t>
            </a:r>
          </a:p>
        </p:txBody>
      </p:sp>
      <p:sp>
        <p:nvSpPr>
          <p:cNvPr id="7" name="TextBox 6">
            <a:extLst>
              <a:ext uri="{FF2B5EF4-FFF2-40B4-BE49-F238E27FC236}">
                <a16:creationId xmlns:a16="http://schemas.microsoft.com/office/drawing/2014/main" id="{DCE5558D-5780-4EDC-AA61-9B9988100559}"/>
              </a:ext>
            </a:extLst>
          </p:cNvPr>
          <p:cNvSpPr txBox="1">
            <a:spLocks noGrp="1" noRot="1" noMove="1" noResize="1" noEditPoints="1" noAdjustHandles="1" noChangeArrowheads="1" noChangeShapeType="1"/>
          </p:cNvSpPr>
          <p:nvPr/>
        </p:nvSpPr>
        <p:spPr>
          <a:xfrm>
            <a:off x="8295082" y="4126305"/>
            <a:ext cx="2953109" cy="1569660"/>
          </a:xfrm>
          <a:prstGeom prst="rect">
            <a:avLst/>
          </a:prstGeom>
          <a:noFill/>
        </p:spPr>
        <p:txBody>
          <a:bodyPr wrap="square" rtlCol="0">
            <a:spAutoFit/>
          </a:bodyPr>
          <a:lstStyle/>
          <a:p>
            <a:pPr algn="ctr"/>
            <a:r>
              <a:rPr lang="en-US" sz="9600" b="1" dirty="0">
                <a:solidFill>
                  <a:schemeClr val="tx1">
                    <a:alpha val="80000"/>
                  </a:schemeClr>
                </a:solidFill>
              </a:rPr>
              <a:t>18</a:t>
            </a:r>
          </a:p>
        </p:txBody>
      </p:sp>
      <p:sp>
        <p:nvSpPr>
          <p:cNvPr id="2" name="TextBox 1"/>
          <p:cNvSpPr txBox="1"/>
          <p:nvPr/>
        </p:nvSpPr>
        <p:spPr>
          <a:xfrm>
            <a:off x="632137" y="769333"/>
            <a:ext cx="10616053" cy="1200329"/>
          </a:xfrm>
          <a:prstGeom prst="rect">
            <a:avLst/>
          </a:prstGeom>
          <a:noFill/>
          <a:effectLst/>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In August 2011, San Bernardino County transitioned to task-based work. As a result, three Call Centers were established and staffed in San Bernardino, Ontario, and Hesperia. </a:t>
            </a:r>
          </a:p>
        </p:txBody>
      </p:sp>
      <p:sp>
        <p:nvSpPr>
          <p:cNvPr id="4" name="TextBox 3">
            <a:extLst>
              <a:ext uri="{FF2B5EF4-FFF2-40B4-BE49-F238E27FC236}">
                <a16:creationId xmlns:a16="http://schemas.microsoft.com/office/drawing/2014/main" id="{23B775CB-7433-411D-9240-07F11F243CDF}"/>
              </a:ext>
            </a:extLst>
          </p:cNvPr>
          <p:cNvSpPr txBox="1">
            <a:spLocks noGrp="1" noRot="1" noMove="1" noResize="1" noEditPoints="1" noAdjustHandles="1" noChangeArrowheads="1" noChangeShapeType="1"/>
          </p:cNvSpPr>
          <p:nvPr/>
        </p:nvSpPr>
        <p:spPr>
          <a:xfrm>
            <a:off x="632138" y="2180188"/>
            <a:ext cx="3036497" cy="461665"/>
          </a:xfrm>
          <a:prstGeom prst="rect">
            <a:avLst/>
          </a:prstGeom>
          <a:noFill/>
        </p:spPr>
        <p:txBody>
          <a:bodyPr wrap="square" rtlCol="0">
            <a:spAutoFit/>
          </a:bodyPr>
          <a:lstStyle/>
          <a:p>
            <a:pPr algn="ctr"/>
            <a:r>
              <a:rPr lang="en-US" sz="2400" b="1" dirty="0">
                <a:solidFill>
                  <a:schemeClr val="bg1"/>
                </a:solidFill>
              </a:rPr>
              <a:t>Eligibility Worker I/II</a:t>
            </a:r>
          </a:p>
        </p:txBody>
      </p:sp>
      <p:sp>
        <p:nvSpPr>
          <p:cNvPr id="14" name="TextBox 13">
            <a:extLst>
              <a:ext uri="{FF2B5EF4-FFF2-40B4-BE49-F238E27FC236}">
                <a16:creationId xmlns:a16="http://schemas.microsoft.com/office/drawing/2014/main" id="{68F6313F-F207-41BC-A52F-2E957CC67CBA}"/>
              </a:ext>
            </a:extLst>
          </p:cNvPr>
          <p:cNvSpPr txBox="1">
            <a:spLocks noGrp="1" noRot="1" noMove="1" noResize="1" noEditPoints="1" noAdjustHandles="1" noChangeArrowheads="1" noChangeShapeType="1"/>
          </p:cNvSpPr>
          <p:nvPr/>
        </p:nvSpPr>
        <p:spPr>
          <a:xfrm>
            <a:off x="4439728" y="2177973"/>
            <a:ext cx="3036497" cy="461665"/>
          </a:xfrm>
          <a:prstGeom prst="rect">
            <a:avLst/>
          </a:prstGeom>
          <a:noFill/>
        </p:spPr>
        <p:txBody>
          <a:bodyPr wrap="square" rtlCol="0">
            <a:spAutoFit/>
          </a:bodyPr>
          <a:lstStyle/>
          <a:p>
            <a:pPr algn="ctr"/>
            <a:r>
              <a:rPr lang="en-US" sz="2400" b="1" dirty="0">
                <a:solidFill>
                  <a:schemeClr val="bg1"/>
                </a:solidFill>
              </a:rPr>
              <a:t>Eligibility Worker III</a:t>
            </a:r>
          </a:p>
        </p:txBody>
      </p:sp>
      <p:sp>
        <p:nvSpPr>
          <p:cNvPr id="15" name="TextBox 14">
            <a:extLst>
              <a:ext uri="{FF2B5EF4-FFF2-40B4-BE49-F238E27FC236}">
                <a16:creationId xmlns:a16="http://schemas.microsoft.com/office/drawing/2014/main" id="{FCC7D735-BCC9-4D7F-9649-1AB04D3F0A8E}"/>
              </a:ext>
            </a:extLst>
          </p:cNvPr>
          <p:cNvSpPr txBox="1">
            <a:spLocks noGrp="1" noRot="1" noMove="1" noResize="1" noEditPoints="1" noAdjustHandles="1" noChangeArrowheads="1" noChangeShapeType="1"/>
          </p:cNvSpPr>
          <p:nvPr/>
        </p:nvSpPr>
        <p:spPr>
          <a:xfrm>
            <a:off x="8255236" y="2085694"/>
            <a:ext cx="3036497" cy="707886"/>
          </a:xfrm>
          <a:prstGeom prst="rect">
            <a:avLst/>
          </a:prstGeom>
          <a:noFill/>
        </p:spPr>
        <p:txBody>
          <a:bodyPr wrap="square" rtlCol="0">
            <a:spAutoFit/>
          </a:bodyPr>
          <a:lstStyle/>
          <a:p>
            <a:pPr algn="ctr"/>
            <a:r>
              <a:rPr lang="en-US" sz="2000" b="1" dirty="0">
                <a:solidFill>
                  <a:schemeClr val="bg1"/>
                </a:solidFill>
              </a:rPr>
              <a:t>Eligibility Worker Supervisor</a:t>
            </a:r>
          </a:p>
        </p:txBody>
      </p:sp>
      <p:sp>
        <p:nvSpPr>
          <p:cNvPr id="24" name="Oval 23">
            <a:extLst>
              <a:ext uri="{FF2B5EF4-FFF2-40B4-BE49-F238E27FC236}">
                <a16:creationId xmlns:a16="http://schemas.microsoft.com/office/drawing/2014/main" id="{A61980EE-CF2E-4CC9-A305-03FB338783CC}"/>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TextBox 24">
            <a:extLst>
              <a:ext uri="{FF2B5EF4-FFF2-40B4-BE49-F238E27FC236}">
                <a16:creationId xmlns:a16="http://schemas.microsoft.com/office/drawing/2014/main" id="{71CE4BF1-4AB4-477C-9B83-85DB1E11ED54}"/>
              </a:ext>
            </a:extLst>
          </p:cNvPr>
          <p:cNvSpPr txBox="1"/>
          <p:nvPr/>
        </p:nvSpPr>
        <p:spPr>
          <a:xfrm>
            <a:off x="11400888" y="282005"/>
            <a:ext cx="457200" cy="477054"/>
          </a:xfrm>
          <a:prstGeom prst="rect">
            <a:avLst/>
          </a:prstGeom>
          <a:noFill/>
        </p:spPr>
        <p:txBody>
          <a:bodyPr wrap="square" rtlCol="0">
            <a:spAutoFit/>
          </a:bodyPr>
          <a:lstStyle/>
          <a:p>
            <a:pPr algn="ctr"/>
            <a:r>
              <a:rPr lang="en-US" sz="2500" b="1" dirty="0">
                <a:solidFill>
                  <a:schemeClr val="bg1"/>
                </a:solidFill>
                <a:latin typeface="Arial" panose="020B0604020202020204" pitchFamily="34" charset="0"/>
                <a:cs typeface="Arial" panose="020B0604020202020204" pitchFamily="34" charset="0"/>
              </a:rPr>
              <a:t>4</a:t>
            </a:r>
          </a:p>
        </p:txBody>
      </p:sp>
      <p:pic>
        <p:nvPicPr>
          <p:cNvPr id="20" name="Picture 19" descr="Text&#10;&#10;Description automatically generated">
            <a:extLst>
              <a:ext uri="{FF2B5EF4-FFF2-40B4-BE49-F238E27FC236}">
                <a16:creationId xmlns:a16="http://schemas.microsoft.com/office/drawing/2014/main" id="{3F71C8FC-B53E-A113-8977-CF020E4C6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9" name="TextBox 8">
            <a:extLst>
              <a:ext uri="{FF2B5EF4-FFF2-40B4-BE49-F238E27FC236}">
                <a16:creationId xmlns:a16="http://schemas.microsoft.com/office/drawing/2014/main" id="{3308F50A-1184-DBFE-2E98-9324BEA9CCFC}"/>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1" name="Straight Connector 10">
            <a:extLst>
              <a:ext uri="{FF2B5EF4-FFF2-40B4-BE49-F238E27FC236}">
                <a16:creationId xmlns:a16="http://schemas.microsoft.com/office/drawing/2014/main" id="{174BFC42-BE42-40AD-F6BB-127252BE9046}"/>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E3368BC-7D22-C67B-4839-6C77F4355EE0}"/>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TextBox 12">
            <a:extLst>
              <a:ext uri="{FF2B5EF4-FFF2-40B4-BE49-F238E27FC236}">
                <a16:creationId xmlns:a16="http://schemas.microsoft.com/office/drawing/2014/main" id="{D5C9FAA7-6774-81A4-F660-B96EE4F9FBB8}"/>
              </a:ext>
            </a:extLst>
          </p:cNvPr>
          <p:cNvSpPr txBox="1"/>
          <p:nvPr/>
        </p:nvSpPr>
        <p:spPr>
          <a:xfrm>
            <a:off x="11390614" y="347781"/>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5</a:t>
            </a:r>
          </a:p>
        </p:txBody>
      </p:sp>
      <p:sp>
        <p:nvSpPr>
          <p:cNvPr id="26" name="TextBox 25">
            <a:extLst>
              <a:ext uri="{FF2B5EF4-FFF2-40B4-BE49-F238E27FC236}">
                <a16:creationId xmlns:a16="http://schemas.microsoft.com/office/drawing/2014/main" id="{49349994-6DBD-9AF6-894C-2FA003B2F688}"/>
              </a:ext>
            </a:extLst>
          </p:cNvPr>
          <p:cNvSpPr txBox="1">
            <a:spLocks noGrp="1" noRot="1" noMove="1" noResize="1" noEditPoints="1" noAdjustHandles="1" noChangeArrowheads="1" noChangeShapeType="1"/>
          </p:cNvSpPr>
          <p:nvPr/>
        </p:nvSpPr>
        <p:spPr>
          <a:xfrm>
            <a:off x="8295082" y="4126305"/>
            <a:ext cx="2953109" cy="1569660"/>
          </a:xfrm>
          <a:prstGeom prst="rect">
            <a:avLst/>
          </a:prstGeom>
          <a:noFill/>
        </p:spPr>
        <p:txBody>
          <a:bodyPr wrap="square" rtlCol="0">
            <a:spAutoFit/>
          </a:bodyPr>
          <a:lstStyle/>
          <a:p>
            <a:pPr algn="ctr"/>
            <a:r>
              <a:rPr lang="en-US" sz="9600" b="1" dirty="0">
                <a:solidFill>
                  <a:schemeClr val="tx1">
                    <a:alpha val="80000"/>
                  </a:schemeClr>
                </a:solidFill>
              </a:rPr>
              <a:t>18</a:t>
            </a:r>
          </a:p>
        </p:txBody>
      </p:sp>
      <p:sp>
        <p:nvSpPr>
          <p:cNvPr id="27" name="Rectangle: Top Corners Rounded 26">
            <a:extLst>
              <a:ext uri="{FF2B5EF4-FFF2-40B4-BE49-F238E27FC236}">
                <a16:creationId xmlns:a16="http://schemas.microsoft.com/office/drawing/2014/main" id="{38EA800E-EBC9-62B1-ED4D-DFA7A8B8F1F6}"/>
              </a:ext>
            </a:extLst>
          </p:cNvPr>
          <p:cNvSpPr>
            <a:spLocks noGrp="1" noRot="1" noMove="1" noResize="1" noEditPoints="1" noAdjustHandles="1" noChangeArrowheads="1" noChangeShapeType="1"/>
          </p:cNvSpPr>
          <p:nvPr/>
        </p:nvSpPr>
        <p:spPr>
          <a:xfrm>
            <a:off x="8247315" y="2813819"/>
            <a:ext cx="3036497" cy="2714550"/>
          </a:xfrm>
          <a:prstGeom prst="round2SameRect">
            <a:avLst>
              <a:gd name="adj1" fmla="val 0"/>
              <a:gd name="adj2" fmla="val 1032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Top Corners Rounded 27">
            <a:extLst>
              <a:ext uri="{FF2B5EF4-FFF2-40B4-BE49-F238E27FC236}">
                <a16:creationId xmlns:a16="http://schemas.microsoft.com/office/drawing/2014/main" id="{E9025746-F6FA-28B8-C7C2-8CF283102DEC}"/>
              </a:ext>
            </a:extLst>
          </p:cNvPr>
          <p:cNvSpPr>
            <a:spLocks noGrp="1" noRot="1" noMove="1" noResize="1" noEditPoints="1" noAdjustHandles="1" noChangeArrowheads="1" noChangeShapeType="1"/>
          </p:cNvSpPr>
          <p:nvPr/>
        </p:nvSpPr>
        <p:spPr>
          <a:xfrm>
            <a:off x="8251537" y="2813579"/>
            <a:ext cx="3036498" cy="2714550"/>
          </a:xfrm>
          <a:prstGeom prst="round2SameRect">
            <a:avLst>
              <a:gd name="adj1" fmla="val 0"/>
              <a:gd name="adj2" fmla="val 9173"/>
            </a:avLst>
          </a:prstGeom>
          <a:blipFill dpi="0" rotWithShape="1">
            <a:blip r:embed="rId4" cstate="print">
              <a:alphaModFix amt="62000"/>
              <a:extLst>
                <a:ext uri="{BEBA8EAE-BF5A-486C-A8C5-ECC9F3942E4B}">
                  <a14:imgProps xmlns:a14="http://schemas.microsoft.com/office/drawing/2010/main">
                    <a14:imgLayer r:embed="rId5">
                      <a14:imgEffect>
                        <a14:sharpenSoften amount="1000"/>
                      </a14:imgEffect>
                      <a14:imgEffect>
                        <a14:saturation sat="0"/>
                      </a14:imgEffect>
                      <a14:imgEffect>
                        <a14:brightnessContrast bright="14000" contrast="-58000"/>
                      </a14:imgEffect>
                    </a14:imgLayer>
                  </a14:imgProps>
                </a:ext>
                <a:ext uri="{28A0092B-C50C-407E-A947-70E740481C1C}">
                  <a14:useLocalDpi xmlns:a14="http://schemas.microsoft.com/office/drawing/2010/main" val="0"/>
                </a:ext>
              </a:extLst>
            </a:blip>
            <a:srcRect/>
            <a:stretch>
              <a:fillRect l="-3018" t="1" r="-36376" b="-1817"/>
            </a:stretch>
          </a:blipFill>
          <a:ln>
            <a:noFill/>
          </a:ln>
          <a:effectLst>
            <a:glow>
              <a:schemeClr val="accent1">
                <a:alpha val="50000"/>
              </a:schemeClr>
            </a:glow>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E398A959-D1FB-1041-A5B1-BBD6D3451F38}"/>
              </a:ext>
            </a:extLst>
          </p:cNvPr>
          <p:cNvSpPr txBox="1">
            <a:spLocks noGrp="1" noRot="1" noMove="1" noResize="1" noEditPoints="1" noAdjustHandles="1" noChangeArrowheads="1" noChangeShapeType="1"/>
          </p:cNvSpPr>
          <p:nvPr/>
        </p:nvSpPr>
        <p:spPr>
          <a:xfrm>
            <a:off x="8743332" y="4064749"/>
            <a:ext cx="2056607" cy="1631216"/>
          </a:xfrm>
          <a:prstGeom prst="rect">
            <a:avLst/>
          </a:prstGeom>
          <a:noFill/>
        </p:spPr>
        <p:txBody>
          <a:bodyPr wrap="square" rtlCol="0">
            <a:spAutoFit/>
          </a:bodyPr>
          <a:lstStyle/>
          <a:p>
            <a:pPr algn="ctr"/>
            <a:r>
              <a:rPr lang="en-US" sz="9600" b="1" dirty="0">
                <a:solidFill>
                  <a:schemeClr val="tx1">
                    <a:lumMod val="85000"/>
                    <a:lumOff val="15000"/>
                  </a:schemeClr>
                </a:solidFill>
              </a:rPr>
              <a:t>21</a:t>
            </a:r>
          </a:p>
        </p:txBody>
      </p:sp>
      <p:sp>
        <p:nvSpPr>
          <p:cNvPr id="19" name="Rectangle: Top Corners Rounded 18">
            <a:extLst>
              <a:ext uri="{FF2B5EF4-FFF2-40B4-BE49-F238E27FC236}">
                <a16:creationId xmlns:a16="http://schemas.microsoft.com/office/drawing/2014/main" id="{C3C9D6DA-9EBC-7326-AB42-97AFE753F8B8}"/>
              </a:ext>
            </a:extLst>
          </p:cNvPr>
          <p:cNvSpPr>
            <a:spLocks noGrp="1" noRot="1" noMove="1" noResize="1" noEditPoints="1" noAdjustHandles="1" noChangeArrowheads="1" noChangeShapeType="1"/>
          </p:cNvSpPr>
          <p:nvPr/>
        </p:nvSpPr>
        <p:spPr>
          <a:xfrm>
            <a:off x="634148" y="2793580"/>
            <a:ext cx="3036497" cy="2714550"/>
          </a:xfrm>
          <a:prstGeom prst="round2SameRect">
            <a:avLst>
              <a:gd name="adj1" fmla="val 0"/>
              <a:gd name="adj2" fmla="val 1032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picture containing person, window, indoor&#10;&#10;Description automatically generated">
            <a:extLst>
              <a:ext uri="{FF2B5EF4-FFF2-40B4-BE49-F238E27FC236}">
                <a16:creationId xmlns:a16="http://schemas.microsoft.com/office/drawing/2014/main" id="{91226328-C4BC-98A6-213D-AE5C6F9972E5}"/>
              </a:ext>
            </a:extLst>
          </p:cNvPr>
          <p:cNvPicPr>
            <a:picLocks noGrp="1" noRot="1" noChangeAspect="1" noMove="1" noResize="1" noEditPoints="1" noAdjustHandles="1" noChangeArrowheads="1" noChangeShapeType="1" noCrop="1"/>
          </p:cNvPicPr>
          <p:nvPr/>
        </p:nvPicPr>
        <p:blipFill rotWithShape="1">
          <a:blip r:embed="rId6" cstate="print">
            <a:extLst>
              <a:ext uri="{BEBA8EAE-BF5A-486C-A8C5-ECC9F3942E4B}">
                <a14:imgProps xmlns:a14="http://schemas.microsoft.com/office/drawing/2010/main">
                  <a14:imgLayer r:embed="rId7">
                    <a14:imgEffect>
                      <a14:sharpenSoften amount="1000"/>
                    </a14:imgEffect>
                    <a14:imgEffect>
                      <a14:saturation sat="0"/>
                    </a14:imgEffect>
                    <a14:imgEffect>
                      <a14:brightnessContrast bright="16000" contrast="-35000"/>
                    </a14:imgEffect>
                  </a14:imgLayer>
                </a14:imgProps>
              </a:ext>
              <a:ext uri="{28A0092B-C50C-407E-A947-70E740481C1C}">
                <a14:useLocalDpi xmlns:a14="http://schemas.microsoft.com/office/drawing/2010/main" val="0"/>
              </a:ext>
            </a:extLst>
          </a:blip>
          <a:srcRect l="8646" t="8612" r="15278" b="7283"/>
          <a:stretch/>
        </p:blipFill>
        <p:spPr>
          <a:xfrm>
            <a:off x="647065" y="2807835"/>
            <a:ext cx="3028079" cy="2700295"/>
          </a:xfrm>
          <a:prstGeom prst="round2SameRect">
            <a:avLst>
              <a:gd name="adj1" fmla="val 0"/>
              <a:gd name="adj2" fmla="val 8281"/>
            </a:avLst>
          </a:prstGeom>
          <a:blipFill dpi="0" rotWithShape="1">
            <a:blip r:embed="rId8">
              <a:alphaModFix amt="0"/>
            </a:blip>
            <a:srcRect/>
            <a:tile tx="0" ty="0" sx="100000" sy="100000" flip="none" algn="tl"/>
          </a:blipFill>
          <a:ln>
            <a:noFill/>
          </a:ln>
          <a:effectLst>
            <a:glow>
              <a:schemeClr val="bg1">
                <a:alpha val="50000"/>
              </a:schemeClr>
            </a:glow>
            <a:softEdge rad="254000"/>
          </a:effectLst>
        </p:spPr>
      </p:pic>
      <p:sp>
        <p:nvSpPr>
          <p:cNvPr id="10" name="TextBox 9">
            <a:extLst>
              <a:ext uri="{FF2B5EF4-FFF2-40B4-BE49-F238E27FC236}">
                <a16:creationId xmlns:a16="http://schemas.microsoft.com/office/drawing/2014/main" id="{BAE9DC83-8020-1217-D507-9B86CE9F3BCD}"/>
              </a:ext>
            </a:extLst>
          </p:cNvPr>
          <p:cNvSpPr txBox="1">
            <a:spLocks noGrp="1" noRot="1" noMove="1" noResize="1" noEditPoints="1" noAdjustHandles="1" noChangeArrowheads="1" noChangeShapeType="1"/>
          </p:cNvSpPr>
          <p:nvPr/>
        </p:nvSpPr>
        <p:spPr>
          <a:xfrm>
            <a:off x="994817" y="4095527"/>
            <a:ext cx="2056607" cy="1631216"/>
          </a:xfrm>
          <a:prstGeom prst="rect">
            <a:avLst/>
          </a:prstGeom>
          <a:noFill/>
          <a:effectLst>
            <a:glow>
              <a:schemeClr val="bg1"/>
            </a:glow>
            <a:softEdge rad="0"/>
          </a:effectLst>
        </p:spPr>
        <p:txBody>
          <a:bodyPr wrap="square" rtlCol="0">
            <a:spAutoFit/>
          </a:bodyPr>
          <a:lstStyle/>
          <a:p>
            <a:pPr algn="ctr"/>
            <a:r>
              <a:rPr lang="en-US" sz="9600" b="1" dirty="0">
                <a:solidFill>
                  <a:schemeClr val="tx1">
                    <a:lumMod val="85000"/>
                    <a:lumOff val="15000"/>
                  </a:schemeClr>
                </a:solidFill>
              </a:rPr>
              <a:t>196</a:t>
            </a:r>
          </a:p>
        </p:txBody>
      </p:sp>
      <p:grpSp>
        <p:nvGrpSpPr>
          <p:cNvPr id="3" name="Group 2">
            <a:extLst>
              <a:ext uri="{FF2B5EF4-FFF2-40B4-BE49-F238E27FC236}">
                <a16:creationId xmlns:a16="http://schemas.microsoft.com/office/drawing/2014/main" id="{D2977B2C-5C10-72D2-F5F2-900248148146}"/>
              </a:ext>
            </a:extLst>
          </p:cNvPr>
          <p:cNvGrpSpPr/>
          <p:nvPr/>
        </p:nvGrpSpPr>
        <p:grpSpPr>
          <a:xfrm>
            <a:off x="6339" y="5665187"/>
            <a:ext cx="4683108" cy="1184424"/>
            <a:chOff x="6339" y="5665187"/>
            <a:chExt cx="4683108" cy="1184424"/>
          </a:xfrm>
        </p:grpSpPr>
        <p:sp>
          <p:nvSpPr>
            <p:cNvPr id="21" name="Content Placeholder 2">
              <a:extLst>
                <a:ext uri="{FF2B5EF4-FFF2-40B4-BE49-F238E27FC236}">
                  <a16:creationId xmlns:a16="http://schemas.microsoft.com/office/drawing/2014/main" id="{7B37FF0C-05DD-EC0E-F2A7-FC18C278694B}"/>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22" name="Picture 21" descr="Text&#10;&#10;Description automatically generated with medium confidence">
              <a:extLst>
                <a:ext uri="{FF2B5EF4-FFF2-40B4-BE49-F238E27FC236}">
                  <a16:creationId xmlns:a16="http://schemas.microsoft.com/office/drawing/2014/main" id="{A9D12F81-2923-A814-284F-079268681C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133938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E053767D-DA72-8EEB-C083-AFE872D4A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6" name="TextBox 5">
            <a:extLst>
              <a:ext uri="{FF2B5EF4-FFF2-40B4-BE49-F238E27FC236}">
                <a16:creationId xmlns:a16="http://schemas.microsoft.com/office/drawing/2014/main" id="{9095B543-904A-8F9A-42F2-B5DED2CA61E3}"/>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9" name="Straight Connector 8">
            <a:extLst>
              <a:ext uri="{FF2B5EF4-FFF2-40B4-BE49-F238E27FC236}">
                <a16:creationId xmlns:a16="http://schemas.microsoft.com/office/drawing/2014/main" id="{0354E54A-73EE-1D65-F0B0-DBC0E4B8CEDC}"/>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B2023F1-4F0B-0752-E8D4-EE5EDB1160B4}"/>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TextBox 17">
            <a:extLst>
              <a:ext uri="{FF2B5EF4-FFF2-40B4-BE49-F238E27FC236}">
                <a16:creationId xmlns:a16="http://schemas.microsoft.com/office/drawing/2014/main" id="{FCA8BD80-0B8F-38B0-9759-F14560C67B1F}"/>
              </a:ext>
            </a:extLst>
          </p:cNvPr>
          <p:cNvSpPr txBox="1"/>
          <p:nvPr/>
        </p:nvSpPr>
        <p:spPr>
          <a:xfrm>
            <a:off x="11391308" y="33931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6</a:t>
            </a:r>
          </a:p>
        </p:txBody>
      </p:sp>
      <p:sp>
        <p:nvSpPr>
          <p:cNvPr id="5" name="TextBox 4">
            <a:extLst>
              <a:ext uri="{FF2B5EF4-FFF2-40B4-BE49-F238E27FC236}">
                <a16:creationId xmlns:a16="http://schemas.microsoft.com/office/drawing/2014/main" id="{D3F25D91-800C-98FD-23C9-06013DD9DF3B}"/>
              </a:ext>
            </a:extLst>
          </p:cNvPr>
          <p:cNvSpPr txBox="1"/>
          <p:nvPr/>
        </p:nvSpPr>
        <p:spPr>
          <a:xfrm>
            <a:off x="1669626" y="801994"/>
            <a:ext cx="8899689" cy="749141"/>
          </a:xfrm>
          <a:prstGeom prst="roundRect">
            <a:avLst/>
          </a:prstGeom>
          <a:solidFill>
            <a:srgbClr val="E5E3E4"/>
          </a:solidFill>
        </p:spPr>
        <p:txBody>
          <a:bodyPr wrap="square" lIns="0" tIns="0" rIns="0" bIns="0" rtlCol="0">
            <a:spAutoFit/>
          </a:bodyPr>
          <a:lstStyle/>
          <a:p>
            <a:pPr algn="ctr"/>
            <a:r>
              <a:rPr lang="en-US" sz="4400" b="1" dirty="0">
                <a:solidFill>
                  <a:srgbClr val="CD9700"/>
                </a:solidFill>
                <a:latin typeface="Arial" panose="020B0604020202020204" pitchFamily="34" charset="0"/>
                <a:cs typeface="Arial" panose="020B0604020202020204" pitchFamily="34" charset="0"/>
              </a:rPr>
              <a:t>Call Center Model</a:t>
            </a:r>
          </a:p>
        </p:txBody>
      </p:sp>
      <p:sp>
        <p:nvSpPr>
          <p:cNvPr id="14" name="Rectangle 13">
            <a:extLst>
              <a:ext uri="{FF2B5EF4-FFF2-40B4-BE49-F238E27FC236}">
                <a16:creationId xmlns:a16="http://schemas.microsoft.com/office/drawing/2014/main" id="{3ADB5BC3-6595-6A7C-1EDC-2D126D88350C}"/>
              </a:ext>
            </a:extLst>
          </p:cNvPr>
          <p:cNvSpPr/>
          <p:nvPr/>
        </p:nvSpPr>
        <p:spPr>
          <a:xfrm>
            <a:off x="1669626" y="1607890"/>
            <a:ext cx="3485847" cy="3716950"/>
          </a:xfrm>
          <a:prstGeom prst="rect">
            <a:avLst/>
          </a:prstGeom>
          <a:solidFill>
            <a:srgbClr val="CA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7E516D1-4485-7D7C-1D26-07542C3F4503}"/>
              </a:ext>
            </a:extLst>
          </p:cNvPr>
          <p:cNvSpPr txBox="1"/>
          <p:nvPr/>
        </p:nvSpPr>
        <p:spPr>
          <a:xfrm>
            <a:off x="1727195" y="1661781"/>
            <a:ext cx="2960046" cy="3785652"/>
          </a:xfrm>
          <a:prstGeom prst="rect">
            <a:avLst/>
          </a:prstGeom>
          <a:noFill/>
        </p:spPr>
        <p:txBody>
          <a:bodyPr wrap="square" rtlCol="0">
            <a:spAutoFit/>
          </a:bodyPr>
          <a:lstStyle/>
          <a:p>
            <a:pPr marL="45720" indent="0" algn="l">
              <a:spcBef>
                <a:spcPts val="0"/>
              </a:spcBef>
              <a:buNone/>
            </a:pPr>
            <a:r>
              <a:rPr lang="en-US" sz="2000" b="1" dirty="0">
                <a:solidFill>
                  <a:srgbClr val="E5E3E4"/>
                </a:solidFill>
                <a:latin typeface="Arial" panose="020B0604020202020204" pitchFamily="34" charset="0"/>
                <a:cs typeface="Arial" panose="020B0604020202020204" pitchFamily="34" charset="0"/>
              </a:rPr>
              <a:t>Programs</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CalWORKs</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CalFresh</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Medi-Cal</a:t>
            </a:r>
          </a:p>
          <a:p>
            <a:pPr marL="960120" lvl="1" indent="-457200" algn="l">
              <a:spcBef>
                <a:spcPts val="0"/>
              </a:spcBef>
              <a:buFont typeface="Wingdings" panose="05000000000000000000" pitchFamily="2" charset="2"/>
              <a:buChar char="§"/>
            </a:pPr>
            <a:endParaRPr lang="en-US" sz="2000" dirty="0">
              <a:solidFill>
                <a:srgbClr val="E5E3E4"/>
              </a:solidFill>
              <a:latin typeface="Arial" panose="020B0604020202020204" pitchFamily="34" charset="0"/>
              <a:cs typeface="Arial" panose="020B0604020202020204" pitchFamily="34" charset="0"/>
            </a:endParaRPr>
          </a:p>
          <a:p>
            <a:pPr marL="45720" indent="0" algn="l">
              <a:spcBef>
                <a:spcPts val="0"/>
              </a:spcBef>
              <a:buNone/>
            </a:pPr>
            <a:r>
              <a:rPr lang="en-US" sz="2000" b="1" dirty="0">
                <a:solidFill>
                  <a:srgbClr val="E5E3E4"/>
                </a:solidFill>
                <a:latin typeface="Arial" panose="020B0604020202020204" pitchFamily="34" charset="0"/>
                <a:cs typeface="Arial" panose="020B0604020202020204" pitchFamily="34" charset="0"/>
              </a:rPr>
              <a:t>Queues</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General inquiry</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CalWORKs</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CalFresh</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Medi-Cal</a:t>
            </a:r>
          </a:p>
          <a:p>
            <a:pPr marL="502920" lvl="1" algn="l">
              <a:spcBef>
                <a:spcPts val="0"/>
              </a:spcBef>
            </a:pPr>
            <a:endParaRPr lang="en-US" sz="2000" dirty="0">
              <a:solidFill>
                <a:srgbClr val="E5E3E4"/>
              </a:solidFill>
              <a:latin typeface="Arial" panose="020B0604020202020204" pitchFamily="34" charset="0"/>
              <a:cs typeface="Arial" panose="020B0604020202020204" pitchFamily="34" charset="0"/>
            </a:endParaRPr>
          </a:p>
          <a:p>
            <a:pPr marL="45720" indent="0" algn="l">
              <a:spcBef>
                <a:spcPts val="0"/>
              </a:spcBef>
              <a:buNone/>
            </a:pPr>
            <a:endParaRPr lang="en-US" sz="2000" dirty="0">
              <a:solidFill>
                <a:srgbClr val="E5E3E4"/>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3B2D845-D74D-03F1-6F77-962D62A0414E}"/>
              </a:ext>
            </a:extLst>
          </p:cNvPr>
          <p:cNvSpPr/>
          <p:nvPr/>
        </p:nvSpPr>
        <p:spPr>
          <a:xfrm>
            <a:off x="5266647" y="1609405"/>
            <a:ext cx="5302668" cy="3716950"/>
          </a:xfrm>
          <a:prstGeom prst="rect">
            <a:avLst/>
          </a:prstGeom>
          <a:solidFill>
            <a:srgbClr val="CA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30BDAE8-DEA5-E97E-54B5-03FF4974EC6C}"/>
              </a:ext>
            </a:extLst>
          </p:cNvPr>
          <p:cNvSpPr txBox="1"/>
          <p:nvPr/>
        </p:nvSpPr>
        <p:spPr>
          <a:xfrm>
            <a:off x="5314735" y="1661248"/>
            <a:ext cx="5216556" cy="3665106"/>
          </a:xfrm>
          <a:prstGeom prst="rect">
            <a:avLst/>
          </a:prstGeom>
          <a:noFill/>
        </p:spPr>
        <p:txBody>
          <a:bodyPr wrap="square" rtlCol="0">
            <a:spAutoFit/>
          </a:bodyPr>
          <a:lstStyle/>
          <a:p>
            <a:pPr marL="45720" indent="0" algn="l">
              <a:spcBef>
                <a:spcPts val="0"/>
              </a:spcBef>
              <a:buNone/>
            </a:pPr>
            <a:r>
              <a:rPr lang="en-US" sz="2000" b="1" dirty="0">
                <a:solidFill>
                  <a:srgbClr val="E5E3E4"/>
                </a:solidFill>
                <a:latin typeface="Arial" panose="020B0604020202020204" pitchFamily="34" charset="0"/>
                <a:cs typeface="Arial" panose="020B0604020202020204" pitchFamily="34" charset="0"/>
              </a:rPr>
              <a:t>Services</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General inquiry</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Program applications</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Form completion</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Change reporting</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Duplicate forms/benefit cards</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Appointment assistance</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Income/benefit verification</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Assistance with BenefitsCal.com</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Resolution to customer complaints</a:t>
            </a:r>
          </a:p>
          <a:p>
            <a:pPr marL="960120" lvl="1" indent="-457200" algn="l">
              <a:spcBef>
                <a:spcPts val="0"/>
              </a:spcBef>
              <a:buFont typeface="Wingdings" panose="05000000000000000000" pitchFamily="2" charset="2"/>
              <a:buChar char="§"/>
            </a:pPr>
            <a:r>
              <a:rPr lang="en-US" sz="2000" dirty="0">
                <a:solidFill>
                  <a:srgbClr val="E5E3E4"/>
                </a:solidFill>
                <a:latin typeface="Arial" panose="020B0604020202020204" pitchFamily="34" charset="0"/>
                <a:cs typeface="Arial" panose="020B0604020202020204" pitchFamily="34" charset="0"/>
              </a:rPr>
              <a:t>Referral to additional resources</a:t>
            </a:r>
          </a:p>
          <a:p>
            <a:pPr marL="960120" lvl="1" indent="-457200" algn="l">
              <a:lnSpc>
                <a:spcPts val="1700"/>
              </a:lnSpc>
              <a:spcBef>
                <a:spcPts val="0"/>
              </a:spcBef>
              <a:buFont typeface="Wingdings" panose="05000000000000000000" pitchFamily="2" charset="2"/>
              <a:buChar char="§"/>
            </a:pPr>
            <a:endParaRPr lang="en-US" sz="1500" dirty="0">
              <a:solidFill>
                <a:srgbClr val="E5E3E4"/>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46B87D4-4A13-BE29-F1D7-ADA9A73140B5}"/>
              </a:ext>
            </a:extLst>
          </p:cNvPr>
          <p:cNvGrpSpPr/>
          <p:nvPr/>
        </p:nvGrpSpPr>
        <p:grpSpPr>
          <a:xfrm>
            <a:off x="6339" y="5665187"/>
            <a:ext cx="4683108" cy="1184424"/>
            <a:chOff x="6339" y="5665187"/>
            <a:chExt cx="4683108" cy="1184424"/>
          </a:xfrm>
        </p:grpSpPr>
        <p:sp>
          <p:nvSpPr>
            <p:cNvPr id="3" name="Content Placeholder 2">
              <a:extLst>
                <a:ext uri="{FF2B5EF4-FFF2-40B4-BE49-F238E27FC236}">
                  <a16:creationId xmlns:a16="http://schemas.microsoft.com/office/drawing/2014/main" id="{28B88F96-0F2F-913B-954D-264921CFA27E}"/>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4" name="Picture 3" descr="Text&#10;&#10;Description automatically generated with medium confidence">
              <a:extLst>
                <a:ext uri="{FF2B5EF4-FFF2-40B4-BE49-F238E27FC236}">
                  <a16:creationId xmlns:a16="http://schemas.microsoft.com/office/drawing/2014/main" id="{6B13AE52-DFB3-4713-EE31-167BE265F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4140399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77732B8-DAB4-2B44-928A-04FD43FF955E}"/>
              </a:ext>
            </a:extLst>
          </p:cNvPr>
          <p:cNvSpPr>
            <a:spLocks noGrp="1"/>
          </p:cNvSpPr>
          <p:nvPr>
            <p:ph sz="half" idx="2"/>
          </p:nvPr>
        </p:nvSpPr>
        <p:spPr>
          <a:xfrm>
            <a:off x="1669625" y="1622834"/>
            <a:ext cx="8899690" cy="3920843"/>
          </a:xfrm>
          <a:solidFill>
            <a:srgbClr val="CA9700"/>
          </a:solidFill>
          <a:ln w="28575">
            <a:solidFill>
              <a:srgbClr val="CD9700"/>
            </a:solidFill>
          </a:ln>
        </p:spPr>
        <p:txBody>
          <a:bodyPr lIns="182880" tIns="182880" rIns="182880">
            <a:normAutofit fontScale="25000" lnSpcReduction="20000"/>
          </a:bodyPr>
          <a:lstStyle/>
          <a:p>
            <a:pPr marL="0" indent="0">
              <a:lnSpc>
                <a:spcPct val="120000"/>
              </a:lnSpc>
              <a:spcBef>
                <a:spcPts val="0"/>
              </a:spcBef>
              <a:buNone/>
            </a:pPr>
            <a:r>
              <a:rPr lang="en-US" sz="7200" b="1" dirty="0">
                <a:solidFill>
                  <a:srgbClr val="E5E3E4"/>
                </a:solidFill>
                <a:latin typeface="Arial" panose="020B0604020202020204" pitchFamily="34" charset="0"/>
                <a:cs typeface="Arial" panose="020B0604020202020204" pitchFamily="34" charset="0"/>
              </a:rPr>
              <a:t>The Customer Service Center (CSC) operates with a “one-and-done” guiding principal. Customer issues and resulting case actions are handled at the time of customer contact whenever possible, and all queues are available in English and Spanish. The following are some task actions that are completed by CSC staff. </a:t>
            </a:r>
          </a:p>
          <a:p>
            <a:pPr>
              <a:lnSpc>
                <a:spcPct val="120000"/>
              </a:lnSpc>
              <a:spcBef>
                <a:spcPts val="0"/>
              </a:spcBef>
              <a:buFont typeface="Wingdings" panose="05000000000000000000" pitchFamily="2" charset="2"/>
              <a:buChar char="§"/>
            </a:pPr>
            <a:r>
              <a:rPr lang="en-US" sz="7200" b="1" dirty="0">
                <a:solidFill>
                  <a:srgbClr val="E5E3E4"/>
                </a:solidFill>
                <a:latin typeface="Arial" panose="020B0604020202020204" pitchFamily="34" charset="0"/>
                <a:cs typeface="Arial" panose="020B0604020202020204" pitchFamily="34" charset="0"/>
              </a:rPr>
              <a:t>Add person/Deemed Eligible (DE) newborn</a:t>
            </a:r>
          </a:p>
          <a:p>
            <a:pPr>
              <a:lnSpc>
                <a:spcPct val="120000"/>
              </a:lnSpc>
              <a:spcBef>
                <a:spcPts val="0"/>
              </a:spcBef>
              <a:buFont typeface="Wingdings" panose="05000000000000000000" pitchFamily="2" charset="2"/>
              <a:buChar char="§"/>
            </a:pPr>
            <a:r>
              <a:rPr lang="en-US" sz="7200" b="1" dirty="0">
                <a:solidFill>
                  <a:srgbClr val="E5E3E4"/>
                </a:solidFill>
                <a:latin typeface="Arial" panose="020B0604020202020204" pitchFamily="34" charset="0"/>
                <a:cs typeface="Arial" panose="020B0604020202020204" pitchFamily="34" charset="0"/>
              </a:rPr>
              <a:t>Address change</a:t>
            </a:r>
          </a:p>
          <a:p>
            <a:pPr>
              <a:lnSpc>
                <a:spcPct val="120000"/>
              </a:lnSpc>
              <a:spcBef>
                <a:spcPts val="0"/>
              </a:spcBef>
              <a:buFont typeface="Wingdings" panose="05000000000000000000" pitchFamily="2" charset="2"/>
              <a:buChar char="§"/>
            </a:pPr>
            <a:r>
              <a:rPr lang="en-US" sz="7200" b="1" dirty="0">
                <a:solidFill>
                  <a:srgbClr val="E5E3E4"/>
                </a:solidFill>
                <a:latin typeface="Arial" panose="020B0604020202020204" pitchFamily="34" charset="0"/>
                <a:cs typeface="Arial" panose="020B0604020202020204" pitchFamily="34" charset="0"/>
              </a:rPr>
              <a:t>Appointment scheduling</a:t>
            </a:r>
          </a:p>
          <a:p>
            <a:pPr>
              <a:lnSpc>
                <a:spcPct val="120000"/>
              </a:lnSpc>
              <a:spcBef>
                <a:spcPts val="0"/>
              </a:spcBef>
              <a:buFont typeface="Wingdings" panose="05000000000000000000" pitchFamily="2" charset="2"/>
              <a:buChar char="§"/>
            </a:pPr>
            <a:r>
              <a:rPr lang="en-US" sz="7200" b="1" dirty="0">
                <a:solidFill>
                  <a:srgbClr val="E5E3E4"/>
                </a:solidFill>
                <a:latin typeface="Arial" panose="020B0604020202020204" pitchFamily="34" charset="0"/>
                <a:cs typeface="Arial" panose="020B0604020202020204" pitchFamily="34" charset="0"/>
              </a:rPr>
              <a:t>Benefit inquiry</a:t>
            </a:r>
          </a:p>
          <a:p>
            <a:pPr>
              <a:lnSpc>
                <a:spcPct val="120000"/>
              </a:lnSpc>
              <a:spcBef>
                <a:spcPts val="0"/>
              </a:spcBef>
              <a:buFont typeface="Wingdings" panose="05000000000000000000" pitchFamily="2" charset="2"/>
              <a:buChar char="§"/>
            </a:pPr>
            <a:r>
              <a:rPr lang="en-US" sz="7200" b="1" dirty="0">
                <a:solidFill>
                  <a:srgbClr val="E5E3E4"/>
                </a:solidFill>
                <a:latin typeface="Arial" panose="020B0604020202020204" pitchFamily="34" charset="0"/>
                <a:cs typeface="Arial" panose="020B0604020202020204" pitchFamily="34" charset="0"/>
              </a:rPr>
              <a:t>CalFresh recertification</a:t>
            </a:r>
          </a:p>
          <a:p>
            <a:pPr>
              <a:lnSpc>
                <a:spcPct val="120000"/>
              </a:lnSpc>
              <a:spcBef>
                <a:spcPts val="0"/>
              </a:spcBef>
              <a:buFont typeface="Wingdings" panose="05000000000000000000" pitchFamily="2" charset="2"/>
              <a:buChar char="§"/>
            </a:pPr>
            <a:r>
              <a:rPr lang="en-US" sz="7200" b="1" dirty="0">
                <a:solidFill>
                  <a:srgbClr val="E5E3E4"/>
                </a:solidFill>
                <a:latin typeface="Arial" panose="020B0604020202020204" pitchFamily="34" charset="0"/>
                <a:cs typeface="Arial" panose="020B0604020202020204" pitchFamily="34" charset="0"/>
              </a:rPr>
              <a:t>Disability status change</a:t>
            </a:r>
          </a:p>
          <a:p>
            <a:pPr>
              <a:lnSpc>
                <a:spcPct val="120000"/>
              </a:lnSpc>
              <a:spcBef>
                <a:spcPts val="0"/>
              </a:spcBef>
              <a:buFont typeface="Wingdings" panose="05000000000000000000" pitchFamily="2" charset="2"/>
              <a:buChar char="§"/>
            </a:pPr>
            <a:r>
              <a:rPr lang="en-US" sz="7200" b="1" dirty="0">
                <a:solidFill>
                  <a:srgbClr val="E5E3E4"/>
                </a:solidFill>
                <a:latin typeface="Arial" panose="020B0604020202020204" pitchFamily="34" charset="0"/>
                <a:cs typeface="Arial" panose="020B0604020202020204" pitchFamily="34" charset="0"/>
              </a:rPr>
              <a:t>Employment status start/stop/end</a:t>
            </a:r>
          </a:p>
          <a:p>
            <a:pPr>
              <a:lnSpc>
                <a:spcPct val="120000"/>
              </a:lnSpc>
              <a:spcBef>
                <a:spcPts val="0"/>
              </a:spcBef>
              <a:buFont typeface="Wingdings" panose="05000000000000000000" pitchFamily="2" charset="2"/>
              <a:buChar char="§"/>
            </a:pPr>
            <a:r>
              <a:rPr lang="en-US" sz="7200" b="1" dirty="0">
                <a:solidFill>
                  <a:srgbClr val="E5E3E4"/>
                </a:solidFill>
                <a:latin typeface="Arial" panose="020B0604020202020204" pitchFamily="34" charset="0"/>
                <a:cs typeface="Arial" panose="020B0604020202020204" pitchFamily="34" charset="0"/>
              </a:rPr>
              <a:t>Form/verification received status</a:t>
            </a:r>
            <a:endParaRPr lang="en-US" sz="7200" b="1" dirty="0">
              <a:latin typeface="Arial" panose="020B0604020202020204" pitchFamily="34" charset="0"/>
              <a:cs typeface="Arial" panose="020B0604020202020204" pitchFamily="34" charset="0"/>
            </a:endParaRPr>
          </a:p>
          <a:p>
            <a:pPr marL="45720" indent="0">
              <a:spcBef>
                <a:spcPts val="0"/>
              </a:spcBef>
              <a:buNone/>
            </a:pPr>
            <a:endParaRPr lang="en-US" sz="4500" dirty="0">
              <a:latin typeface="Arial" panose="020B0604020202020204" pitchFamily="34" charset="0"/>
              <a:cs typeface="Arial" panose="020B0604020202020204" pitchFamily="34" charset="0"/>
            </a:endParaRPr>
          </a:p>
          <a:p>
            <a:pPr marL="45720" indent="0">
              <a:spcBef>
                <a:spcPts val="0"/>
              </a:spcBef>
              <a:buNone/>
            </a:pPr>
            <a:endParaRPr lang="en-US" sz="4500" dirty="0">
              <a:latin typeface="Arial" panose="020B0604020202020204" pitchFamily="34" charset="0"/>
              <a:cs typeface="Arial" panose="020B0604020202020204" pitchFamily="34" charset="0"/>
            </a:endParaRPr>
          </a:p>
          <a:p>
            <a:pPr marL="45720" indent="0">
              <a:spcBef>
                <a:spcPts val="0"/>
              </a:spcBef>
              <a:buNone/>
            </a:pPr>
            <a:endParaRPr lang="en-US" sz="4500" dirty="0">
              <a:latin typeface="Arial" panose="020B0604020202020204" pitchFamily="34" charset="0"/>
              <a:cs typeface="Arial" panose="020B0604020202020204" pitchFamily="34" charset="0"/>
            </a:endParaRPr>
          </a:p>
          <a:p>
            <a:pPr marL="45720" indent="0">
              <a:spcBef>
                <a:spcPts val="0"/>
              </a:spcBef>
              <a:buNone/>
            </a:pPr>
            <a:endParaRPr lang="en-US" sz="4500" dirty="0">
              <a:latin typeface="Arial" panose="020B0604020202020204" pitchFamily="34" charset="0"/>
              <a:cs typeface="Arial" panose="020B0604020202020204" pitchFamily="34" charset="0"/>
            </a:endParaRPr>
          </a:p>
          <a:p>
            <a:pPr marL="45720" indent="0">
              <a:spcBef>
                <a:spcPts val="0"/>
              </a:spcBef>
              <a:buNone/>
            </a:pPr>
            <a:endParaRPr lang="en-US" dirty="0">
              <a:latin typeface="Arial" panose="020B0604020202020204" pitchFamily="34" charset="0"/>
              <a:cs typeface="Arial" panose="020B0604020202020204" pitchFamily="34" charset="0"/>
            </a:endParaRPr>
          </a:p>
        </p:txBody>
      </p:sp>
      <p:pic>
        <p:nvPicPr>
          <p:cNvPr id="11" name="Picture 10" descr="Text&#10;&#10;Description automatically generated">
            <a:extLst>
              <a:ext uri="{FF2B5EF4-FFF2-40B4-BE49-F238E27FC236}">
                <a16:creationId xmlns:a16="http://schemas.microsoft.com/office/drawing/2014/main" id="{E053767D-DA72-8EEB-C083-AFE872D4A3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6" name="TextBox 5">
            <a:extLst>
              <a:ext uri="{FF2B5EF4-FFF2-40B4-BE49-F238E27FC236}">
                <a16:creationId xmlns:a16="http://schemas.microsoft.com/office/drawing/2014/main" id="{9095B543-904A-8F9A-42F2-B5DED2CA61E3}"/>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9" name="Straight Connector 8">
            <a:extLst>
              <a:ext uri="{FF2B5EF4-FFF2-40B4-BE49-F238E27FC236}">
                <a16:creationId xmlns:a16="http://schemas.microsoft.com/office/drawing/2014/main" id="{0354E54A-73EE-1D65-F0B0-DBC0E4B8CEDC}"/>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B2023F1-4F0B-0752-E8D4-EE5EDB1160B4}"/>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8" name="TextBox 17">
            <a:extLst>
              <a:ext uri="{FF2B5EF4-FFF2-40B4-BE49-F238E27FC236}">
                <a16:creationId xmlns:a16="http://schemas.microsoft.com/office/drawing/2014/main" id="{FCA8BD80-0B8F-38B0-9759-F14560C67B1F}"/>
              </a:ext>
            </a:extLst>
          </p:cNvPr>
          <p:cNvSpPr txBox="1"/>
          <p:nvPr/>
        </p:nvSpPr>
        <p:spPr>
          <a:xfrm>
            <a:off x="11391308" y="33931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7</a:t>
            </a:r>
          </a:p>
        </p:txBody>
      </p:sp>
      <p:grpSp>
        <p:nvGrpSpPr>
          <p:cNvPr id="2" name="Group 1">
            <a:extLst>
              <a:ext uri="{FF2B5EF4-FFF2-40B4-BE49-F238E27FC236}">
                <a16:creationId xmlns:a16="http://schemas.microsoft.com/office/drawing/2014/main" id="{78403D07-1F6D-24AB-09DD-4287778A93A5}"/>
              </a:ext>
            </a:extLst>
          </p:cNvPr>
          <p:cNvGrpSpPr/>
          <p:nvPr/>
        </p:nvGrpSpPr>
        <p:grpSpPr>
          <a:xfrm>
            <a:off x="6339" y="5717563"/>
            <a:ext cx="4600495" cy="1132047"/>
            <a:chOff x="6339" y="5717563"/>
            <a:chExt cx="4600495" cy="1132047"/>
          </a:xfrm>
        </p:grpSpPr>
        <p:sp>
          <p:nvSpPr>
            <p:cNvPr id="3" name="Content Placeholder 2">
              <a:extLst>
                <a:ext uri="{FF2B5EF4-FFF2-40B4-BE49-F238E27FC236}">
                  <a16:creationId xmlns:a16="http://schemas.microsoft.com/office/drawing/2014/main" id="{8ADE9DEF-466D-B41A-A6F8-652B24F382F3}"/>
                </a:ext>
              </a:extLst>
            </p:cNvPr>
            <p:cNvSpPr txBox="1">
              <a:spLocks/>
            </p:cNvSpPr>
            <p:nvPr/>
          </p:nvSpPr>
          <p:spPr>
            <a:xfrm>
              <a:off x="6339" y="5717563"/>
              <a:ext cx="4600495" cy="1132047"/>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7" name="Picture 6" descr="Text&#10;&#10;Description automatically generated with medium confidence">
              <a:extLst>
                <a:ext uri="{FF2B5EF4-FFF2-40B4-BE49-F238E27FC236}">
                  <a16:creationId xmlns:a16="http://schemas.microsoft.com/office/drawing/2014/main" id="{CC375D32-F078-FE6B-54FB-60A47144A8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
        <p:nvSpPr>
          <p:cNvPr id="8" name="TextBox 7">
            <a:extLst>
              <a:ext uri="{FF2B5EF4-FFF2-40B4-BE49-F238E27FC236}">
                <a16:creationId xmlns:a16="http://schemas.microsoft.com/office/drawing/2014/main" id="{1D4CC417-83F7-4E0C-318E-504CAE227CA0}"/>
              </a:ext>
            </a:extLst>
          </p:cNvPr>
          <p:cNvSpPr txBox="1"/>
          <p:nvPr/>
        </p:nvSpPr>
        <p:spPr>
          <a:xfrm>
            <a:off x="1669626" y="801994"/>
            <a:ext cx="8899689" cy="749141"/>
          </a:xfrm>
          <a:prstGeom prst="roundRect">
            <a:avLst/>
          </a:prstGeom>
          <a:solidFill>
            <a:srgbClr val="E5E3E4"/>
          </a:solidFill>
        </p:spPr>
        <p:txBody>
          <a:bodyPr wrap="square" lIns="0" tIns="0" rIns="0" bIns="0" rtlCol="0">
            <a:spAutoFit/>
          </a:bodyPr>
          <a:lstStyle/>
          <a:p>
            <a:pPr algn="ctr"/>
            <a:r>
              <a:rPr lang="en-US" sz="4400" b="1" dirty="0">
                <a:solidFill>
                  <a:srgbClr val="CD9700"/>
                </a:solidFill>
                <a:latin typeface="Arial" panose="020B0604020202020204" pitchFamily="34" charset="0"/>
                <a:cs typeface="Arial" panose="020B0604020202020204" pitchFamily="34" charset="0"/>
              </a:rPr>
              <a:t>Call Center Model, Continued…</a:t>
            </a:r>
          </a:p>
        </p:txBody>
      </p:sp>
    </p:spTree>
    <p:extLst>
      <p:ext uri="{BB962C8B-B14F-4D97-AF65-F5344CB8AC3E}">
        <p14:creationId xmlns:p14="http://schemas.microsoft.com/office/powerpoint/2010/main" val="3731213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 Same Side Corner Rectangle 13"/>
          <p:cNvSpPr/>
          <p:nvPr/>
        </p:nvSpPr>
        <p:spPr>
          <a:xfrm rot="5400000">
            <a:off x="4349366" y="405542"/>
            <a:ext cx="3064447" cy="736761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347893" y="2557125"/>
            <a:ext cx="7074676" cy="3108543"/>
          </a:xfrm>
          <a:prstGeom prst="rect">
            <a:avLst/>
          </a:prstGeom>
          <a:no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Three automated assistants, also known as BOTS, were implemented in the San Bernardino County Interactive Voice Response (IVR) system. The Authentication Assistant launched June 18, 2021. Push Notifications and the Welcome Assistant launched August 27, 2021. </a:t>
            </a:r>
          </a:p>
        </p:txBody>
      </p:sp>
      <p:sp>
        <p:nvSpPr>
          <p:cNvPr id="20" name="TextBox 19"/>
          <p:cNvSpPr txBox="1"/>
          <p:nvPr/>
        </p:nvSpPr>
        <p:spPr>
          <a:xfrm>
            <a:off x="2873758" y="1517310"/>
            <a:ext cx="1667083" cy="584775"/>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Authentication Assistant</a:t>
            </a:r>
          </a:p>
        </p:txBody>
      </p:sp>
      <p:sp>
        <p:nvSpPr>
          <p:cNvPr id="21" name="TextBox 20"/>
          <p:cNvSpPr txBox="1"/>
          <p:nvPr/>
        </p:nvSpPr>
        <p:spPr>
          <a:xfrm>
            <a:off x="9295884" y="1448078"/>
            <a:ext cx="1444341" cy="584775"/>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Welcome Assistant</a:t>
            </a:r>
          </a:p>
        </p:txBody>
      </p:sp>
      <p:grpSp>
        <p:nvGrpSpPr>
          <p:cNvPr id="8" name="Group 7">
            <a:extLst>
              <a:ext uri="{FF2B5EF4-FFF2-40B4-BE49-F238E27FC236}">
                <a16:creationId xmlns:a16="http://schemas.microsoft.com/office/drawing/2014/main" id="{9CCCF0D5-70F4-EECA-D481-DB6BB12E2183}"/>
              </a:ext>
            </a:extLst>
          </p:cNvPr>
          <p:cNvGrpSpPr/>
          <p:nvPr/>
        </p:nvGrpSpPr>
        <p:grpSpPr>
          <a:xfrm>
            <a:off x="1520537" y="1168951"/>
            <a:ext cx="1354495" cy="1211016"/>
            <a:chOff x="861317" y="1168951"/>
            <a:chExt cx="1354495" cy="1211016"/>
          </a:xfrm>
        </p:grpSpPr>
        <p:sp>
          <p:nvSpPr>
            <p:cNvPr id="16" name="Rounded Rectangle 15"/>
            <p:cNvSpPr/>
            <p:nvPr/>
          </p:nvSpPr>
          <p:spPr>
            <a:xfrm>
              <a:off x="861317" y="1168951"/>
              <a:ext cx="1354495" cy="1211016"/>
            </a:xfrm>
            <a:prstGeom prst="roundRect">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Vlog outline">
              <a:extLst>
                <a:ext uri="{FF2B5EF4-FFF2-40B4-BE49-F238E27FC236}">
                  <a16:creationId xmlns:a16="http://schemas.microsoft.com/office/drawing/2014/main" id="{DA2344D3-81F8-4660-92B4-B7B98EE23B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17586" y="1250995"/>
              <a:ext cx="1049932" cy="1049932"/>
            </a:xfrm>
            <a:prstGeom prst="rect">
              <a:avLst/>
            </a:prstGeom>
          </p:spPr>
        </p:pic>
      </p:grpSp>
      <p:grpSp>
        <p:nvGrpSpPr>
          <p:cNvPr id="6" name="Group 5">
            <a:extLst>
              <a:ext uri="{FF2B5EF4-FFF2-40B4-BE49-F238E27FC236}">
                <a16:creationId xmlns:a16="http://schemas.microsoft.com/office/drawing/2014/main" id="{9DB3936F-F34A-35CA-699C-B1B692B8B223}"/>
              </a:ext>
            </a:extLst>
          </p:cNvPr>
          <p:cNvGrpSpPr/>
          <p:nvPr/>
        </p:nvGrpSpPr>
        <p:grpSpPr>
          <a:xfrm>
            <a:off x="7941389" y="1169861"/>
            <a:ext cx="1354495" cy="1211016"/>
            <a:chOff x="8132779" y="1169861"/>
            <a:chExt cx="1354495" cy="1211016"/>
          </a:xfrm>
        </p:grpSpPr>
        <p:sp>
          <p:nvSpPr>
            <p:cNvPr id="17" name="Rounded Rectangle 16"/>
            <p:cNvSpPr/>
            <p:nvPr/>
          </p:nvSpPr>
          <p:spPr>
            <a:xfrm>
              <a:off x="8132779" y="1169861"/>
              <a:ext cx="1354495" cy="1211016"/>
            </a:xfrm>
            <a:prstGeom prst="roundRect">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Document outline">
              <a:extLst>
                <a:ext uri="{FF2B5EF4-FFF2-40B4-BE49-F238E27FC236}">
                  <a16:creationId xmlns:a16="http://schemas.microsoft.com/office/drawing/2014/main" id="{8D9D7C1C-4B61-41BB-88DA-17B97683D6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364910" y="1347019"/>
              <a:ext cx="862573" cy="862573"/>
            </a:xfrm>
            <a:prstGeom prst="rect">
              <a:avLst/>
            </a:prstGeom>
          </p:spPr>
        </p:pic>
      </p:grpSp>
      <p:grpSp>
        <p:nvGrpSpPr>
          <p:cNvPr id="5" name="Group 4">
            <a:extLst>
              <a:ext uri="{FF2B5EF4-FFF2-40B4-BE49-F238E27FC236}">
                <a16:creationId xmlns:a16="http://schemas.microsoft.com/office/drawing/2014/main" id="{03E0424E-122B-6079-E0D3-81D13FBDF369}"/>
              </a:ext>
            </a:extLst>
          </p:cNvPr>
          <p:cNvGrpSpPr/>
          <p:nvPr/>
        </p:nvGrpSpPr>
        <p:grpSpPr>
          <a:xfrm>
            <a:off x="4795771" y="1148014"/>
            <a:ext cx="2837672" cy="1211016"/>
            <a:chOff x="4689446" y="1148014"/>
            <a:chExt cx="2837672" cy="1211016"/>
          </a:xfrm>
        </p:grpSpPr>
        <p:sp>
          <p:nvSpPr>
            <p:cNvPr id="18" name="Rounded Rectangle 17"/>
            <p:cNvSpPr/>
            <p:nvPr/>
          </p:nvSpPr>
          <p:spPr>
            <a:xfrm>
              <a:off x="4689446" y="1148014"/>
              <a:ext cx="1354495" cy="1211016"/>
            </a:xfrm>
            <a:prstGeom prst="roundRect">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6043941" y="1461134"/>
              <a:ext cx="1483177" cy="584775"/>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Push Notifications</a:t>
              </a:r>
            </a:p>
          </p:txBody>
        </p:sp>
        <p:pic>
          <p:nvPicPr>
            <p:cNvPr id="28" name="Picture 27" descr="Phone Vibration outline">
              <a:extLst>
                <a:ext uri="{FF2B5EF4-FFF2-40B4-BE49-F238E27FC236}">
                  <a16:creationId xmlns:a16="http://schemas.microsoft.com/office/drawing/2014/main" id="{FBF6DC84-BA78-437C-8B26-BA5A7843A4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859316" y="1315881"/>
              <a:ext cx="917155" cy="917155"/>
            </a:xfrm>
            <a:prstGeom prst="rect">
              <a:avLst/>
            </a:prstGeom>
          </p:spPr>
        </p:pic>
      </p:grpSp>
      <p:sp>
        <p:nvSpPr>
          <p:cNvPr id="33" name="Oval 32">
            <a:extLst>
              <a:ext uri="{FF2B5EF4-FFF2-40B4-BE49-F238E27FC236}">
                <a16:creationId xmlns:a16="http://schemas.microsoft.com/office/drawing/2014/main" id="{C497B359-B5C8-42BE-8681-5413AD425453}"/>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TextBox 33">
            <a:extLst>
              <a:ext uri="{FF2B5EF4-FFF2-40B4-BE49-F238E27FC236}">
                <a16:creationId xmlns:a16="http://schemas.microsoft.com/office/drawing/2014/main" id="{C2C83044-0D07-4A9C-B0B8-07679B6B054E}"/>
              </a:ext>
            </a:extLst>
          </p:cNvPr>
          <p:cNvSpPr txBox="1"/>
          <p:nvPr/>
        </p:nvSpPr>
        <p:spPr>
          <a:xfrm>
            <a:off x="11391308" y="346140"/>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8</a:t>
            </a:r>
          </a:p>
        </p:txBody>
      </p:sp>
      <p:pic>
        <p:nvPicPr>
          <p:cNvPr id="13" name="Picture 12" descr="Text&#10;&#10;Description automatically generated">
            <a:extLst>
              <a:ext uri="{FF2B5EF4-FFF2-40B4-BE49-F238E27FC236}">
                <a16:creationId xmlns:a16="http://schemas.microsoft.com/office/drawing/2014/main" id="{059694B7-18DB-E39C-D35B-1146305800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2" name="TextBox 1">
            <a:extLst>
              <a:ext uri="{FF2B5EF4-FFF2-40B4-BE49-F238E27FC236}">
                <a16:creationId xmlns:a16="http://schemas.microsoft.com/office/drawing/2014/main" id="{1716B6BE-4EC1-A8B8-84D1-E5D3B1818DB0}"/>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3" name="Straight Connector 2">
            <a:extLst>
              <a:ext uri="{FF2B5EF4-FFF2-40B4-BE49-F238E27FC236}">
                <a16:creationId xmlns:a16="http://schemas.microsoft.com/office/drawing/2014/main" id="{0034065B-4E21-AEA3-BE32-F5C175CAC059}"/>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DFA7257-067F-2FF9-E300-9D0BC33C0347}"/>
              </a:ext>
            </a:extLst>
          </p:cNvPr>
          <p:cNvGrpSpPr/>
          <p:nvPr/>
        </p:nvGrpSpPr>
        <p:grpSpPr>
          <a:xfrm>
            <a:off x="6339" y="5665187"/>
            <a:ext cx="4683108" cy="1184424"/>
            <a:chOff x="6339" y="5665187"/>
            <a:chExt cx="4683108" cy="1184424"/>
          </a:xfrm>
        </p:grpSpPr>
        <p:sp>
          <p:nvSpPr>
            <p:cNvPr id="10" name="Content Placeholder 2">
              <a:extLst>
                <a:ext uri="{FF2B5EF4-FFF2-40B4-BE49-F238E27FC236}">
                  <a16:creationId xmlns:a16="http://schemas.microsoft.com/office/drawing/2014/main" id="{C34FC3DF-D2FE-ADA1-73C3-7A6176276D9B}"/>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11" name="Picture 10" descr="Text&#10;&#10;Description automatically generated with medium confidence">
              <a:extLst>
                <a:ext uri="{FF2B5EF4-FFF2-40B4-BE49-F238E27FC236}">
                  <a16:creationId xmlns:a16="http://schemas.microsoft.com/office/drawing/2014/main" id="{2D42C4F1-1121-083F-6CBA-BC2A6FE6C5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4262498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08328-12C7-BA5F-9151-2D9456CB5251}"/>
              </a:ext>
            </a:extLst>
          </p:cNvPr>
          <p:cNvSpPr>
            <a:spLocks noGrp="1"/>
          </p:cNvSpPr>
          <p:nvPr>
            <p:ph type="title"/>
          </p:nvPr>
        </p:nvSpPr>
        <p:spPr>
          <a:xfrm>
            <a:off x="494932" y="911490"/>
            <a:ext cx="5425579" cy="798632"/>
          </a:xfrm>
          <a:prstGeom prst="round2SameRect">
            <a:avLst/>
          </a:prstGeom>
          <a:solidFill>
            <a:srgbClr val="CD9700"/>
          </a:solidFill>
        </p:spPr>
        <p:txBody>
          <a:bodyPr>
            <a:noAutofit/>
          </a:bodyPr>
          <a:lstStyle/>
          <a:p>
            <a:pPr algn="ctr"/>
            <a:r>
              <a:rPr lang="en-US" sz="4000" b="1" dirty="0">
                <a:solidFill>
                  <a:schemeClr val="bg1"/>
                </a:solidFill>
                <a:latin typeface="Arial" panose="020B0604020202020204" pitchFamily="34" charset="0"/>
                <a:cs typeface="Arial" panose="020B0604020202020204" pitchFamily="34" charset="0"/>
              </a:rPr>
              <a:t>Goal</a:t>
            </a:r>
          </a:p>
        </p:txBody>
      </p:sp>
      <p:pic>
        <p:nvPicPr>
          <p:cNvPr id="16" name="Picture Placeholder 15" descr="A person wearing headphones&#10;&#10;Description automatically generated with medium confidence">
            <a:extLst>
              <a:ext uri="{FF2B5EF4-FFF2-40B4-BE49-F238E27FC236}">
                <a16:creationId xmlns:a16="http://schemas.microsoft.com/office/drawing/2014/main" id="{94B4F813-9144-8070-12CA-3EF14FFCD2BE}"/>
              </a:ext>
            </a:extLst>
          </p:cNvPr>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l="26462" t="565" r="-43" b="5636"/>
          <a:stretch/>
        </p:blipFill>
        <p:spPr>
          <a:xfrm>
            <a:off x="6572470" y="1931490"/>
            <a:ext cx="4435841" cy="3627895"/>
          </a:xfrm>
        </p:spPr>
      </p:pic>
      <p:sp>
        <p:nvSpPr>
          <p:cNvPr id="4" name="Text Placeholder 3">
            <a:extLst>
              <a:ext uri="{FF2B5EF4-FFF2-40B4-BE49-F238E27FC236}">
                <a16:creationId xmlns:a16="http://schemas.microsoft.com/office/drawing/2014/main" id="{23A587E3-7230-5857-DBB1-78053B26C61D}"/>
              </a:ext>
            </a:extLst>
          </p:cNvPr>
          <p:cNvSpPr>
            <a:spLocks noGrp="1"/>
          </p:cNvSpPr>
          <p:nvPr>
            <p:ph type="body" sz="half" idx="2"/>
          </p:nvPr>
        </p:nvSpPr>
        <p:spPr>
          <a:xfrm>
            <a:off x="494933" y="1787459"/>
            <a:ext cx="5425580" cy="3771927"/>
          </a:xfrm>
          <a:solidFill>
            <a:srgbClr val="E5E4E3"/>
          </a:solidFill>
          <a:ln w="38100">
            <a:noFill/>
          </a:ln>
        </p:spPr>
        <p:txBody>
          <a:bodyPr>
            <a:noAutofit/>
          </a:bodyPr>
          <a:lstStyle/>
          <a:p>
            <a:pPr>
              <a:lnSpc>
                <a:spcPct val="110000"/>
              </a:lnSpc>
            </a:pPr>
            <a:r>
              <a:rPr lang="en-US" sz="1800" dirty="0">
                <a:solidFill>
                  <a:srgbClr val="CA9700"/>
                </a:solidFill>
                <a:latin typeface="Arial" panose="020B0604020202020204" pitchFamily="34" charset="0"/>
                <a:cs typeface="Arial" panose="020B0604020202020204" pitchFamily="34" charset="0"/>
              </a:rPr>
              <a:t>BOT technology has been redesigned to strengthen efficiencies and improve the customer experience. The goal is to:</a:t>
            </a:r>
          </a:p>
          <a:p>
            <a:pPr marL="342900" indent="-342900">
              <a:buFont typeface="Wingdings" panose="05000000000000000000" pitchFamily="2" charset="2"/>
              <a:buChar char="§"/>
            </a:pPr>
            <a:r>
              <a:rPr lang="en-US" sz="1800" dirty="0">
                <a:solidFill>
                  <a:srgbClr val="CA9700"/>
                </a:solidFill>
                <a:latin typeface="Arial" panose="020B0604020202020204" pitchFamily="34" charset="0"/>
                <a:cs typeface="Arial" panose="020B0604020202020204" pitchFamily="34" charset="0"/>
              </a:rPr>
              <a:t>Simplify the customer experience and allow more options for self-service.</a:t>
            </a:r>
          </a:p>
          <a:p>
            <a:pPr marL="342900" indent="-342900">
              <a:buFont typeface="Wingdings" panose="05000000000000000000" pitchFamily="2" charset="2"/>
              <a:buChar char="§"/>
            </a:pPr>
            <a:r>
              <a:rPr lang="en-US" sz="1800" dirty="0">
                <a:solidFill>
                  <a:srgbClr val="CA9700"/>
                </a:solidFill>
                <a:latin typeface="Arial" panose="020B0604020202020204" pitchFamily="34" charset="0"/>
                <a:cs typeface="Arial" panose="020B0604020202020204" pitchFamily="34" charset="0"/>
              </a:rPr>
              <a:t>Limit the total amount of time on the phone and reduce hold times for customers.</a:t>
            </a:r>
          </a:p>
          <a:p>
            <a:pPr marL="342900" indent="-342900">
              <a:buFont typeface="Wingdings" panose="05000000000000000000" pitchFamily="2" charset="2"/>
              <a:buChar char="§"/>
            </a:pPr>
            <a:r>
              <a:rPr lang="en-US" sz="1800" dirty="0">
                <a:solidFill>
                  <a:srgbClr val="CA9700"/>
                </a:solidFill>
                <a:latin typeface="Arial" panose="020B0604020202020204" pitchFamily="34" charset="0"/>
                <a:cs typeface="Arial" panose="020B0604020202020204" pitchFamily="34" charset="0"/>
              </a:rPr>
              <a:t>Handle increased caseloads with decreased staff.</a:t>
            </a:r>
          </a:p>
          <a:p>
            <a:pPr marL="342900" indent="-342900">
              <a:buFont typeface="Wingdings" panose="05000000000000000000" pitchFamily="2" charset="2"/>
              <a:buChar char="§"/>
            </a:pPr>
            <a:r>
              <a:rPr lang="en-US" sz="1800" dirty="0">
                <a:solidFill>
                  <a:srgbClr val="CA9700"/>
                </a:solidFill>
                <a:latin typeface="Arial" panose="020B0604020202020204" pitchFamily="34" charset="0"/>
                <a:cs typeface="Arial" panose="020B0604020202020204" pitchFamily="34" charset="0"/>
              </a:rPr>
              <a:t>Use the best available technology to enhance the customer experience and increase satisfaction with service.</a:t>
            </a:r>
          </a:p>
          <a:p>
            <a:endParaRPr lang="en-US" sz="1800" dirty="0">
              <a:solidFill>
                <a:srgbClr val="CA9700"/>
              </a:solidFill>
            </a:endParaRPr>
          </a:p>
        </p:txBody>
      </p:sp>
      <p:pic>
        <p:nvPicPr>
          <p:cNvPr id="10" name="Picture 9" descr="Text&#10;&#10;Description automatically generated">
            <a:extLst>
              <a:ext uri="{FF2B5EF4-FFF2-40B4-BE49-F238E27FC236}">
                <a16:creationId xmlns:a16="http://schemas.microsoft.com/office/drawing/2014/main" id="{40341622-D0DA-A499-0A49-14A0D11AD2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274" y="5717564"/>
            <a:ext cx="3401694" cy="844755"/>
          </a:xfrm>
          <a:prstGeom prst="rect">
            <a:avLst/>
          </a:prstGeom>
        </p:spPr>
      </p:pic>
      <p:sp>
        <p:nvSpPr>
          <p:cNvPr id="11" name="TextBox 10">
            <a:extLst>
              <a:ext uri="{FF2B5EF4-FFF2-40B4-BE49-F238E27FC236}">
                <a16:creationId xmlns:a16="http://schemas.microsoft.com/office/drawing/2014/main" id="{34AC8CD5-8935-2395-A806-91F47711B522}"/>
              </a:ext>
            </a:extLst>
          </p:cNvPr>
          <p:cNvSpPr txBox="1"/>
          <p:nvPr/>
        </p:nvSpPr>
        <p:spPr>
          <a:xfrm>
            <a:off x="420490" y="312827"/>
            <a:ext cx="5675509" cy="369332"/>
          </a:xfrm>
          <a:prstGeom prst="rect">
            <a:avLst/>
          </a:prstGeom>
          <a:noFill/>
        </p:spPr>
        <p:txBody>
          <a:bodyPr wrap="square" rtlCol="0">
            <a:spAutoFit/>
          </a:bodyPr>
          <a:lstStyle/>
          <a:p>
            <a:r>
              <a:rPr lang="en-US" dirty="0">
                <a:solidFill>
                  <a:srgbClr val="E5E3E4"/>
                </a:solidFill>
                <a:latin typeface="+mj-lt"/>
              </a:rPr>
              <a:t>Transitional Assistance – Now We’re Talking</a:t>
            </a:r>
          </a:p>
        </p:txBody>
      </p:sp>
      <p:cxnSp>
        <p:nvCxnSpPr>
          <p:cNvPr id="12" name="Straight Connector 11">
            <a:extLst>
              <a:ext uri="{FF2B5EF4-FFF2-40B4-BE49-F238E27FC236}">
                <a16:creationId xmlns:a16="http://schemas.microsoft.com/office/drawing/2014/main" id="{A7D2535B-844B-C293-DD46-C18FDC0D1F28}"/>
              </a:ext>
            </a:extLst>
          </p:cNvPr>
          <p:cNvCxnSpPr>
            <a:cxnSpLocks/>
          </p:cNvCxnSpPr>
          <p:nvPr/>
        </p:nvCxnSpPr>
        <p:spPr>
          <a:xfrm>
            <a:off x="4689446" y="523982"/>
            <a:ext cx="6406644" cy="0"/>
          </a:xfrm>
          <a:prstGeom prst="line">
            <a:avLst/>
          </a:prstGeom>
          <a:ln w="15875">
            <a:solidFill>
              <a:srgbClr val="E5E3E4"/>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7C362E5-ABE9-0144-3FE9-09BC1A96FB33}"/>
              </a:ext>
            </a:extLst>
          </p:cNvPr>
          <p:cNvSpPr/>
          <p:nvPr/>
        </p:nvSpPr>
        <p:spPr>
          <a:xfrm>
            <a:off x="11391308" y="292279"/>
            <a:ext cx="477054" cy="477054"/>
          </a:xfrm>
          <a:prstGeom prst="ellipse">
            <a:avLst/>
          </a:prstGeom>
          <a:solidFill>
            <a:srgbClr val="CA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TextBox 13">
            <a:extLst>
              <a:ext uri="{FF2B5EF4-FFF2-40B4-BE49-F238E27FC236}">
                <a16:creationId xmlns:a16="http://schemas.microsoft.com/office/drawing/2014/main" id="{DD80EC7E-5CBE-31D0-1FCA-C012A26FA5DD}"/>
              </a:ext>
            </a:extLst>
          </p:cNvPr>
          <p:cNvSpPr txBox="1"/>
          <p:nvPr/>
        </p:nvSpPr>
        <p:spPr>
          <a:xfrm>
            <a:off x="11391308" y="349666"/>
            <a:ext cx="457200" cy="369332"/>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9</a:t>
            </a:r>
          </a:p>
        </p:txBody>
      </p:sp>
      <p:pic>
        <p:nvPicPr>
          <p:cNvPr id="3" name="Revised Call Gone Bad">
            <a:hlinkClick r:id="" action="ppaction://media"/>
            <a:extLst>
              <a:ext uri="{FF2B5EF4-FFF2-40B4-BE49-F238E27FC236}">
                <a16:creationId xmlns:a16="http://schemas.microsoft.com/office/drawing/2014/main" id="{E2418803-5326-FC5C-1AE7-8DC27C3330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6902" y="1233208"/>
            <a:ext cx="487363" cy="487363"/>
          </a:xfrm>
          <a:prstGeom prst="rect">
            <a:avLst/>
          </a:prstGeom>
        </p:spPr>
      </p:pic>
      <p:sp>
        <p:nvSpPr>
          <p:cNvPr id="5" name="TextBox 4">
            <a:extLst>
              <a:ext uri="{FF2B5EF4-FFF2-40B4-BE49-F238E27FC236}">
                <a16:creationId xmlns:a16="http://schemas.microsoft.com/office/drawing/2014/main" id="{6BAAC485-5D5E-19E8-FE5C-A1BCFBDB915E}"/>
              </a:ext>
            </a:extLst>
          </p:cNvPr>
          <p:cNvSpPr txBox="1"/>
          <p:nvPr/>
        </p:nvSpPr>
        <p:spPr>
          <a:xfrm>
            <a:off x="7761915" y="735138"/>
            <a:ext cx="2357339" cy="461665"/>
          </a:xfrm>
          <a:prstGeom prst="rect">
            <a:avLst/>
          </a:prstGeom>
          <a:noFill/>
        </p:spPr>
        <p:txBody>
          <a:bodyPr wrap="square" rtlCol="0">
            <a:spAutoFit/>
          </a:bodyPr>
          <a:lstStyle/>
          <a:p>
            <a:r>
              <a:rPr lang="en-US" sz="2400" b="1" dirty="0">
                <a:solidFill>
                  <a:srgbClr val="CA9700"/>
                </a:solidFill>
                <a:latin typeface="Arial" panose="020B0604020202020204" pitchFamily="34" charset="0"/>
                <a:cs typeface="Arial" panose="020B0604020202020204" pitchFamily="34" charset="0"/>
              </a:rPr>
              <a:t>Call Gone Bad</a:t>
            </a:r>
          </a:p>
        </p:txBody>
      </p:sp>
      <p:grpSp>
        <p:nvGrpSpPr>
          <p:cNvPr id="6" name="Group 5">
            <a:extLst>
              <a:ext uri="{FF2B5EF4-FFF2-40B4-BE49-F238E27FC236}">
                <a16:creationId xmlns:a16="http://schemas.microsoft.com/office/drawing/2014/main" id="{5266513B-2297-4D95-AA93-DF7C4EEAA00B}"/>
              </a:ext>
            </a:extLst>
          </p:cNvPr>
          <p:cNvGrpSpPr/>
          <p:nvPr/>
        </p:nvGrpSpPr>
        <p:grpSpPr>
          <a:xfrm>
            <a:off x="6339" y="5665187"/>
            <a:ext cx="4683108" cy="1184424"/>
            <a:chOff x="6339" y="5665187"/>
            <a:chExt cx="4683108" cy="1184424"/>
          </a:xfrm>
        </p:grpSpPr>
        <p:sp>
          <p:nvSpPr>
            <p:cNvPr id="7" name="Content Placeholder 2">
              <a:extLst>
                <a:ext uri="{FF2B5EF4-FFF2-40B4-BE49-F238E27FC236}">
                  <a16:creationId xmlns:a16="http://schemas.microsoft.com/office/drawing/2014/main" id="{E41A2194-7BCA-E5E6-302B-A89B3CE10B6F}"/>
                </a:ext>
              </a:extLst>
            </p:cNvPr>
            <p:cNvSpPr txBox="1">
              <a:spLocks/>
            </p:cNvSpPr>
            <p:nvPr/>
          </p:nvSpPr>
          <p:spPr>
            <a:xfrm>
              <a:off x="6339" y="5665187"/>
              <a:ext cx="4683108" cy="1184424"/>
            </a:xfrm>
            <a:prstGeom prst="rect">
              <a:avLst/>
            </a:prstGeom>
            <a:solidFill>
              <a:srgbClr val="6F8A9B"/>
            </a:solidFill>
            <a:ln w="38100">
              <a:noFill/>
            </a:ln>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spcBef>
                  <a:spcPts val="0"/>
                </a:spcBef>
              </a:pPr>
              <a:endParaRPr lang="en-US" sz="4000" dirty="0">
                <a:solidFill>
                  <a:srgbClr val="E5E3E4"/>
                </a:solidFill>
                <a:latin typeface="Arial" panose="020B0604020202020204" pitchFamily="34" charset="0"/>
                <a:cs typeface="Arial" panose="020B0604020202020204" pitchFamily="34" charset="0"/>
              </a:endParaRPr>
            </a:p>
            <a:p>
              <a:pPr marL="45720">
                <a:spcBef>
                  <a:spcPts val="0"/>
                </a:spcBef>
              </a:pPr>
              <a:endParaRPr lang="en-US" sz="4000" dirty="0">
                <a:solidFill>
                  <a:srgbClr val="E5E3E4"/>
                </a:solidFill>
                <a:latin typeface="Arial" panose="020B0604020202020204" pitchFamily="34" charset="0"/>
                <a:cs typeface="Arial" panose="020B0604020202020204" pitchFamily="34" charset="0"/>
              </a:endParaRPr>
            </a:p>
            <a:p>
              <a:pPr marL="502920" lvl="1">
                <a:spcBef>
                  <a:spcPts val="0"/>
                </a:spcBef>
              </a:pPr>
              <a:endParaRPr lang="en-US" sz="6000" dirty="0">
                <a:solidFill>
                  <a:srgbClr val="E5E3E4"/>
                </a:solidFill>
                <a:latin typeface="Arial" panose="020B0604020202020204" pitchFamily="34" charset="0"/>
                <a:cs typeface="Arial" panose="020B0604020202020204" pitchFamily="34" charset="0"/>
              </a:endParaRPr>
            </a:p>
            <a:p>
              <a:pPr marL="45720"/>
              <a:endParaRPr lang="en-US" sz="6000" dirty="0">
                <a:latin typeface="Arial" panose="020B0604020202020204" pitchFamily="34" charset="0"/>
                <a:cs typeface="Arial" panose="020B0604020202020204" pitchFamily="34" charset="0"/>
              </a:endParaRPr>
            </a:p>
            <a:p>
              <a:pPr marL="45720"/>
              <a:endParaRPr lang="en-US" dirty="0"/>
            </a:p>
            <a:p>
              <a:pPr marL="45720"/>
              <a:endParaRPr lang="en-US" dirty="0"/>
            </a:p>
          </p:txBody>
        </p:sp>
        <p:pic>
          <p:nvPicPr>
            <p:cNvPr id="8" name="Picture 7" descr="Text&#10;&#10;Description automatically generated with medium confidence">
              <a:extLst>
                <a:ext uri="{FF2B5EF4-FFF2-40B4-BE49-F238E27FC236}">
                  <a16:creationId xmlns:a16="http://schemas.microsoft.com/office/drawing/2014/main" id="{8AB7840C-932F-7C30-53B3-40711CEE07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998" y="5822948"/>
              <a:ext cx="3009628" cy="747391"/>
            </a:xfrm>
            <a:prstGeom prst="rect">
              <a:avLst/>
            </a:prstGeom>
          </p:spPr>
        </p:pic>
      </p:grpSp>
    </p:spTree>
    <p:extLst>
      <p:ext uri="{BB962C8B-B14F-4D97-AF65-F5344CB8AC3E}">
        <p14:creationId xmlns:p14="http://schemas.microsoft.com/office/powerpoint/2010/main" val="173968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10022</TotalTime>
  <Words>1886</Words>
  <Application>Microsoft Office PowerPoint</Application>
  <PresentationFormat>Widescreen</PresentationFormat>
  <Paragraphs>514</Paragraphs>
  <Slides>29</Slides>
  <Notes>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Myriad Pro SemiCond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 Bernardino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Axel</dc:creator>
  <cp:lastModifiedBy>Missy Talbot</cp:lastModifiedBy>
  <cp:revision>191</cp:revision>
  <dcterms:created xsi:type="dcterms:W3CDTF">2021-09-28T23:17:46Z</dcterms:created>
  <dcterms:modified xsi:type="dcterms:W3CDTF">2023-11-07T19:25:45Z</dcterms:modified>
</cp:coreProperties>
</file>