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375" r:id="rId2"/>
    <p:sldId id="269" r:id="rId3"/>
    <p:sldId id="266" r:id="rId4"/>
    <p:sldId id="259" r:id="rId5"/>
    <p:sldId id="262" r:id="rId6"/>
    <p:sldId id="270" r:id="rId7"/>
    <p:sldId id="258" r:id="rId8"/>
    <p:sldId id="263" r:id="rId9"/>
    <p:sldId id="257" r:id="rId10"/>
    <p:sldId id="273" r:id="rId11"/>
    <p:sldId id="274" r:id="rId12"/>
    <p:sldId id="272" r:id="rId13"/>
    <p:sldId id="275" r:id="rId14"/>
    <p:sldId id="276" r:id="rId15"/>
    <p:sldId id="277" r:id="rId16"/>
    <p:sldId id="278" r:id="rId17"/>
    <p:sldId id="260" r:id="rId18"/>
    <p:sldId id="291" r:id="rId19"/>
    <p:sldId id="290" r:id="rId20"/>
    <p:sldId id="279" r:id="rId21"/>
    <p:sldId id="374" r:id="rId22"/>
    <p:sldId id="292" r:id="rId23"/>
    <p:sldId id="281" r:id="rId24"/>
    <p:sldId id="261" r:id="rId25"/>
    <p:sldId id="268" r:id="rId26"/>
    <p:sldId id="282" r:id="rId27"/>
    <p:sldId id="283" r:id="rId28"/>
    <p:sldId id="367" r:id="rId29"/>
    <p:sldId id="368" r:id="rId30"/>
    <p:sldId id="284" r:id="rId31"/>
    <p:sldId id="372" r:id="rId32"/>
    <p:sldId id="265" r:id="rId33"/>
    <p:sldId id="285" r:id="rId34"/>
    <p:sldId id="371" r:id="rId35"/>
    <p:sldId id="373" r:id="rId36"/>
    <p:sldId id="286" r:id="rId37"/>
    <p:sldId id="287" r:id="rId38"/>
    <p:sldId id="289" r:id="rId39"/>
    <p:sldId id="267"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3655" autoAdjust="0"/>
  </p:normalViewPr>
  <p:slideViewPr>
    <p:cSldViewPr snapToGrid="0">
      <p:cViewPr varScale="1">
        <p:scale>
          <a:sx n="80" d="100"/>
          <a:sy n="80" d="100"/>
        </p:scale>
        <p:origin x="1277"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09D3A-7E80-9D4C-AA07-A7A72BBB5663}"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4D6F1-0FF9-4F42-BB44-D4F0A53D7E62}" type="slidenum">
              <a:rPr lang="en-US" smtClean="0"/>
              <a:t>‹#›</a:t>
            </a:fld>
            <a:endParaRPr lang="en-US"/>
          </a:p>
        </p:txBody>
      </p:sp>
    </p:spTree>
    <p:extLst>
      <p:ext uri="{BB962C8B-B14F-4D97-AF65-F5344CB8AC3E}">
        <p14:creationId xmlns:p14="http://schemas.microsoft.com/office/powerpoint/2010/main" val="86594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4D6F1-0FF9-4F42-BB44-D4F0A53D7E62}" type="slidenum">
              <a:rPr lang="en-US" smtClean="0"/>
              <a:t>1</a:t>
            </a:fld>
            <a:endParaRPr lang="en-US"/>
          </a:p>
        </p:txBody>
      </p:sp>
    </p:spTree>
    <p:extLst>
      <p:ext uri="{BB962C8B-B14F-4D97-AF65-F5344CB8AC3E}">
        <p14:creationId xmlns:p14="http://schemas.microsoft.com/office/powerpoint/2010/main" val="31470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4D6F1-0FF9-4F42-BB44-D4F0A53D7E62}" type="slidenum">
              <a:rPr lang="en-US" smtClean="0"/>
              <a:t>4</a:t>
            </a:fld>
            <a:endParaRPr lang="en-US"/>
          </a:p>
        </p:txBody>
      </p:sp>
    </p:spTree>
    <p:extLst>
      <p:ext uri="{BB962C8B-B14F-4D97-AF65-F5344CB8AC3E}">
        <p14:creationId xmlns:p14="http://schemas.microsoft.com/office/powerpoint/2010/main" val="10162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4D6F1-0FF9-4F42-BB44-D4F0A53D7E62}" type="slidenum">
              <a:rPr lang="en-US" smtClean="0"/>
              <a:t>25</a:t>
            </a:fld>
            <a:endParaRPr lang="en-US"/>
          </a:p>
        </p:txBody>
      </p:sp>
    </p:spTree>
    <p:extLst>
      <p:ext uri="{BB962C8B-B14F-4D97-AF65-F5344CB8AC3E}">
        <p14:creationId xmlns:p14="http://schemas.microsoft.com/office/powerpoint/2010/main" val="1479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B1526-E8EC-4445-AD4E-A20D319A7599}" type="slidenum">
              <a:rPr lang="en-US" smtClean="0"/>
              <a:t>28</a:t>
            </a:fld>
            <a:endParaRPr lang="en-US"/>
          </a:p>
        </p:txBody>
      </p:sp>
    </p:spTree>
    <p:extLst>
      <p:ext uri="{BB962C8B-B14F-4D97-AF65-F5344CB8AC3E}">
        <p14:creationId xmlns:p14="http://schemas.microsoft.com/office/powerpoint/2010/main" val="3649392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72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1D99BE9-9190-506D-32C2-18B520E6BA0E}"/>
              </a:ext>
            </a:extLst>
          </p:cNvPr>
          <p:cNvSpPr txBox="1">
            <a:spLocks/>
          </p:cNvSpPr>
          <p:nvPr userDrawn="1"/>
        </p:nvSpPr>
        <p:spPr>
          <a:xfrm>
            <a:off x="802107" y="0"/>
            <a:ext cx="3753852"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Georgia" panose="02040502050405020303" pitchFamily="18" charset="0"/>
                <a:ea typeface="Helvetica Neue" panose="02000503000000020004" pitchFamily="2" charset="0"/>
                <a:cs typeface="Helvetica Neue" panose="02000503000000020004" pitchFamily="2" charset="0"/>
              </a:defRPr>
            </a:lvl1pPr>
          </a:lstStyle>
          <a:p>
            <a:r>
              <a:rPr lang="en-US" dirty="0">
                <a:solidFill>
                  <a:schemeClr val="bg1"/>
                </a:solidFill>
              </a:rPr>
              <a:t>Click to edit Master title style</a:t>
            </a:r>
          </a:p>
        </p:txBody>
      </p:sp>
      <p:sp>
        <p:nvSpPr>
          <p:cNvPr id="13" name="Content Placeholder 2">
            <a:extLst>
              <a:ext uri="{FF2B5EF4-FFF2-40B4-BE49-F238E27FC236}">
                <a16:creationId xmlns:a16="http://schemas.microsoft.com/office/drawing/2014/main" id="{2174EB76-0813-A5CB-904B-09E35A414E8E}"/>
              </a:ext>
            </a:extLst>
          </p:cNvPr>
          <p:cNvSpPr>
            <a:spLocks noGrp="1"/>
          </p:cNvSpPr>
          <p:nvPr>
            <p:ph idx="1"/>
          </p:nvPr>
        </p:nvSpPr>
        <p:spPr>
          <a:xfrm>
            <a:off x="6075946" y="2277979"/>
            <a:ext cx="4752475" cy="389898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C2E3E773-FCFF-7A19-626B-3575BBD67D7A}"/>
              </a:ext>
            </a:extLst>
          </p:cNvPr>
          <p:cNvSpPr>
            <a:spLocks noGrp="1"/>
          </p:cNvSpPr>
          <p:nvPr>
            <p:ph type="body" idx="10"/>
          </p:nvPr>
        </p:nvSpPr>
        <p:spPr>
          <a:xfrm>
            <a:off x="6075946" y="1055521"/>
            <a:ext cx="4752475"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54178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1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FCF4-C517-A68B-F410-E98B198172A3}"/>
              </a:ext>
            </a:extLst>
          </p:cNvPr>
          <p:cNvSpPr>
            <a:spLocks noGrp="1"/>
          </p:cNvSpPr>
          <p:nvPr>
            <p:ph type="title"/>
          </p:nvPr>
        </p:nvSpPr>
        <p:spPr/>
        <p:txBody>
          <a:bodyPr>
            <a:normAutofit/>
          </a:bodyPr>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0A484D4-D486-2CEC-B44E-6C8084B3E113}"/>
              </a:ext>
            </a:extLst>
          </p:cNvPr>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Chart, icon, bubble chart&#10;&#10;Description automatically generated">
            <a:extLst>
              <a:ext uri="{FF2B5EF4-FFF2-40B4-BE49-F238E27FC236}">
                <a16:creationId xmlns:a16="http://schemas.microsoft.com/office/drawing/2014/main" id="{02BB8A00-FB5C-C2CE-B1CB-143D22D01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7357" y="3429000"/>
            <a:ext cx="5433391" cy="2146065"/>
          </a:xfrm>
          <a:prstGeom prst="rect">
            <a:avLst/>
          </a:prstGeom>
        </p:spPr>
      </p:pic>
    </p:spTree>
    <p:extLst>
      <p:ext uri="{BB962C8B-B14F-4D97-AF65-F5344CB8AC3E}">
        <p14:creationId xmlns:p14="http://schemas.microsoft.com/office/powerpoint/2010/main" val="20082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254EED-6A04-246C-0ABE-45A43B07648C}"/>
              </a:ext>
            </a:extLst>
          </p:cNvPr>
          <p:cNvSpPr/>
          <p:nvPr userDrawn="1"/>
        </p:nvSpPr>
        <p:spPr>
          <a:xfrm>
            <a:off x="-1981344" y="5807073"/>
            <a:ext cx="16268771" cy="30937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40C7751-B2CC-F542-1D69-0ECDDD3CC600}"/>
              </a:ext>
            </a:extLst>
          </p:cNvPr>
          <p:cNvSpPr/>
          <p:nvPr userDrawn="1"/>
        </p:nvSpPr>
        <p:spPr>
          <a:xfrm>
            <a:off x="-558944" y="5810164"/>
            <a:ext cx="16268771" cy="3090672"/>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6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963BD54-8659-D5BE-6B46-116B916ACC26}"/>
              </a:ext>
            </a:extLst>
          </p:cNvPr>
          <p:cNvSpPr/>
          <p:nvPr userDrawn="1"/>
        </p:nvSpPr>
        <p:spPr>
          <a:xfrm>
            <a:off x="-1981344" y="5807073"/>
            <a:ext cx="16268771" cy="30937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5C704AD-0A68-59E9-7E7A-891CE820E077}"/>
              </a:ext>
            </a:extLst>
          </p:cNvPr>
          <p:cNvSpPr/>
          <p:nvPr userDrawn="1"/>
        </p:nvSpPr>
        <p:spPr>
          <a:xfrm>
            <a:off x="-558944" y="5810164"/>
            <a:ext cx="16268771" cy="3090672"/>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54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38A5FEA-88D0-94F7-20F0-C0923E68C4A7}"/>
              </a:ext>
            </a:extLst>
          </p:cNvPr>
          <p:cNvSpPr/>
          <p:nvPr userDrawn="1"/>
        </p:nvSpPr>
        <p:spPr>
          <a:xfrm>
            <a:off x="-1981344" y="5807073"/>
            <a:ext cx="16268771" cy="309376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7D55ABE-C4A1-6ED5-77A7-FD2CA473A141}"/>
              </a:ext>
            </a:extLst>
          </p:cNvPr>
          <p:cNvSpPr/>
          <p:nvPr userDrawn="1"/>
        </p:nvSpPr>
        <p:spPr>
          <a:xfrm>
            <a:off x="-558944" y="5810164"/>
            <a:ext cx="16268771" cy="3090672"/>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5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FCF4-C517-A68B-F410-E98B198172A3}"/>
              </a:ext>
            </a:extLst>
          </p:cNvPr>
          <p:cNvSpPr>
            <a:spLocks noGrp="1"/>
          </p:cNvSpPr>
          <p:nvPr>
            <p:ph type="title"/>
          </p:nvPr>
        </p:nvSpPr>
        <p:spPr/>
        <p:txBody>
          <a:bodyPr>
            <a:normAutofit/>
          </a:bodyPr>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0A484D4-D486-2CEC-B44E-6C8084B3E113}"/>
              </a:ext>
            </a:extLst>
          </p:cNvPr>
          <p:cNvSpPr>
            <a:spLocks noGrp="1"/>
          </p:cNvSpPr>
          <p:nvPr>
            <p:ph idx="1"/>
          </p:nvPr>
        </p:nvSpPr>
        <p:spPr>
          <a:xfrm>
            <a:off x="838200" y="1825625"/>
            <a:ext cx="10515599" cy="407647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754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D79A16-E3A2-F740-F9E0-B44282BD5913}"/>
              </a:ext>
            </a:extLst>
          </p:cNvPr>
          <p:cNvSpPr txBox="1">
            <a:spLocks/>
          </p:cNvSpPr>
          <p:nvPr userDrawn="1"/>
        </p:nvSpPr>
        <p:spPr>
          <a:xfrm>
            <a:off x="802107" y="0"/>
            <a:ext cx="3753852"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Georgia" panose="02040502050405020303" pitchFamily="18" charset="0"/>
                <a:ea typeface="Helvetica Neue" panose="02000503000000020004" pitchFamily="2" charset="0"/>
                <a:cs typeface="Helvetica Neue" panose="02000503000000020004" pitchFamily="2" charset="0"/>
              </a:defRPr>
            </a:lvl1pPr>
          </a:lstStyle>
          <a:p>
            <a:r>
              <a:rPr lang="en-US" dirty="0">
                <a:solidFill>
                  <a:schemeClr val="bg1"/>
                </a:solidFill>
              </a:rPr>
              <a:t>Click to edit Master title style</a:t>
            </a:r>
          </a:p>
        </p:txBody>
      </p:sp>
      <p:sp>
        <p:nvSpPr>
          <p:cNvPr id="10" name="Content Placeholder 2">
            <a:extLst>
              <a:ext uri="{FF2B5EF4-FFF2-40B4-BE49-F238E27FC236}">
                <a16:creationId xmlns:a16="http://schemas.microsoft.com/office/drawing/2014/main" id="{4B16058F-2867-30FD-C141-34F14E011334}"/>
              </a:ext>
            </a:extLst>
          </p:cNvPr>
          <p:cNvSpPr>
            <a:spLocks noGrp="1"/>
          </p:cNvSpPr>
          <p:nvPr>
            <p:ph idx="1"/>
          </p:nvPr>
        </p:nvSpPr>
        <p:spPr>
          <a:xfrm>
            <a:off x="6075946" y="2277979"/>
            <a:ext cx="4752475" cy="389898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E05172E6-AE33-5F24-99EC-9921CE23557D}"/>
              </a:ext>
            </a:extLst>
          </p:cNvPr>
          <p:cNvSpPr>
            <a:spLocks noGrp="1"/>
          </p:cNvSpPr>
          <p:nvPr>
            <p:ph type="body" idx="10"/>
          </p:nvPr>
        </p:nvSpPr>
        <p:spPr>
          <a:xfrm>
            <a:off x="6075946" y="1055521"/>
            <a:ext cx="4752475"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930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15E598-16F4-B669-88BF-51ACEA4F147F}"/>
              </a:ext>
            </a:extLst>
          </p:cNvPr>
          <p:cNvSpPr txBox="1">
            <a:spLocks/>
          </p:cNvSpPr>
          <p:nvPr userDrawn="1"/>
        </p:nvSpPr>
        <p:spPr>
          <a:xfrm>
            <a:off x="802107" y="0"/>
            <a:ext cx="3753852"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Georgia" panose="02040502050405020303" pitchFamily="18" charset="0"/>
                <a:ea typeface="Helvetica Neue" panose="02000503000000020004" pitchFamily="2" charset="0"/>
                <a:cs typeface="Helvetica Neue" panose="02000503000000020004" pitchFamily="2" charset="0"/>
              </a:defRPr>
            </a:lvl1pPr>
          </a:lstStyle>
          <a:p>
            <a:r>
              <a:rPr lang="en-US" dirty="0">
                <a:solidFill>
                  <a:schemeClr val="bg1"/>
                </a:solidFill>
              </a:rPr>
              <a:t>Click to edit Master title style</a:t>
            </a:r>
          </a:p>
        </p:txBody>
      </p:sp>
      <p:sp>
        <p:nvSpPr>
          <p:cNvPr id="11" name="Content Placeholder 2">
            <a:extLst>
              <a:ext uri="{FF2B5EF4-FFF2-40B4-BE49-F238E27FC236}">
                <a16:creationId xmlns:a16="http://schemas.microsoft.com/office/drawing/2014/main" id="{B9FD67AC-7A03-5A4B-971E-FBD27AA7B229}"/>
              </a:ext>
            </a:extLst>
          </p:cNvPr>
          <p:cNvSpPr>
            <a:spLocks noGrp="1"/>
          </p:cNvSpPr>
          <p:nvPr>
            <p:ph idx="1"/>
          </p:nvPr>
        </p:nvSpPr>
        <p:spPr>
          <a:xfrm>
            <a:off x="6075946" y="2277979"/>
            <a:ext cx="4752475" cy="389898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E1DCB890-6AD6-A2A0-15B5-77782FAF4A9A}"/>
              </a:ext>
            </a:extLst>
          </p:cNvPr>
          <p:cNvSpPr>
            <a:spLocks noGrp="1"/>
          </p:cNvSpPr>
          <p:nvPr>
            <p:ph type="body" idx="10"/>
          </p:nvPr>
        </p:nvSpPr>
        <p:spPr>
          <a:xfrm>
            <a:off x="6075946" y="1055521"/>
            <a:ext cx="4752475"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36938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A8776D-483A-936A-B60E-DB02D411D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D44EF4-B030-D8AC-7A61-0C304D531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E94AB8-A828-AEED-8B17-95C360AD60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F8059-EE02-7D4C-93D2-8EA1A918DD97}" type="datetimeFigureOut">
              <a:rPr lang="en-US" smtClean="0"/>
              <a:t>10/12/2023</a:t>
            </a:fld>
            <a:endParaRPr lang="en-US"/>
          </a:p>
        </p:txBody>
      </p:sp>
      <p:sp>
        <p:nvSpPr>
          <p:cNvPr id="5" name="Footer Placeholder 4">
            <a:extLst>
              <a:ext uri="{FF2B5EF4-FFF2-40B4-BE49-F238E27FC236}">
                <a16:creationId xmlns:a16="http://schemas.microsoft.com/office/drawing/2014/main" id="{1B11013B-C546-D68D-2D55-3BCA74565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45BDB-9D64-AC44-DD9C-AD621C80A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46ABC-D646-6C4E-B4A1-A4FE322EA35E}" type="slidenum">
              <a:rPr lang="en-US" smtClean="0"/>
              <a:t>‹#›</a:t>
            </a:fld>
            <a:endParaRPr lang="en-US"/>
          </a:p>
        </p:txBody>
      </p:sp>
    </p:spTree>
    <p:extLst>
      <p:ext uri="{BB962C8B-B14F-4D97-AF65-F5344CB8AC3E}">
        <p14:creationId xmlns:p14="http://schemas.microsoft.com/office/powerpoint/2010/main" val="1453779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63" r:id="rId5"/>
    <p:sldLayoutId id="2147483660" r:id="rId6"/>
    <p:sldLayoutId id="2147483664" r:id="rId7"/>
    <p:sldLayoutId id="2147483651" r:id="rId8"/>
    <p:sldLayoutId id="2147483652" r:id="rId9"/>
    <p:sldLayoutId id="2147483653" r:id="rId10"/>
    <p:sldLayoutId id="2147483654" r:id="rId1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03JEOphu8A"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person, outdoor&#10;&#10;Description automatically generated">
            <a:extLst>
              <a:ext uri="{FF2B5EF4-FFF2-40B4-BE49-F238E27FC236}">
                <a16:creationId xmlns:a16="http://schemas.microsoft.com/office/drawing/2014/main" id="{5B7D4F19-D502-ACB5-7A17-BD62F9BDE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44" t="2864" r="27061"/>
          <a:stretch/>
        </p:blipFill>
        <p:spPr>
          <a:xfrm>
            <a:off x="3616362" y="0"/>
            <a:ext cx="8575638" cy="6891528"/>
          </a:xfrm>
          <a:prstGeom prst="rect">
            <a:avLst/>
          </a:prstGeom>
        </p:spPr>
      </p:pic>
      <p:sp>
        <p:nvSpPr>
          <p:cNvPr id="3" name="Oval 2">
            <a:extLst>
              <a:ext uri="{FF2B5EF4-FFF2-40B4-BE49-F238E27FC236}">
                <a16:creationId xmlns:a16="http://schemas.microsoft.com/office/drawing/2014/main" id="{B56916F7-C5FE-BDC9-F992-DD1D86897E14}"/>
              </a:ext>
            </a:extLst>
          </p:cNvPr>
          <p:cNvSpPr/>
          <p:nvPr/>
        </p:nvSpPr>
        <p:spPr>
          <a:xfrm>
            <a:off x="-2451171"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2C251F-CB1A-1349-814E-31F5DB20FBFC}"/>
              </a:ext>
            </a:extLst>
          </p:cNvPr>
          <p:cNvSpPr/>
          <p:nvPr/>
        </p:nvSpPr>
        <p:spPr>
          <a:xfrm>
            <a:off x="-2451171" y="-1064250"/>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F052E407-6452-DA82-B648-B85AFA56F901}"/>
              </a:ext>
            </a:extLst>
          </p:cNvPr>
          <p:cNvSpPr>
            <a:spLocks noGrp="1"/>
          </p:cNvSpPr>
          <p:nvPr>
            <p:ph type="ctrTitle" idx="4294967295"/>
          </p:nvPr>
        </p:nvSpPr>
        <p:spPr>
          <a:xfrm>
            <a:off x="646003" y="1116875"/>
            <a:ext cx="4861035" cy="1312565"/>
          </a:xfrm>
        </p:spPr>
        <p:txBody>
          <a:bodyPr anchor="t">
            <a:normAutofit/>
          </a:bodyPr>
          <a:lstStyle>
            <a:lvl1pPr algn="l">
              <a:defRPr sz="6000">
                <a:solidFill>
                  <a:schemeClr val="accent2">
                    <a:lumMod val="40000"/>
                    <a:lumOff val="60000"/>
                  </a:schemeClr>
                </a:solidFill>
              </a:defRPr>
            </a:lvl1pPr>
          </a:lstStyle>
          <a:p>
            <a:r>
              <a:rPr lang="en-US" sz="3600" dirty="0">
                <a:solidFill>
                  <a:schemeClr val="bg1"/>
                </a:solidFill>
              </a:rPr>
              <a:t>San Joaquin County </a:t>
            </a:r>
            <a:br>
              <a:rPr lang="en-US" sz="4400" dirty="0">
                <a:solidFill>
                  <a:schemeClr val="bg1"/>
                </a:solidFill>
              </a:rPr>
            </a:br>
            <a:r>
              <a:rPr lang="en-US" sz="4400" dirty="0">
                <a:solidFill>
                  <a:schemeClr val="bg1"/>
                </a:solidFill>
              </a:rPr>
              <a:t>Fathers Initiative</a:t>
            </a:r>
          </a:p>
        </p:txBody>
      </p:sp>
      <p:pic>
        <p:nvPicPr>
          <p:cNvPr id="7" name="Picture 6" descr="A picture containing text, clipart&#10;&#10;Description automatically generated">
            <a:extLst>
              <a:ext uri="{FF2B5EF4-FFF2-40B4-BE49-F238E27FC236}">
                <a16:creationId xmlns:a16="http://schemas.microsoft.com/office/drawing/2014/main" id="{3DA8F60A-7D38-DF9A-3C41-C1E39361925F}"/>
              </a:ext>
            </a:extLst>
          </p:cNvPr>
          <p:cNvPicPr>
            <a:picLocks noChangeAspect="1"/>
          </p:cNvPicPr>
          <p:nvPr/>
        </p:nvPicPr>
        <p:blipFill>
          <a:blip r:embed="rId4"/>
          <a:stretch>
            <a:fillRect/>
          </a:stretch>
        </p:blipFill>
        <p:spPr>
          <a:xfrm>
            <a:off x="3495230" y="5408167"/>
            <a:ext cx="1263189" cy="410536"/>
          </a:xfrm>
          <a:prstGeom prst="rect">
            <a:avLst/>
          </a:prstGeom>
        </p:spPr>
      </p:pic>
      <p:sp>
        <p:nvSpPr>
          <p:cNvPr id="2" name="Title 1">
            <a:extLst>
              <a:ext uri="{FF2B5EF4-FFF2-40B4-BE49-F238E27FC236}">
                <a16:creationId xmlns:a16="http://schemas.microsoft.com/office/drawing/2014/main" id="{C238E45F-12E4-EC45-4610-00BC73636581}"/>
              </a:ext>
            </a:extLst>
          </p:cNvPr>
          <p:cNvSpPr txBox="1">
            <a:spLocks/>
          </p:cNvSpPr>
          <p:nvPr/>
        </p:nvSpPr>
        <p:spPr>
          <a:xfrm>
            <a:off x="646003" y="2429439"/>
            <a:ext cx="5079883" cy="1722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00000"/>
              </a:lnSpc>
            </a:pPr>
            <a:r>
              <a:rPr lang="en-US" sz="2400" dirty="0">
                <a:solidFill>
                  <a:schemeClr val="accent4"/>
                </a:solidFill>
              </a:rPr>
              <a:t>FATHERS MATTER: </a:t>
            </a:r>
            <a:br>
              <a:rPr lang="en-US" sz="2400" dirty="0">
                <a:solidFill>
                  <a:schemeClr val="accent4"/>
                </a:solidFill>
              </a:rPr>
            </a:br>
            <a:r>
              <a:rPr lang="en-US" sz="2400" dirty="0">
                <a:solidFill>
                  <a:schemeClr val="accent4"/>
                </a:solidFill>
              </a:rPr>
              <a:t>Collaborating with Communities to Re-imagine Father Focused Engagement &amp; Service Delivery</a:t>
            </a:r>
          </a:p>
        </p:txBody>
      </p:sp>
      <p:pic>
        <p:nvPicPr>
          <p:cNvPr id="10" name="Picture 9">
            <a:extLst>
              <a:ext uri="{FF2B5EF4-FFF2-40B4-BE49-F238E27FC236}">
                <a16:creationId xmlns:a16="http://schemas.microsoft.com/office/drawing/2014/main" id="{6EAD3F1C-243A-C515-C95F-3798105F95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3445" y="7490667"/>
            <a:ext cx="2805112" cy="465111"/>
          </a:xfrm>
          <a:prstGeom prst="rect">
            <a:avLst/>
          </a:prstGeom>
        </p:spPr>
      </p:pic>
      <p:sp>
        <p:nvSpPr>
          <p:cNvPr id="9" name="Footer Placeholder 3">
            <a:extLst>
              <a:ext uri="{FF2B5EF4-FFF2-40B4-BE49-F238E27FC236}">
                <a16:creationId xmlns:a16="http://schemas.microsoft.com/office/drawing/2014/main" id="{81E20057-2928-AE8A-C0A1-BDDA0B6F55D6}"/>
              </a:ext>
            </a:extLst>
          </p:cNvPr>
          <p:cNvSpPr txBox="1">
            <a:spLocks/>
          </p:cNvSpPr>
          <p:nvPr/>
        </p:nvSpPr>
        <p:spPr>
          <a:xfrm>
            <a:off x="646003" y="6081890"/>
            <a:ext cx="5001207" cy="4510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schemeClr val="bg1"/>
                </a:solidFill>
                <a:latin typeface="Arial" panose="020B0604020202020204" pitchFamily="34" charset="0"/>
                <a:cs typeface="Arial" panose="020B0604020202020204" pitchFamily="34" charset="0"/>
              </a:rPr>
              <a:t>San Joaquin County CQI Special Projects: </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CWDA Conference October 2023</a:t>
            </a:r>
          </a:p>
        </p:txBody>
      </p:sp>
      <p:pic>
        <p:nvPicPr>
          <p:cNvPr id="13" name="Picture 12" descr="A black and white logo&#10;&#10;Description automatically generated">
            <a:extLst>
              <a:ext uri="{FF2B5EF4-FFF2-40B4-BE49-F238E27FC236}">
                <a16:creationId xmlns:a16="http://schemas.microsoft.com/office/drawing/2014/main" id="{DCD2EA90-13A0-F3D2-2BC9-CE15FE3DD3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03" y="5217688"/>
            <a:ext cx="1397884" cy="632209"/>
          </a:xfrm>
          <a:prstGeom prst="rect">
            <a:avLst/>
          </a:prstGeom>
        </p:spPr>
      </p:pic>
      <p:pic>
        <p:nvPicPr>
          <p:cNvPr id="15" name="Picture 14">
            <a:extLst>
              <a:ext uri="{FF2B5EF4-FFF2-40B4-BE49-F238E27FC236}">
                <a16:creationId xmlns:a16="http://schemas.microsoft.com/office/drawing/2014/main" id="{1FBAA24D-166D-A976-36AF-6998A8AC5E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2296" y="5329975"/>
            <a:ext cx="1043648" cy="566920"/>
          </a:xfrm>
          <a:prstGeom prst="rect">
            <a:avLst/>
          </a:prstGeom>
        </p:spPr>
      </p:pic>
      <p:pic>
        <p:nvPicPr>
          <p:cNvPr id="4" name="Picture 3">
            <a:extLst>
              <a:ext uri="{FF2B5EF4-FFF2-40B4-BE49-F238E27FC236}">
                <a16:creationId xmlns:a16="http://schemas.microsoft.com/office/drawing/2014/main" id="{16F5C757-B0A0-B48C-A372-C0BC662E50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978" y="4602074"/>
            <a:ext cx="2805112" cy="465111"/>
          </a:xfrm>
          <a:prstGeom prst="rect">
            <a:avLst/>
          </a:prstGeom>
        </p:spPr>
      </p:pic>
    </p:spTree>
    <p:extLst>
      <p:ext uri="{BB962C8B-B14F-4D97-AF65-F5344CB8AC3E}">
        <p14:creationId xmlns:p14="http://schemas.microsoft.com/office/powerpoint/2010/main" val="27610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9BE369-1FFC-845F-68CC-68ED20BD04E9}"/>
              </a:ext>
            </a:extLst>
          </p:cNvPr>
          <p:cNvSpPr txBox="1">
            <a:spLocks/>
          </p:cNvSpPr>
          <p:nvPr/>
        </p:nvSpPr>
        <p:spPr>
          <a:xfrm>
            <a:off x="1066799" y="1159558"/>
            <a:ext cx="9702801" cy="11569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3"/>
                </a:solidFill>
              </a:rPr>
              <a:t>We think… </a:t>
            </a:r>
            <a:r>
              <a:rPr lang="en-US" sz="3600" dirty="0">
                <a:solidFill>
                  <a:schemeClr val="tx2"/>
                </a:solidFill>
              </a:rPr>
              <a:t>it is because there is systemic bias against fathers</a:t>
            </a:r>
          </a:p>
        </p:txBody>
      </p:sp>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Addressing Barriers to Father Engagement</a:t>
            </a:r>
          </a:p>
        </p:txBody>
      </p:sp>
      <p:sp>
        <p:nvSpPr>
          <p:cNvPr id="5" name="Content Placeholder 2">
            <a:extLst>
              <a:ext uri="{FF2B5EF4-FFF2-40B4-BE49-F238E27FC236}">
                <a16:creationId xmlns:a16="http://schemas.microsoft.com/office/drawing/2014/main" id="{B11D57A7-3960-F02E-9848-A5EFF20AF025}"/>
              </a:ext>
            </a:extLst>
          </p:cNvPr>
          <p:cNvSpPr txBox="1">
            <a:spLocks/>
          </p:cNvSpPr>
          <p:nvPr/>
        </p:nvSpPr>
        <p:spPr>
          <a:xfrm>
            <a:off x="1066799" y="2457734"/>
            <a:ext cx="8950961" cy="29988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solidFill>
                  <a:schemeClr val="accent3"/>
                </a:solidFill>
              </a:rPr>
              <a:t>CALIFORNIA CHILD &amp; FAMILY SERVICES REVIEW (C-CFSR) FINDINGS:</a:t>
            </a:r>
          </a:p>
          <a:p>
            <a:pPr lvl="1">
              <a:lnSpc>
                <a:spcPct val="100000"/>
              </a:lnSpc>
              <a:spcBef>
                <a:spcPts val="400"/>
              </a:spcBef>
            </a:pPr>
            <a:r>
              <a:rPr lang="en-US" sz="1800" dirty="0"/>
              <a:t>Agencies are less likely to search for fathers when their location is unknown</a:t>
            </a:r>
          </a:p>
          <a:p>
            <a:pPr lvl="1">
              <a:lnSpc>
                <a:spcPct val="100000"/>
              </a:lnSpc>
            </a:pPr>
            <a:r>
              <a:rPr lang="en-US" sz="1800" dirty="0"/>
              <a:t>Fathers are less likely than mothers to receive accurate needs assessments and appropriate services</a:t>
            </a:r>
          </a:p>
          <a:p>
            <a:pPr lvl="1">
              <a:lnSpc>
                <a:spcPct val="100000"/>
              </a:lnSpc>
            </a:pPr>
            <a:r>
              <a:rPr lang="en-US" sz="1800" dirty="0"/>
              <a:t>Overall, fathers receive fewer direct contacts from social workers than mothers</a:t>
            </a:r>
          </a:p>
          <a:p>
            <a:pPr lvl="1">
              <a:lnSpc>
                <a:spcPct val="100000"/>
              </a:lnSpc>
            </a:pPr>
            <a:r>
              <a:rPr lang="en-US" sz="1800" dirty="0"/>
              <a:t>Agencies less likely to identify, locate, and contact Indigenous fathers and fathers of color than White fathers</a:t>
            </a:r>
          </a:p>
        </p:txBody>
      </p:sp>
    </p:spTree>
    <p:extLst>
      <p:ext uri="{BB962C8B-B14F-4D97-AF65-F5344CB8AC3E}">
        <p14:creationId xmlns:p14="http://schemas.microsoft.com/office/powerpoint/2010/main" val="14684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9BE369-1FFC-845F-68CC-68ED20BD04E9}"/>
              </a:ext>
            </a:extLst>
          </p:cNvPr>
          <p:cNvSpPr txBox="1">
            <a:spLocks/>
          </p:cNvSpPr>
          <p:nvPr/>
        </p:nvSpPr>
        <p:spPr>
          <a:xfrm>
            <a:off x="1066799" y="1159558"/>
            <a:ext cx="9702801" cy="11569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3"/>
                </a:solidFill>
              </a:rPr>
              <a:t>We think… </a:t>
            </a:r>
            <a:r>
              <a:rPr lang="en-US" sz="3600" dirty="0">
                <a:solidFill>
                  <a:schemeClr val="tx2"/>
                </a:solidFill>
              </a:rPr>
              <a:t>it is because there is systemic bias against fathers</a:t>
            </a:r>
          </a:p>
        </p:txBody>
      </p:sp>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Addressing Barriers to Father Engagement</a:t>
            </a:r>
          </a:p>
        </p:txBody>
      </p:sp>
      <p:sp>
        <p:nvSpPr>
          <p:cNvPr id="5" name="Content Placeholder 2">
            <a:extLst>
              <a:ext uri="{FF2B5EF4-FFF2-40B4-BE49-F238E27FC236}">
                <a16:creationId xmlns:a16="http://schemas.microsoft.com/office/drawing/2014/main" id="{B11D57A7-3960-F02E-9848-A5EFF20AF025}"/>
              </a:ext>
            </a:extLst>
          </p:cNvPr>
          <p:cNvSpPr txBox="1">
            <a:spLocks/>
          </p:cNvSpPr>
          <p:nvPr/>
        </p:nvSpPr>
        <p:spPr>
          <a:xfrm>
            <a:off x="1066799" y="2457733"/>
            <a:ext cx="9225281" cy="3079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solidFill>
                  <a:schemeClr val="accent3"/>
                </a:solidFill>
              </a:rPr>
              <a:t>STAKEHOLDER FEEDBACK/PEER REVIEW: </a:t>
            </a:r>
            <a:endParaRPr lang="en-US" sz="2000" dirty="0">
              <a:solidFill>
                <a:schemeClr val="accent3"/>
              </a:solidFill>
            </a:endParaRPr>
          </a:p>
          <a:p>
            <a:pPr marL="0" indent="0">
              <a:lnSpc>
                <a:spcPct val="100000"/>
              </a:lnSpc>
              <a:spcBef>
                <a:spcPts val="400"/>
              </a:spcBef>
              <a:buFont typeface="Arial" panose="020B0604020202020204" pitchFamily="34" charset="0"/>
              <a:buNone/>
            </a:pPr>
            <a:r>
              <a:rPr lang="en-US" sz="1800" dirty="0">
                <a:solidFill>
                  <a:schemeClr val="tx2"/>
                </a:solidFill>
              </a:rPr>
              <a:t>County Self-Assessment (CSA) </a:t>
            </a:r>
            <a:r>
              <a:rPr lang="en-US" sz="1800" dirty="0"/>
              <a:t>reflected a lack of father finding, father engagement, paternal family finding, and paternal relative engagement</a:t>
            </a:r>
          </a:p>
          <a:p>
            <a:pPr marL="0" indent="0">
              <a:lnSpc>
                <a:spcPct val="100000"/>
              </a:lnSpc>
              <a:buFont typeface="Arial" panose="020B0604020202020204" pitchFamily="34" charset="0"/>
              <a:buNone/>
            </a:pPr>
            <a:r>
              <a:rPr lang="en-US" sz="2000" b="1" dirty="0">
                <a:solidFill>
                  <a:schemeClr val="accent3"/>
                </a:solidFill>
              </a:rPr>
              <a:t>CASE REVIEW DATE:</a:t>
            </a:r>
          </a:p>
          <a:p>
            <a:pPr marL="0" indent="0">
              <a:lnSpc>
                <a:spcPct val="100000"/>
              </a:lnSpc>
              <a:spcBef>
                <a:spcPts val="400"/>
              </a:spcBef>
              <a:buNone/>
            </a:pPr>
            <a:r>
              <a:rPr lang="en-US" sz="1800" dirty="0"/>
              <a:t>Onsite Review Instrument (OSRI) Items support CSA feedback</a:t>
            </a:r>
          </a:p>
          <a:p>
            <a:pPr marL="0" indent="0">
              <a:lnSpc>
                <a:spcPct val="100000"/>
              </a:lnSpc>
              <a:buNone/>
            </a:pPr>
            <a:r>
              <a:rPr lang="en-US" sz="2000" b="1" dirty="0">
                <a:solidFill>
                  <a:schemeClr val="accent3"/>
                </a:solidFill>
              </a:rPr>
              <a:t>FOCUS GROUP FINDINGS:</a:t>
            </a:r>
          </a:p>
          <a:p>
            <a:pPr marL="0" indent="0">
              <a:lnSpc>
                <a:spcPct val="100000"/>
              </a:lnSpc>
              <a:spcBef>
                <a:spcPts val="400"/>
              </a:spcBef>
              <a:buNone/>
            </a:pPr>
            <a:r>
              <a:rPr lang="en-US" sz="1800" dirty="0"/>
              <a:t>Fathers cited top two barriers for reunification were the mother of the child and the courts</a:t>
            </a:r>
          </a:p>
        </p:txBody>
      </p:sp>
    </p:spTree>
    <p:extLst>
      <p:ext uri="{BB962C8B-B14F-4D97-AF65-F5344CB8AC3E}">
        <p14:creationId xmlns:p14="http://schemas.microsoft.com/office/powerpoint/2010/main" val="338708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Addressing Barriers to Father Engagement</a:t>
            </a:r>
          </a:p>
        </p:txBody>
      </p:sp>
      <p:sp>
        <p:nvSpPr>
          <p:cNvPr id="5" name="Title 1">
            <a:extLst>
              <a:ext uri="{FF2B5EF4-FFF2-40B4-BE49-F238E27FC236}">
                <a16:creationId xmlns:a16="http://schemas.microsoft.com/office/drawing/2014/main" id="{EBD76485-DF5F-762F-8B01-6DDCBB3385C7}"/>
              </a:ext>
            </a:extLst>
          </p:cNvPr>
          <p:cNvSpPr txBox="1">
            <a:spLocks/>
          </p:cNvSpPr>
          <p:nvPr/>
        </p:nvSpPr>
        <p:spPr>
          <a:xfrm>
            <a:off x="1066799" y="1159558"/>
            <a:ext cx="9702801" cy="11569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3"/>
                </a:solidFill>
              </a:rPr>
              <a:t>We think… </a:t>
            </a:r>
            <a:r>
              <a:rPr lang="en-US" sz="3600" dirty="0">
                <a:solidFill>
                  <a:schemeClr val="tx2"/>
                </a:solidFill>
              </a:rPr>
              <a:t>it is because there is systemic bias against fathers</a:t>
            </a:r>
          </a:p>
        </p:txBody>
      </p:sp>
      <p:sp>
        <p:nvSpPr>
          <p:cNvPr id="8" name="Content Placeholder 2">
            <a:extLst>
              <a:ext uri="{FF2B5EF4-FFF2-40B4-BE49-F238E27FC236}">
                <a16:creationId xmlns:a16="http://schemas.microsoft.com/office/drawing/2014/main" id="{9FE88193-2CD0-E483-1B26-7417A67A11FD}"/>
              </a:ext>
            </a:extLst>
          </p:cNvPr>
          <p:cNvSpPr txBox="1">
            <a:spLocks/>
          </p:cNvSpPr>
          <p:nvPr/>
        </p:nvSpPr>
        <p:spPr>
          <a:xfrm>
            <a:off x="1066799" y="2457733"/>
            <a:ext cx="9469121" cy="4480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CALIFORNIA CHILDREN &amp; YOUTH SERVICES REVIEW:</a:t>
            </a:r>
            <a:endParaRPr lang="en-US" sz="1800" dirty="0"/>
          </a:p>
        </p:txBody>
      </p:sp>
      <p:sp>
        <p:nvSpPr>
          <p:cNvPr id="10" name="Content Placeholder 2">
            <a:extLst>
              <a:ext uri="{FF2B5EF4-FFF2-40B4-BE49-F238E27FC236}">
                <a16:creationId xmlns:a16="http://schemas.microsoft.com/office/drawing/2014/main" id="{6193679B-C195-0780-0F23-18CBBD6EC8EC}"/>
              </a:ext>
            </a:extLst>
          </p:cNvPr>
          <p:cNvSpPr txBox="1">
            <a:spLocks/>
          </p:cNvSpPr>
          <p:nvPr/>
        </p:nvSpPr>
        <p:spPr>
          <a:xfrm>
            <a:off x="1066799" y="2743200"/>
            <a:ext cx="4917441" cy="27926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t>Caseworkers view mothers as “easier” to work with than fathers</a:t>
            </a:r>
          </a:p>
          <a:p>
            <a:pPr lvl="1">
              <a:lnSpc>
                <a:spcPct val="100000"/>
              </a:lnSpc>
            </a:pPr>
            <a:r>
              <a:rPr lang="en-US" sz="1600" dirty="0"/>
              <a:t>Caseworkers are trained to work with “parents”, not mothers and fathers</a:t>
            </a:r>
          </a:p>
          <a:p>
            <a:pPr lvl="1">
              <a:lnSpc>
                <a:spcPct val="100000"/>
              </a:lnSpc>
            </a:pPr>
            <a:r>
              <a:rPr lang="en-US" sz="1600" dirty="0"/>
              <a:t>Caseworkers express more relatability in working with mothers and maternal relatives</a:t>
            </a:r>
          </a:p>
          <a:p>
            <a:pPr lvl="1">
              <a:lnSpc>
                <a:spcPct val="100000"/>
              </a:lnSpc>
            </a:pPr>
            <a:r>
              <a:rPr lang="en-US" sz="1600" dirty="0"/>
              <a:t>Agencies are less likely to search for fathers when their location is “unknown”</a:t>
            </a:r>
          </a:p>
          <a:p>
            <a:pPr lvl="1">
              <a:lnSpc>
                <a:spcPct val="100000"/>
              </a:lnSpc>
            </a:pPr>
            <a:r>
              <a:rPr lang="en-US" sz="1600" dirty="0"/>
              <a:t>Fathers receive fewer direct contacts from social workers than mothers</a:t>
            </a:r>
          </a:p>
        </p:txBody>
      </p:sp>
      <p:sp>
        <p:nvSpPr>
          <p:cNvPr id="11" name="Content Placeholder 2">
            <a:extLst>
              <a:ext uri="{FF2B5EF4-FFF2-40B4-BE49-F238E27FC236}">
                <a16:creationId xmlns:a16="http://schemas.microsoft.com/office/drawing/2014/main" id="{12BBA8A2-63BC-8465-8E59-35882F6D45DB}"/>
              </a:ext>
            </a:extLst>
          </p:cNvPr>
          <p:cNvSpPr txBox="1">
            <a:spLocks/>
          </p:cNvSpPr>
          <p:nvPr/>
        </p:nvSpPr>
        <p:spPr>
          <a:xfrm>
            <a:off x="6207762" y="2743200"/>
            <a:ext cx="4836158" cy="2286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t>Caseworkers often view fathers as irrelevant and not the primary target for services</a:t>
            </a:r>
          </a:p>
          <a:p>
            <a:pPr lvl="1">
              <a:lnSpc>
                <a:spcPct val="100000"/>
              </a:lnSpc>
            </a:pPr>
            <a:r>
              <a:rPr lang="en-US" sz="1600" dirty="0"/>
              <a:t>Services are primarily designed for mothers</a:t>
            </a:r>
          </a:p>
          <a:p>
            <a:pPr lvl="1">
              <a:lnSpc>
                <a:spcPct val="100000"/>
              </a:lnSpc>
            </a:pPr>
            <a:r>
              <a:rPr lang="en-US" sz="1600" dirty="0"/>
              <a:t>Caseworkers are less likely to co-create a case plan with a father</a:t>
            </a:r>
          </a:p>
          <a:p>
            <a:pPr lvl="1">
              <a:lnSpc>
                <a:spcPct val="100000"/>
              </a:lnSpc>
            </a:pPr>
            <a:r>
              <a:rPr lang="en-US" sz="1600" dirty="0"/>
              <a:t>Fathers are less likely than mothers to receive accurate needs assessments and appropriate services</a:t>
            </a:r>
          </a:p>
        </p:txBody>
      </p:sp>
      <p:sp>
        <p:nvSpPr>
          <p:cNvPr id="12" name="TextBox 11">
            <a:extLst>
              <a:ext uri="{FF2B5EF4-FFF2-40B4-BE49-F238E27FC236}">
                <a16:creationId xmlns:a16="http://schemas.microsoft.com/office/drawing/2014/main" id="{F82B5B59-CB99-6C9E-110E-A7F41231C108}"/>
              </a:ext>
            </a:extLst>
          </p:cNvPr>
          <p:cNvSpPr txBox="1"/>
          <p:nvPr/>
        </p:nvSpPr>
        <p:spPr>
          <a:xfrm>
            <a:off x="6207762" y="4989906"/>
            <a:ext cx="585215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Traditional gender roles view women as nurturing caregivers and fathers as absent, incompetent, and inherently dangerous</a:t>
            </a:r>
          </a:p>
        </p:txBody>
      </p:sp>
    </p:spTree>
    <p:extLst>
      <p:ext uri="{BB962C8B-B14F-4D97-AF65-F5344CB8AC3E}">
        <p14:creationId xmlns:p14="http://schemas.microsoft.com/office/powerpoint/2010/main" val="369775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283EA-D309-86A3-9BAA-C7C7496D5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77" t="39617" r="7077" b="6809"/>
          <a:stretch/>
        </p:blipFill>
        <p:spPr>
          <a:xfrm flipH="1">
            <a:off x="0" y="0"/>
            <a:ext cx="8575638" cy="6891528"/>
          </a:xfrm>
          <a:prstGeom prst="rect">
            <a:avLst/>
          </a:prstGeom>
        </p:spPr>
      </p:pic>
      <p:sp>
        <p:nvSpPr>
          <p:cNvPr id="11" name="Oval 10">
            <a:extLst>
              <a:ext uri="{FF2B5EF4-FFF2-40B4-BE49-F238E27FC236}">
                <a16:creationId xmlns:a16="http://schemas.microsoft.com/office/drawing/2014/main" id="{DC9A1218-738E-9B09-3443-351B58B7A5EB}"/>
              </a:ext>
            </a:extLst>
          </p:cNvPr>
          <p:cNvSpPr/>
          <p:nvPr/>
        </p:nvSpPr>
        <p:spPr>
          <a:xfrm>
            <a:off x="6096000"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B43343-D75A-00E0-B993-D9986B263E6A}"/>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2F79F108-B7D5-0B72-C421-6C618B6CC30F}"/>
              </a:ext>
            </a:extLst>
          </p:cNvPr>
          <p:cNvSpPr txBox="1">
            <a:spLocks/>
          </p:cNvSpPr>
          <p:nvPr/>
        </p:nvSpPr>
        <p:spPr>
          <a:xfrm>
            <a:off x="6818800" y="1335663"/>
            <a:ext cx="4976960" cy="2536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San Joaquin County Fathers Initiative</a:t>
            </a:r>
          </a:p>
        </p:txBody>
      </p:sp>
      <p:sp>
        <p:nvSpPr>
          <p:cNvPr id="7" name="TextBox 6">
            <a:extLst>
              <a:ext uri="{FF2B5EF4-FFF2-40B4-BE49-F238E27FC236}">
                <a16:creationId xmlns:a16="http://schemas.microsoft.com/office/drawing/2014/main" id="{74675AF2-B323-67B5-89B9-D413E0EFB99B}"/>
              </a:ext>
            </a:extLst>
          </p:cNvPr>
          <p:cNvSpPr txBox="1"/>
          <p:nvPr/>
        </p:nvSpPr>
        <p:spPr>
          <a:xfrm>
            <a:off x="6818799" y="3720688"/>
            <a:ext cx="3207517" cy="954107"/>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From Exploration to Implementation</a:t>
            </a:r>
          </a:p>
        </p:txBody>
      </p:sp>
    </p:spTree>
    <p:extLst>
      <p:ext uri="{BB962C8B-B14F-4D97-AF65-F5344CB8AC3E}">
        <p14:creationId xmlns:p14="http://schemas.microsoft.com/office/powerpoint/2010/main" val="715189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San Joaquin County Fathers Initiative</a:t>
            </a:r>
          </a:p>
        </p:txBody>
      </p:sp>
      <p:sp>
        <p:nvSpPr>
          <p:cNvPr id="5" name="Title 1">
            <a:extLst>
              <a:ext uri="{FF2B5EF4-FFF2-40B4-BE49-F238E27FC236}">
                <a16:creationId xmlns:a16="http://schemas.microsoft.com/office/drawing/2014/main" id="{EBD76485-DF5F-762F-8B01-6DDCBB3385C7}"/>
              </a:ext>
            </a:extLst>
          </p:cNvPr>
          <p:cNvSpPr txBox="1">
            <a:spLocks/>
          </p:cNvSpPr>
          <p:nvPr/>
        </p:nvSpPr>
        <p:spPr>
          <a:xfrm>
            <a:off x="1066799" y="1159558"/>
            <a:ext cx="9702801" cy="6045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3"/>
                </a:solidFill>
              </a:rPr>
              <a:t>We plan… </a:t>
            </a:r>
            <a:r>
              <a:rPr lang="en-US" sz="3600" dirty="0">
                <a:solidFill>
                  <a:schemeClr val="accent2"/>
                </a:solidFill>
              </a:rPr>
              <a:t>to develop a Fathers Initiative</a:t>
            </a:r>
          </a:p>
        </p:txBody>
      </p:sp>
      <p:sp>
        <p:nvSpPr>
          <p:cNvPr id="8" name="Content Placeholder 2">
            <a:extLst>
              <a:ext uri="{FF2B5EF4-FFF2-40B4-BE49-F238E27FC236}">
                <a16:creationId xmlns:a16="http://schemas.microsoft.com/office/drawing/2014/main" id="{9FE88193-2CD0-E483-1B26-7417A67A11FD}"/>
              </a:ext>
            </a:extLst>
          </p:cNvPr>
          <p:cNvSpPr txBox="1">
            <a:spLocks/>
          </p:cNvSpPr>
          <p:nvPr/>
        </p:nvSpPr>
        <p:spPr>
          <a:xfrm>
            <a:off x="1066800" y="2051339"/>
            <a:ext cx="4651094"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OBJECTIVES</a:t>
            </a:r>
            <a:endParaRPr lang="en-US" sz="1800" dirty="0">
              <a:solidFill>
                <a:schemeClr val="accent3"/>
              </a:solidFill>
            </a:endParaRPr>
          </a:p>
        </p:txBody>
      </p:sp>
      <p:sp>
        <p:nvSpPr>
          <p:cNvPr id="6" name="Content Placeholder 3">
            <a:extLst>
              <a:ext uri="{FF2B5EF4-FFF2-40B4-BE49-F238E27FC236}">
                <a16:creationId xmlns:a16="http://schemas.microsoft.com/office/drawing/2014/main" id="{0BE671A6-DF77-E232-F46C-2C9B5A0D357E}"/>
              </a:ext>
            </a:extLst>
          </p:cNvPr>
          <p:cNvSpPr txBox="1">
            <a:spLocks/>
          </p:cNvSpPr>
          <p:nvPr/>
        </p:nvSpPr>
        <p:spPr>
          <a:xfrm>
            <a:off x="1066799" y="2430686"/>
            <a:ext cx="4651095" cy="3267756"/>
          </a:xfrm>
          <a:prstGeom prst="rect">
            <a:avLst/>
          </a:prstGeom>
          <a:effectLst/>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00000"/>
              </a:lnSpc>
              <a:spcBef>
                <a:spcPts val="800"/>
              </a:spcBef>
            </a:pPr>
            <a:r>
              <a:rPr lang="en-US" sz="1600" dirty="0">
                <a:effectLst/>
                <a:latin typeface="Arial" panose="020B0604020202020204" pitchFamily="34" charset="0"/>
                <a:cs typeface="Arial" panose="020B0604020202020204" pitchFamily="34" charset="0"/>
              </a:rPr>
              <a:t>Changing the culture of child welfare and system partners to include fathers</a:t>
            </a:r>
          </a:p>
          <a:p>
            <a:pPr>
              <a:lnSpc>
                <a:spcPct val="100000"/>
              </a:lnSpc>
              <a:spcBef>
                <a:spcPts val="800"/>
              </a:spcBef>
            </a:pPr>
            <a:r>
              <a:rPr lang="en-US" sz="1600" dirty="0">
                <a:effectLst/>
                <a:latin typeface="Arial" panose="020B0604020202020204" pitchFamily="34" charset="0"/>
                <a:cs typeface="Arial" panose="020B0604020202020204" pitchFamily="34" charset="0"/>
              </a:rPr>
              <a:t>Father finding and engagement — to include </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paternal family</a:t>
            </a:r>
          </a:p>
          <a:p>
            <a:pPr>
              <a:lnSpc>
                <a:spcPct val="100000"/>
              </a:lnSpc>
              <a:spcBef>
                <a:spcPts val="800"/>
              </a:spcBef>
            </a:pPr>
            <a:r>
              <a:rPr lang="en-US" sz="1600" dirty="0">
                <a:effectLst/>
                <a:latin typeface="Arial" panose="020B0604020202020204" pitchFamily="34" charset="0"/>
                <a:cs typeface="Arial" panose="020B0604020202020204" pitchFamily="34" charset="0"/>
              </a:rPr>
              <a:t>Father support groups and advocates</a:t>
            </a:r>
          </a:p>
          <a:p>
            <a:pPr>
              <a:lnSpc>
                <a:spcPct val="100000"/>
              </a:lnSpc>
              <a:spcBef>
                <a:spcPts val="800"/>
              </a:spcBef>
            </a:pPr>
            <a:r>
              <a:rPr lang="en-US" sz="1600" dirty="0">
                <a:effectLst/>
                <a:latin typeface="Arial" panose="020B0604020202020204" pitchFamily="34" charset="0"/>
                <a:cs typeface="Arial" panose="020B0604020202020204" pitchFamily="34" charset="0"/>
              </a:rPr>
              <a:t>Peer-to-Peer mentoring program</a:t>
            </a:r>
          </a:p>
          <a:p>
            <a:pPr>
              <a:lnSpc>
                <a:spcPct val="100000"/>
              </a:lnSpc>
              <a:spcBef>
                <a:spcPts val="800"/>
              </a:spcBef>
            </a:pPr>
            <a:r>
              <a:rPr lang="en-US" sz="1600" dirty="0">
                <a:effectLst/>
                <a:latin typeface="Arial" panose="020B0604020202020204" pitchFamily="34" charset="0"/>
                <a:cs typeface="Arial" panose="020B0604020202020204" pitchFamily="34" charset="0"/>
              </a:rPr>
              <a:t>Father’s parenting/education</a:t>
            </a:r>
          </a:p>
          <a:p>
            <a:pPr>
              <a:lnSpc>
                <a:spcPct val="100000"/>
              </a:lnSpc>
              <a:spcBef>
                <a:spcPts val="800"/>
              </a:spcBef>
            </a:pPr>
            <a:r>
              <a:rPr lang="en-US" sz="1600" dirty="0">
                <a:effectLst/>
                <a:latin typeface="Arial" panose="020B0604020202020204" pitchFamily="34" charset="0"/>
                <a:cs typeface="Arial" panose="020B0604020202020204" pitchFamily="34" charset="0"/>
              </a:rPr>
              <a:t>Prevention programs for fathers</a:t>
            </a:r>
          </a:p>
          <a:p>
            <a:pPr>
              <a:lnSpc>
                <a:spcPct val="100000"/>
              </a:lnSpc>
              <a:spcBef>
                <a:spcPts val="800"/>
              </a:spcBef>
            </a:pPr>
            <a:r>
              <a:rPr lang="en-US" sz="1600" dirty="0">
                <a:effectLst/>
                <a:latin typeface="Arial" panose="020B0604020202020204" pitchFamily="34" charset="0"/>
                <a:cs typeface="Arial" panose="020B0604020202020204" pitchFamily="34" charset="0"/>
              </a:rPr>
              <a:t>Pilot program for non-offending, </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non-custodial fathers</a:t>
            </a:r>
          </a:p>
        </p:txBody>
      </p:sp>
      <p:sp>
        <p:nvSpPr>
          <p:cNvPr id="7" name="Content Placeholder 2">
            <a:extLst>
              <a:ext uri="{FF2B5EF4-FFF2-40B4-BE49-F238E27FC236}">
                <a16:creationId xmlns:a16="http://schemas.microsoft.com/office/drawing/2014/main" id="{8CE3970F-A331-2441-B92C-039033BDD185}"/>
              </a:ext>
            </a:extLst>
          </p:cNvPr>
          <p:cNvSpPr txBox="1">
            <a:spLocks/>
          </p:cNvSpPr>
          <p:nvPr/>
        </p:nvSpPr>
        <p:spPr>
          <a:xfrm>
            <a:off x="6254187" y="2051339"/>
            <a:ext cx="4651094"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ACTION STEPS</a:t>
            </a:r>
            <a:endParaRPr lang="en-US" sz="1800" dirty="0">
              <a:solidFill>
                <a:schemeClr val="accent3"/>
              </a:solidFill>
            </a:endParaRPr>
          </a:p>
        </p:txBody>
      </p:sp>
      <p:sp>
        <p:nvSpPr>
          <p:cNvPr id="15" name="Content Placeholder 5">
            <a:extLst>
              <a:ext uri="{FF2B5EF4-FFF2-40B4-BE49-F238E27FC236}">
                <a16:creationId xmlns:a16="http://schemas.microsoft.com/office/drawing/2014/main" id="{5A6949CF-4140-F20E-F6A9-2E390B08819B}"/>
              </a:ext>
            </a:extLst>
          </p:cNvPr>
          <p:cNvSpPr txBox="1">
            <a:spLocks/>
          </p:cNvSpPr>
          <p:nvPr/>
        </p:nvSpPr>
        <p:spPr>
          <a:xfrm>
            <a:off x="6254185" y="2447585"/>
            <a:ext cx="5095357" cy="2878968"/>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00000"/>
              </a:lnSpc>
              <a:spcBef>
                <a:spcPts val="800"/>
              </a:spcBef>
            </a:pPr>
            <a:r>
              <a:rPr lang="en-US" sz="1600" dirty="0">
                <a:effectLst/>
                <a:latin typeface="Arial" panose="020B0604020202020204" pitchFamily="34" charset="0"/>
                <a:cs typeface="Arial" panose="020B0604020202020204" pitchFamily="34" charset="0"/>
              </a:rPr>
              <a:t>Teaming with Community Based Organizations</a:t>
            </a:r>
          </a:p>
          <a:p>
            <a:pPr>
              <a:lnSpc>
                <a:spcPct val="100000"/>
              </a:lnSpc>
              <a:spcBef>
                <a:spcPts val="800"/>
              </a:spcBef>
            </a:pPr>
            <a:r>
              <a:rPr lang="en-US" sz="1600" dirty="0">
                <a:effectLst/>
                <a:latin typeface="Arial" panose="020B0604020202020204" pitchFamily="34" charset="0"/>
                <a:cs typeface="Arial" panose="020B0604020202020204" pitchFamily="34" charset="0"/>
              </a:rPr>
              <a:t>Develop a Resource Directory</a:t>
            </a:r>
          </a:p>
          <a:p>
            <a:pPr>
              <a:lnSpc>
                <a:spcPct val="100000"/>
              </a:lnSpc>
              <a:spcBef>
                <a:spcPts val="800"/>
              </a:spcBef>
            </a:pPr>
            <a:r>
              <a:rPr lang="en-US" sz="1600" dirty="0">
                <a:effectLst/>
                <a:latin typeface="Arial" panose="020B0604020202020204" pitchFamily="34" charset="0"/>
                <a:cs typeface="Arial" panose="020B0604020202020204" pitchFamily="34" charset="0"/>
              </a:rPr>
              <a:t>Policy &amp; Procedure development </a:t>
            </a:r>
          </a:p>
          <a:p>
            <a:pPr>
              <a:lnSpc>
                <a:spcPct val="100000"/>
              </a:lnSpc>
              <a:spcBef>
                <a:spcPts val="800"/>
              </a:spcBef>
            </a:pPr>
            <a:r>
              <a:rPr lang="en-US" sz="1600" dirty="0">
                <a:effectLst/>
                <a:latin typeface="Arial" panose="020B0604020202020204" pitchFamily="34" charset="0"/>
                <a:cs typeface="Arial" panose="020B0604020202020204" pitchFamily="34" charset="0"/>
              </a:rPr>
              <a:t>Training Child Welfare staff on Father Engagement</a:t>
            </a:r>
          </a:p>
          <a:p>
            <a:pPr>
              <a:lnSpc>
                <a:spcPct val="100000"/>
              </a:lnSpc>
              <a:spcBef>
                <a:spcPts val="800"/>
              </a:spcBef>
            </a:pPr>
            <a:r>
              <a:rPr lang="en-US" sz="1600" dirty="0">
                <a:effectLst/>
                <a:latin typeface="Arial" panose="020B0604020202020204" pitchFamily="34" charset="0"/>
                <a:cs typeface="Arial" panose="020B0604020202020204" pitchFamily="34" charset="0"/>
              </a:rPr>
              <a:t>Data Tracking for each element</a:t>
            </a:r>
          </a:p>
          <a:p>
            <a:pPr>
              <a:lnSpc>
                <a:spcPct val="100000"/>
              </a:lnSpc>
              <a:spcBef>
                <a:spcPts val="800"/>
              </a:spcBef>
            </a:pPr>
            <a:r>
              <a:rPr lang="en-US" sz="1600" dirty="0">
                <a:effectLst/>
                <a:latin typeface="Arial" panose="020B0604020202020204" pitchFamily="34" charset="0"/>
                <a:cs typeface="Arial" panose="020B0604020202020204" pitchFamily="34" charset="0"/>
              </a:rPr>
              <a:t>Feedback loops </a:t>
            </a:r>
          </a:p>
          <a:p>
            <a:pPr>
              <a:lnSpc>
                <a:spcPct val="100000"/>
              </a:lnSpc>
              <a:spcBef>
                <a:spcPts val="800"/>
              </a:spcBef>
            </a:pPr>
            <a:r>
              <a:rPr lang="en-US" sz="1600" dirty="0">
                <a:effectLst/>
                <a:latin typeface="Arial" panose="020B0604020202020204" pitchFamily="34" charset="0"/>
                <a:cs typeface="Arial" panose="020B0604020202020204" pitchFamily="34" charset="0"/>
              </a:rPr>
              <a:t>Host Community Event</a:t>
            </a:r>
          </a:p>
        </p:txBody>
      </p:sp>
      <p:cxnSp>
        <p:nvCxnSpPr>
          <p:cNvPr id="16" name="Straight Connector 15">
            <a:extLst>
              <a:ext uri="{FF2B5EF4-FFF2-40B4-BE49-F238E27FC236}">
                <a16:creationId xmlns:a16="http://schemas.microsoft.com/office/drawing/2014/main" id="{39044803-6D81-ECF5-6F2B-BC3B332792BD}"/>
              </a:ext>
            </a:extLst>
          </p:cNvPr>
          <p:cNvCxnSpPr>
            <a:cxnSpLocks/>
          </p:cNvCxnSpPr>
          <p:nvPr/>
        </p:nvCxnSpPr>
        <p:spPr>
          <a:xfrm>
            <a:off x="5916079" y="2143936"/>
            <a:ext cx="0" cy="3388763"/>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5404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San Joaquin County Fathers Initiative</a:t>
            </a:r>
          </a:p>
        </p:txBody>
      </p:sp>
      <p:sp>
        <p:nvSpPr>
          <p:cNvPr id="5" name="Title 1">
            <a:extLst>
              <a:ext uri="{FF2B5EF4-FFF2-40B4-BE49-F238E27FC236}">
                <a16:creationId xmlns:a16="http://schemas.microsoft.com/office/drawing/2014/main" id="{EBD76485-DF5F-762F-8B01-6DDCBB3385C7}"/>
              </a:ext>
            </a:extLst>
          </p:cNvPr>
          <p:cNvSpPr txBox="1">
            <a:spLocks/>
          </p:cNvSpPr>
          <p:nvPr/>
        </p:nvSpPr>
        <p:spPr>
          <a:xfrm>
            <a:off x="1066799" y="1159557"/>
            <a:ext cx="11125201" cy="8917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200" dirty="0">
                <a:solidFill>
                  <a:schemeClr val="accent3"/>
                </a:solidFill>
              </a:rPr>
              <a:t>Which we think will result in… </a:t>
            </a:r>
            <a:r>
              <a:rPr lang="en-US" sz="3200" dirty="0">
                <a:solidFill>
                  <a:schemeClr val="accent2"/>
                </a:solidFill>
              </a:rPr>
              <a:t>increased rates of successful reunification for fathers with their children</a:t>
            </a:r>
          </a:p>
        </p:txBody>
      </p:sp>
      <p:sp>
        <p:nvSpPr>
          <p:cNvPr id="8" name="Content Placeholder 2">
            <a:extLst>
              <a:ext uri="{FF2B5EF4-FFF2-40B4-BE49-F238E27FC236}">
                <a16:creationId xmlns:a16="http://schemas.microsoft.com/office/drawing/2014/main" id="{9FE88193-2CD0-E483-1B26-7417A67A11FD}"/>
              </a:ext>
            </a:extLst>
          </p:cNvPr>
          <p:cNvSpPr txBox="1">
            <a:spLocks/>
          </p:cNvSpPr>
          <p:nvPr/>
        </p:nvSpPr>
        <p:spPr>
          <a:xfrm>
            <a:off x="1066800" y="2456453"/>
            <a:ext cx="3076938"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PROCESS</a:t>
            </a:r>
            <a:endParaRPr lang="en-US" sz="1800" dirty="0"/>
          </a:p>
        </p:txBody>
      </p:sp>
      <p:sp>
        <p:nvSpPr>
          <p:cNvPr id="6" name="Content Placeholder 3">
            <a:extLst>
              <a:ext uri="{FF2B5EF4-FFF2-40B4-BE49-F238E27FC236}">
                <a16:creationId xmlns:a16="http://schemas.microsoft.com/office/drawing/2014/main" id="{0BE671A6-DF77-E232-F46C-2C9B5A0D357E}"/>
              </a:ext>
            </a:extLst>
          </p:cNvPr>
          <p:cNvSpPr txBox="1">
            <a:spLocks/>
          </p:cNvSpPr>
          <p:nvPr/>
        </p:nvSpPr>
        <p:spPr>
          <a:xfrm>
            <a:off x="1066800" y="2835800"/>
            <a:ext cx="3076938" cy="2523278"/>
          </a:xfrm>
          <a:prstGeom prst="rect">
            <a:avLst/>
          </a:prstGeom>
          <a:effectLst/>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l">
              <a:lnSpc>
                <a:spcPct val="100000"/>
              </a:lnSpc>
              <a:buNone/>
            </a:pPr>
            <a:r>
              <a:rPr lang="en-US" sz="1400" dirty="0">
                <a:effectLst/>
                <a:latin typeface="Arial" panose="020B0604020202020204" pitchFamily="34" charset="0"/>
                <a:cs typeface="Arial" panose="020B0604020202020204" pitchFamily="34" charset="0"/>
              </a:rPr>
              <a:t>Developing policy and procedure to be more inclusive of fathers and paternal relatives in the following areas:</a:t>
            </a:r>
          </a:p>
          <a:p>
            <a:pPr lvl="1">
              <a:lnSpc>
                <a:spcPct val="100000"/>
              </a:lnSpc>
            </a:pPr>
            <a:r>
              <a:rPr lang="en-US" sz="1400" dirty="0">
                <a:effectLst/>
                <a:latin typeface="Arial" panose="020B0604020202020204" pitchFamily="34" charset="0"/>
                <a:cs typeface="Arial" panose="020B0604020202020204" pitchFamily="34" charset="0"/>
              </a:rPr>
              <a:t>Family finding and engagement</a:t>
            </a:r>
          </a:p>
          <a:p>
            <a:pPr lvl="1">
              <a:lnSpc>
                <a:spcPct val="100000"/>
              </a:lnSpc>
            </a:pPr>
            <a:r>
              <a:rPr lang="en-US" sz="1400" dirty="0">
                <a:effectLst/>
                <a:latin typeface="Arial" panose="020B0604020202020204" pitchFamily="34" charset="0"/>
                <a:cs typeface="Arial" panose="020B0604020202020204" pitchFamily="34" charset="0"/>
              </a:rPr>
              <a:t>Social worker assessments</a:t>
            </a:r>
          </a:p>
          <a:p>
            <a:pPr lvl="1">
              <a:lnSpc>
                <a:spcPct val="100000"/>
              </a:lnSpc>
            </a:pPr>
            <a:r>
              <a:rPr lang="en-US" sz="1400" dirty="0">
                <a:effectLst/>
                <a:latin typeface="Arial" panose="020B0604020202020204" pitchFamily="34" charset="0"/>
                <a:cs typeface="Arial" panose="020B0604020202020204" pitchFamily="34" charset="0"/>
              </a:rPr>
              <a:t>Progressive visitation plans</a:t>
            </a:r>
          </a:p>
          <a:p>
            <a:pPr lvl="1">
              <a:lnSpc>
                <a:spcPct val="100000"/>
              </a:lnSpc>
            </a:pPr>
            <a:r>
              <a:rPr lang="en-US" sz="1400" dirty="0">
                <a:effectLst/>
                <a:latin typeface="Arial" panose="020B0604020202020204" pitchFamily="34" charset="0"/>
                <a:cs typeface="Arial" panose="020B0604020202020204" pitchFamily="34" charset="0"/>
              </a:rPr>
              <a:t>Behaviorally-based case plan development</a:t>
            </a:r>
          </a:p>
        </p:txBody>
      </p:sp>
      <p:sp>
        <p:nvSpPr>
          <p:cNvPr id="3" name="Content Placeholder 2">
            <a:extLst>
              <a:ext uri="{FF2B5EF4-FFF2-40B4-BE49-F238E27FC236}">
                <a16:creationId xmlns:a16="http://schemas.microsoft.com/office/drawing/2014/main" id="{DA1B907F-3B86-84AA-9F74-4E4C7A49E5C5}"/>
              </a:ext>
            </a:extLst>
          </p:cNvPr>
          <p:cNvSpPr txBox="1">
            <a:spLocks/>
          </p:cNvSpPr>
          <p:nvPr/>
        </p:nvSpPr>
        <p:spPr>
          <a:xfrm>
            <a:off x="4782273" y="2456453"/>
            <a:ext cx="2718121"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QUALITY</a:t>
            </a:r>
            <a:endParaRPr lang="en-US" sz="1800" dirty="0"/>
          </a:p>
        </p:txBody>
      </p:sp>
      <p:sp>
        <p:nvSpPr>
          <p:cNvPr id="4" name="Content Placeholder 3">
            <a:extLst>
              <a:ext uri="{FF2B5EF4-FFF2-40B4-BE49-F238E27FC236}">
                <a16:creationId xmlns:a16="http://schemas.microsoft.com/office/drawing/2014/main" id="{2761911D-D049-78E6-ECB9-1657C5FE0ABF}"/>
              </a:ext>
            </a:extLst>
          </p:cNvPr>
          <p:cNvSpPr txBox="1">
            <a:spLocks/>
          </p:cNvSpPr>
          <p:nvPr/>
        </p:nvSpPr>
        <p:spPr>
          <a:xfrm>
            <a:off x="4782273" y="2835800"/>
            <a:ext cx="2718121" cy="2523278"/>
          </a:xfrm>
          <a:prstGeom prst="rect">
            <a:avLst/>
          </a:prstGeom>
          <a:effectLst/>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lnSpc>
                <a:spcPct val="100000"/>
              </a:lnSpc>
            </a:pPr>
            <a:r>
              <a:rPr lang="en-US" sz="1400" dirty="0">
                <a:effectLst/>
                <a:latin typeface="Arial" panose="020B0604020202020204" pitchFamily="34" charset="0"/>
                <a:cs typeface="Arial" panose="020B0604020202020204" pitchFamily="34" charset="0"/>
              </a:rPr>
              <a:t>Ongoing tracking of interventions:</a:t>
            </a:r>
          </a:p>
          <a:p>
            <a:pPr lvl="1">
              <a:lnSpc>
                <a:spcPct val="100000"/>
              </a:lnSpc>
            </a:pPr>
            <a:r>
              <a:rPr lang="en-US" sz="1400" dirty="0">
                <a:effectLst/>
                <a:latin typeface="Arial" panose="020B0604020202020204" pitchFamily="34" charset="0"/>
                <a:cs typeface="Arial" panose="020B0604020202020204" pitchFamily="34" charset="0"/>
              </a:rPr>
              <a:t>Supervised visits</a:t>
            </a:r>
          </a:p>
          <a:p>
            <a:pPr lvl="1">
              <a:lnSpc>
                <a:spcPct val="100000"/>
              </a:lnSpc>
            </a:pPr>
            <a:r>
              <a:rPr lang="en-US" sz="1400" dirty="0">
                <a:effectLst/>
                <a:latin typeface="Arial" panose="020B0604020202020204" pitchFamily="34" charset="0"/>
                <a:cs typeface="Arial" panose="020B0604020202020204" pitchFamily="34" charset="0"/>
              </a:rPr>
              <a:t>Emergency Placement with Relative(s)</a:t>
            </a:r>
          </a:p>
          <a:p>
            <a:pPr algn="l">
              <a:lnSpc>
                <a:spcPct val="100000"/>
              </a:lnSpc>
            </a:pPr>
            <a:r>
              <a:rPr lang="en-US" sz="1400" dirty="0">
                <a:effectLst/>
                <a:latin typeface="Arial" panose="020B0604020202020204" pitchFamily="34" charset="0"/>
                <a:cs typeface="Arial" panose="020B0604020202020204" pitchFamily="34" charset="0"/>
              </a:rPr>
              <a:t>Social Worker engagement with fathers</a:t>
            </a:r>
          </a:p>
          <a:p>
            <a:pPr algn="l">
              <a:lnSpc>
                <a:spcPct val="100000"/>
              </a:lnSpc>
            </a:pPr>
            <a:r>
              <a:rPr lang="en-US" sz="1400" dirty="0">
                <a:effectLst/>
                <a:latin typeface="Arial" panose="020B0604020202020204" pitchFamily="34" charset="0"/>
                <a:cs typeface="Arial" panose="020B0604020202020204" pitchFamily="34" charset="0"/>
              </a:rPr>
              <a:t>Behaviorally Based Case Plans with fathers</a:t>
            </a:r>
          </a:p>
        </p:txBody>
      </p:sp>
      <p:sp>
        <p:nvSpPr>
          <p:cNvPr id="10" name="Content Placeholder 2">
            <a:extLst>
              <a:ext uri="{FF2B5EF4-FFF2-40B4-BE49-F238E27FC236}">
                <a16:creationId xmlns:a16="http://schemas.microsoft.com/office/drawing/2014/main" id="{AA85717D-451D-C2A5-D514-92FD32E3FDA4}"/>
              </a:ext>
            </a:extLst>
          </p:cNvPr>
          <p:cNvSpPr txBox="1">
            <a:spLocks/>
          </p:cNvSpPr>
          <p:nvPr/>
        </p:nvSpPr>
        <p:spPr>
          <a:xfrm>
            <a:off x="8231530" y="2456453"/>
            <a:ext cx="3076938"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CAPACITY</a:t>
            </a:r>
            <a:endParaRPr lang="en-US" sz="1800" dirty="0"/>
          </a:p>
        </p:txBody>
      </p:sp>
      <p:sp>
        <p:nvSpPr>
          <p:cNvPr id="11" name="Content Placeholder 3">
            <a:extLst>
              <a:ext uri="{FF2B5EF4-FFF2-40B4-BE49-F238E27FC236}">
                <a16:creationId xmlns:a16="http://schemas.microsoft.com/office/drawing/2014/main" id="{8598E7D4-AEA3-1271-6591-878F93470768}"/>
              </a:ext>
            </a:extLst>
          </p:cNvPr>
          <p:cNvSpPr txBox="1">
            <a:spLocks/>
          </p:cNvSpPr>
          <p:nvPr/>
        </p:nvSpPr>
        <p:spPr>
          <a:xfrm>
            <a:off x="8231530" y="2835801"/>
            <a:ext cx="3076938" cy="2523278"/>
          </a:xfrm>
          <a:prstGeom prst="rect">
            <a:avLst/>
          </a:prstGeom>
          <a:effectLst/>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lnSpc>
                <a:spcPct val="100000"/>
              </a:lnSpc>
            </a:pPr>
            <a:r>
              <a:rPr lang="en-US" sz="1400" dirty="0">
                <a:effectLst/>
                <a:latin typeface="Arial" panose="020B0604020202020204" pitchFamily="34" charset="0"/>
                <a:cs typeface="Arial" panose="020B0604020202020204" pitchFamily="34" charset="0"/>
              </a:rPr>
              <a:t>Training of social workers, supervisors, and support staff</a:t>
            </a:r>
          </a:p>
          <a:p>
            <a:pPr algn="l">
              <a:lnSpc>
                <a:spcPct val="100000"/>
              </a:lnSpc>
            </a:pPr>
            <a:r>
              <a:rPr lang="en-US" sz="1400" dirty="0">
                <a:effectLst/>
                <a:latin typeface="Arial" panose="020B0604020202020204" pitchFamily="34" charset="0"/>
                <a:cs typeface="Arial" panose="020B0604020202020204" pitchFamily="34" charset="0"/>
              </a:rPr>
              <a:t>Training of community partners</a:t>
            </a:r>
          </a:p>
          <a:p>
            <a:pPr algn="l">
              <a:lnSpc>
                <a:spcPct val="100000"/>
              </a:lnSpc>
            </a:pPr>
            <a:r>
              <a:rPr lang="en-US" sz="1400" dirty="0">
                <a:effectLst/>
                <a:latin typeface="Arial" panose="020B0604020202020204" pitchFamily="34" charset="0"/>
                <a:cs typeface="Arial" panose="020B0604020202020204" pitchFamily="34" charset="0"/>
              </a:rPr>
              <a:t>Build capacity of community-based organizations to provide father-focused services</a:t>
            </a:r>
          </a:p>
          <a:p>
            <a:pPr algn="l">
              <a:lnSpc>
                <a:spcPct val="100000"/>
              </a:lnSpc>
            </a:pPr>
            <a:r>
              <a:rPr lang="en-US" sz="1400" dirty="0">
                <a:effectLst/>
                <a:latin typeface="Arial" panose="020B0604020202020204" pitchFamily="34" charset="0"/>
                <a:cs typeface="Arial" panose="020B0604020202020204" pitchFamily="34" charset="0"/>
              </a:rPr>
              <a:t>Build capacity of social workers </a:t>
            </a:r>
          </a:p>
          <a:p>
            <a:pPr algn="l">
              <a:lnSpc>
                <a:spcPct val="100000"/>
              </a:lnSpc>
            </a:pPr>
            <a:r>
              <a:rPr lang="en-US" sz="1400" dirty="0">
                <a:effectLst/>
                <a:latin typeface="Arial" panose="020B0604020202020204" pitchFamily="34" charset="0"/>
                <a:cs typeface="Arial" panose="020B0604020202020204" pitchFamily="34" charset="0"/>
              </a:rPr>
              <a:t>Build community awareness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and education </a:t>
            </a:r>
          </a:p>
        </p:txBody>
      </p:sp>
      <p:cxnSp>
        <p:nvCxnSpPr>
          <p:cNvPr id="12" name="Straight Connector 11">
            <a:extLst>
              <a:ext uri="{FF2B5EF4-FFF2-40B4-BE49-F238E27FC236}">
                <a16:creationId xmlns:a16="http://schemas.microsoft.com/office/drawing/2014/main" id="{7AB85075-4945-8785-3928-246825976A04}"/>
              </a:ext>
            </a:extLst>
          </p:cNvPr>
          <p:cNvCxnSpPr>
            <a:cxnSpLocks/>
          </p:cNvCxnSpPr>
          <p:nvPr/>
        </p:nvCxnSpPr>
        <p:spPr>
          <a:xfrm>
            <a:off x="4457669" y="2456453"/>
            <a:ext cx="0" cy="290262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44D8B29-C90E-4598-D072-739BC83C017A}"/>
              </a:ext>
            </a:extLst>
          </p:cNvPr>
          <p:cNvCxnSpPr>
            <a:cxnSpLocks/>
          </p:cNvCxnSpPr>
          <p:nvPr/>
        </p:nvCxnSpPr>
        <p:spPr>
          <a:xfrm>
            <a:off x="7862553" y="2456453"/>
            <a:ext cx="0" cy="290262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92217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San Joaquin County Fathers Initiative</a:t>
            </a:r>
          </a:p>
        </p:txBody>
      </p:sp>
      <p:sp>
        <p:nvSpPr>
          <p:cNvPr id="5" name="Title 1">
            <a:extLst>
              <a:ext uri="{FF2B5EF4-FFF2-40B4-BE49-F238E27FC236}">
                <a16:creationId xmlns:a16="http://schemas.microsoft.com/office/drawing/2014/main" id="{EBD76485-DF5F-762F-8B01-6DDCBB3385C7}"/>
              </a:ext>
            </a:extLst>
          </p:cNvPr>
          <p:cNvSpPr txBox="1">
            <a:spLocks/>
          </p:cNvSpPr>
          <p:nvPr/>
        </p:nvSpPr>
        <p:spPr>
          <a:xfrm>
            <a:off x="1066799" y="1159557"/>
            <a:ext cx="11125201" cy="8917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200" dirty="0">
                <a:solidFill>
                  <a:schemeClr val="accent3"/>
                </a:solidFill>
              </a:rPr>
              <a:t>Which we think will result in… </a:t>
            </a:r>
            <a:r>
              <a:rPr lang="en-US" sz="3200" dirty="0">
                <a:solidFill>
                  <a:schemeClr val="accent2"/>
                </a:solidFill>
              </a:rPr>
              <a:t>increased rates of successful reunification for fathers with their children</a:t>
            </a:r>
          </a:p>
        </p:txBody>
      </p:sp>
      <p:sp>
        <p:nvSpPr>
          <p:cNvPr id="8" name="Content Placeholder 2">
            <a:extLst>
              <a:ext uri="{FF2B5EF4-FFF2-40B4-BE49-F238E27FC236}">
                <a16:creationId xmlns:a16="http://schemas.microsoft.com/office/drawing/2014/main" id="{9FE88193-2CD0-E483-1B26-7417A67A11FD}"/>
              </a:ext>
            </a:extLst>
          </p:cNvPr>
          <p:cNvSpPr txBox="1">
            <a:spLocks/>
          </p:cNvSpPr>
          <p:nvPr/>
        </p:nvSpPr>
        <p:spPr>
          <a:xfrm>
            <a:off x="1066800" y="2456453"/>
            <a:ext cx="3076938"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INTERNAL WORK:</a:t>
            </a:r>
            <a:endParaRPr lang="en-US" sz="1800" dirty="0"/>
          </a:p>
        </p:txBody>
      </p:sp>
      <p:sp>
        <p:nvSpPr>
          <p:cNvPr id="3" name="Content Placeholder 2">
            <a:extLst>
              <a:ext uri="{FF2B5EF4-FFF2-40B4-BE49-F238E27FC236}">
                <a16:creationId xmlns:a16="http://schemas.microsoft.com/office/drawing/2014/main" id="{DA1B907F-3B86-84AA-9F74-4E4C7A49E5C5}"/>
              </a:ext>
            </a:extLst>
          </p:cNvPr>
          <p:cNvSpPr txBox="1">
            <a:spLocks/>
          </p:cNvSpPr>
          <p:nvPr/>
        </p:nvSpPr>
        <p:spPr>
          <a:xfrm>
            <a:off x="6218048" y="2456453"/>
            <a:ext cx="2718121" cy="379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3"/>
                </a:solidFill>
              </a:rPr>
              <a:t>EXTERNAL WORK:</a:t>
            </a:r>
            <a:endParaRPr lang="en-US" sz="1800" dirty="0"/>
          </a:p>
        </p:txBody>
      </p:sp>
      <p:cxnSp>
        <p:nvCxnSpPr>
          <p:cNvPr id="12" name="Straight Connector 11">
            <a:extLst>
              <a:ext uri="{FF2B5EF4-FFF2-40B4-BE49-F238E27FC236}">
                <a16:creationId xmlns:a16="http://schemas.microsoft.com/office/drawing/2014/main" id="{7AB85075-4945-8785-3928-246825976A04}"/>
              </a:ext>
            </a:extLst>
          </p:cNvPr>
          <p:cNvCxnSpPr>
            <a:cxnSpLocks/>
          </p:cNvCxnSpPr>
          <p:nvPr/>
        </p:nvCxnSpPr>
        <p:spPr>
          <a:xfrm>
            <a:off x="5904503" y="2456453"/>
            <a:ext cx="0" cy="290262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Content Placeholder 2">
            <a:extLst>
              <a:ext uri="{FF2B5EF4-FFF2-40B4-BE49-F238E27FC236}">
                <a16:creationId xmlns:a16="http://schemas.microsoft.com/office/drawing/2014/main" id="{B7B26427-AF3D-CB67-3B40-75DDCD48048D}"/>
              </a:ext>
            </a:extLst>
          </p:cNvPr>
          <p:cNvSpPr txBox="1">
            <a:spLocks/>
          </p:cNvSpPr>
          <p:nvPr/>
        </p:nvSpPr>
        <p:spPr>
          <a:xfrm>
            <a:off x="1066800" y="2835800"/>
            <a:ext cx="4581644" cy="2879200"/>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t>From 2020-2021 all relevant staff participated in mandatory training on the importance and value of Father Engagement</a:t>
            </a:r>
          </a:p>
          <a:p>
            <a:pPr>
              <a:lnSpc>
                <a:spcPct val="100000"/>
              </a:lnSpc>
            </a:pPr>
            <a:r>
              <a:rPr lang="en-US" sz="1600" dirty="0"/>
              <a:t>Since 2021, Father-Focused Engagement is embedded into Induction Trainings</a:t>
            </a:r>
          </a:p>
          <a:p>
            <a:pPr>
              <a:lnSpc>
                <a:spcPct val="100000"/>
              </a:lnSpc>
            </a:pPr>
            <a:r>
              <a:rPr lang="en-US" sz="1600" dirty="0"/>
              <a:t>Development of community awareness campaign</a:t>
            </a:r>
          </a:p>
          <a:p>
            <a:pPr>
              <a:lnSpc>
                <a:spcPct val="100000"/>
              </a:lnSpc>
            </a:pPr>
            <a:r>
              <a:rPr lang="en-US" sz="1600" dirty="0"/>
              <a:t>Development of a Fathers Initiative Coalition</a:t>
            </a:r>
          </a:p>
          <a:p>
            <a:pPr>
              <a:lnSpc>
                <a:spcPct val="100000"/>
              </a:lnSpc>
            </a:pPr>
            <a:r>
              <a:rPr lang="en-US" sz="1600" dirty="0"/>
              <a:t>New process in Dependency Court (</a:t>
            </a:r>
            <a:r>
              <a:rPr lang="en-US" sz="1600" i="1" dirty="0" err="1"/>
              <a:t>Voir</a:t>
            </a:r>
            <a:r>
              <a:rPr lang="en-US" sz="1600" i="1" dirty="0"/>
              <a:t> Dire</a:t>
            </a:r>
            <a:r>
              <a:rPr lang="en-US" sz="1600" dirty="0"/>
              <a:t>)</a:t>
            </a:r>
          </a:p>
          <a:p>
            <a:pPr marL="0" indent="0">
              <a:buNone/>
            </a:pPr>
            <a:endParaRPr lang="en-US" sz="2000" dirty="0">
              <a:effectLst/>
            </a:endParaRPr>
          </a:p>
          <a:p>
            <a:pPr marL="0" indent="0">
              <a:buNone/>
            </a:pPr>
            <a:endParaRPr lang="en-US" sz="2000" dirty="0">
              <a:effectLst/>
            </a:endParaRPr>
          </a:p>
        </p:txBody>
      </p:sp>
      <p:sp>
        <p:nvSpPr>
          <p:cNvPr id="13" name="Content Placeholder 2">
            <a:extLst>
              <a:ext uri="{FF2B5EF4-FFF2-40B4-BE49-F238E27FC236}">
                <a16:creationId xmlns:a16="http://schemas.microsoft.com/office/drawing/2014/main" id="{C64979CA-0920-67CB-84D9-5289FDD55316}"/>
              </a:ext>
            </a:extLst>
          </p:cNvPr>
          <p:cNvSpPr txBox="1">
            <a:spLocks/>
          </p:cNvSpPr>
          <p:nvPr/>
        </p:nvSpPr>
        <p:spPr>
          <a:xfrm>
            <a:off x="6218049" y="2835799"/>
            <a:ext cx="5483956" cy="2523279"/>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effectLst/>
              </a:rPr>
              <a:t>Fathers Initiative Coalition launched in 2022 to explore:</a:t>
            </a:r>
          </a:p>
          <a:p>
            <a:pPr>
              <a:lnSpc>
                <a:spcPct val="100000"/>
              </a:lnSpc>
            </a:pPr>
            <a:r>
              <a:rPr lang="en-US" sz="1600" dirty="0"/>
              <a:t>Specific needs of fathers in our community</a:t>
            </a:r>
          </a:p>
          <a:p>
            <a:pPr>
              <a:lnSpc>
                <a:spcPct val="100000"/>
              </a:lnSpc>
            </a:pPr>
            <a:r>
              <a:rPr lang="en-US" sz="1600" dirty="0"/>
              <a:t>Identification of existing services that meet those needs</a:t>
            </a:r>
          </a:p>
          <a:p>
            <a:pPr>
              <a:lnSpc>
                <a:spcPct val="100000"/>
              </a:lnSpc>
            </a:pPr>
            <a:r>
              <a:rPr lang="en-US" sz="1600" dirty="0"/>
              <a:t>Community capacity to develop needed services</a:t>
            </a:r>
          </a:p>
          <a:p>
            <a:pPr>
              <a:lnSpc>
                <a:spcPct val="100000"/>
              </a:lnSpc>
            </a:pPr>
            <a:r>
              <a:rPr lang="en-US" sz="1600" dirty="0"/>
              <a:t>Development of outreach tools</a:t>
            </a:r>
          </a:p>
          <a:p>
            <a:pPr>
              <a:lnSpc>
                <a:spcPct val="100000"/>
              </a:lnSpc>
            </a:pPr>
            <a:r>
              <a:rPr lang="en-US" sz="1600" dirty="0"/>
              <a:t>Development of a grass-roots community event honoring fathers</a:t>
            </a:r>
          </a:p>
        </p:txBody>
      </p:sp>
    </p:spTree>
    <p:extLst>
      <p:ext uri="{BB962C8B-B14F-4D97-AF65-F5344CB8AC3E}">
        <p14:creationId xmlns:p14="http://schemas.microsoft.com/office/powerpoint/2010/main" val="3951854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20873F1-6217-7F01-064A-08D21E3E08C8}"/>
              </a:ext>
            </a:extLst>
          </p:cNvPr>
          <p:cNvSpPr/>
          <p:nvPr/>
        </p:nvSpPr>
        <p:spPr>
          <a:xfrm>
            <a:off x="4492908" y="2639027"/>
            <a:ext cx="3482052" cy="2642101"/>
          </a:xfrm>
          <a:prstGeom prst="rect">
            <a:avLst/>
          </a:prstGeom>
          <a:solidFill>
            <a:schemeClr val="accent2">
              <a:lumMod val="20000"/>
              <a:lumOff val="80000"/>
              <a:alpha val="495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ED624B-3F15-9974-A9B7-4C0276CF12AB}"/>
              </a:ext>
            </a:extLst>
          </p:cNvPr>
          <p:cNvSpPr/>
          <p:nvPr/>
        </p:nvSpPr>
        <p:spPr>
          <a:xfrm>
            <a:off x="8416726" y="2639027"/>
            <a:ext cx="2891742" cy="2642101"/>
          </a:xfrm>
          <a:prstGeom prst="rect">
            <a:avLst/>
          </a:prstGeom>
          <a:solidFill>
            <a:schemeClr val="accent2">
              <a:lumMod val="20000"/>
              <a:lumOff val="80000"/>
              <a:alpha val="495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4F01F-DED4-8823-2BD3-4D7B681015E7}"/>
              </a:ext>
            </a:extLst>
          </p:cNvPr>
          <p:cNvSpPr/>
          <p:nvPr/>
        </p:nvSpPr>
        <p:spPr>
          <a:xfrm>
            <a:off x="1170974" y="2639027"/>
            <a:ext cx="2891742" cy="2642101"/>
          </a:xfrm>
          <a:prstGeom prst="rect">
            <a:avLst/>
          </a:prstGeom>
          <a:solidFill>
            <a:schemeClr val="accent2">
              <a:lumMod val="20000"/>
              <a:lumOff val="80000"/>
              <a:alpha val="495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82278-2DA1-49DD-98EF-905AFA47F17F}"/>
              </a:ext>
            </a:extLst>
          </p:cNvPr>
          <p:cNvSpPr txBox="1">
            <a:spLocks/>
          </p:cNvSpPr>
          <p:nvPr/>
        </p:nvSpPr>
        <p:spPr>
          <a:xfrm>
            <a:off x="1066799" y="753162"/>
            <a:ext cx="7152643"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Keeping in Mind…</a:t>
            </a:r>
          </a:p>
        </p:txBody>
      </p:sp>
      <p:sp>
        <p:nvSpPr>
          <p:cNvPr id="6" name="Content Placeholder 2">
            <a:extLst>
              <a:ext uri="{FF2B5EF4-FFF2-40B4-BE49-F238E27FC236}">
                <a16:creationId xmlns:a16="http://schemas.microsoft.com/office/drawing/2014/main" id="{EE7FDD1D-7B84-80E1-8AE6-6C38E1BE55F7}"/>
              </a:ext>
            </a:extLst>
          </p:cNvPr>
          <p:cNvSpPr txBox="1">
            <a:spLocks/>
          </p:cNvSpPr>
          <p:nvPr/>
        </p:nvSpPr>
        <p:spPr>
          <a:xfrm>
            <a:off x="1066799" y="1896744"/>
            <a:ext cx="2891743"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INTEGRATED CORE PRACTICE MODEL</a:t>
            </a:r>
          </a:p>
        </p:txBody>
      </p:sp>
      <p:sp>
        <p:nvSpPr>
          <p:cNvPr id="7" name="Text Placeholder 3">
            <a:extLst>
              <a:ext uri="{FF2B5EF4-FFF2-40B4-BE49-F238E27FC236}">
                <a16:creationId xmlns:a16="http://schemas.microsoft.com/office/drawing/2014/main" id="{A89CCD74-B768-3B6B-5787-36DD97E6DD7A}"/>
              </a:ext>
            </a:extLst>
          </p:cNvPr>
          <p:cNvSpPr txBox="1">
            <a:spLocks/>
          </p:cNvSpPr>
          <p:nvPr/>
        </p:nvSpPr>
        <p:spPr>
          <a:xfrm>
            <a:off x="1410582" y="2825796"/>
            <a:ext cx="2328044" cy="2268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dirty="0"/>
              <a:t>Foundation</a:t>
            </a:r>
          </a:p>
          <a:p>
            <a:pPr marL="285750" indent="-285750">
              <a:lnSpc>
                <a:spcPct val="100000"/>
              </a:lnSpc>
              <a:spcBef>
                <a:spcPts val="0"/>
              </a:spcBef>
            </a:pPr>
            <a:r>
              <a:rPr lang="en-US" sz="1800" dirty="0"/>
              <a:t>Engagement</a:t>
            </a:r>
          </a:p>
          <a:p>
            <a:pPr marL="285750" indent="-285750">
              <a:lnSpc>
                <a:spcPct val="100000"/>
              </a:lnSpc>
              <a:spcBef>
                <a:spcPts val="0"/>
              </a:spcBef>
            </a:pPr>
            <a:r>
              <a:rPr lang="en-US" sz="1800" dirty="0"/>
              <a:t>Assessment</a:t>
            </a:r>
          </a:p>
          <a:p>
            <a:pPr marL="285750" indent="-285750">
              <a:lnSpc>
                <a:spcPct val="100000"/>
              </a:lnSpc>
              <a:spcBef>
                <a:spcPts val="0"/>
              </a:spcBef>
            </a:pPr>
            <a:r>
              <a:rPr lang="en-US" sz="1800" dirty="0"/>
              <a:t>Teaming</a:t>
            </a:r>
          </a:p>
          <a:p>
            <a:pPr marL="285750" indent="-285750">
              <a:lnSpc>
                <a:spcPct val="100000"/>
              </a:lnSpc>
              <a:spcBef>
                <a:spcPts val="0"/>
              </a:spcBef>
            </a:pPr>
            <a:r>
              <a:rPr lang="en-US" sz="1800" dirty="0"/>
              <a:t>Service Planning and Delivery</a:t>
            </a:r>
          </a:p>
          <a:p>
            <a:pPr marL="285750" indent="-285750">
              <a:lnSpc>
                <a:spcPct val="100000"/>
              </a:lnSpc>
              <a:spcBef>
                <a:spcPts val="0"/>
              </a:spcBef>
            </a:pPr>
            <a:r>
              <a:rPr lang="en-US" sz="1800" dirty="0"/>
              <a:t>Transition</a:t>
            </a:r>
          </a:p>
        </p:txBody>
      </p:sp>
      <p:sp>
        <p:nvSpPr>
          <p:cNvPr id="9" name="Content Placeholder 2">
            <a:extLst>
              <a:ext uri="{FF2B5EF4-FFF2-40B4-BE49-F238E27FC236}">
                <a16:creationId xmlns:a16="http://schemas.microsoft.com/office/drawing/2014/main" id="{D997BAA2-602D-751D-75F7-86FAE2AA61A8}"/>
              </a:ext>
            </a:extLst>
          </p:cNvPr>
          <p:cNvSpPr txBox="1">
            <a:spLocks/>
          </p:cNvSpPr>
          <p:nvPr/>
        </p:nvSpPr>
        <p:spPr>
          <a:xfrm>
            <a:off x="4388733" y="1896744"/>
            <a:ext cx="3586227"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SAFETY ORGANIZED PRACTICE</a:t>
            </a:r>
          </a:p>
        </p:txBody>
      </p:sp>
      <p:sp>
        <p:nvSpPr>
          <p:cNvPr id="14" name="Text Placeholder 5">
            <a:extLst>
              <a:ext uri="{FF2B5EF4-FFF2-40B4-BE49-F238E27FC236}">
                <a16:creationId xmlns:a16="http://schemas.microsoft.com/office/drawing/2014/main" id="{79C18E53-238A-55F2-0590-BA06BCB2770B}"/>
              </a:ext>
            </a:extLst>
          </p:cNvPr>
          <p:cNvSpPr txBox="1">
            <a:spLocks/>
          </p:cNvSpPr>
          <p:nvPr/>
        </p:nvSpPr>
        <p:spPr>
          <a:xfrm>
            <a:off x="4675922" y="2825795"/>
            <a:ext cx="3134810" cy="2455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dirty="0"/>
              <a:t>Good working relationships</a:t>
            </a:r>
          </a:p>
          <a:p>
            <a:pPr marL="285750" indent="-285750">
              <a:lnSpc>
                <a:spcPct val="100000"/>
              </a:lnSpc>
              <a:spcBef>
                <a:spcPts val="0"/>
              </a:spcBef>
            </a:pPr>
            <a:r>
              <a:rPr lang="en-US" sz="1800" dirty="0"/>
              <a:t>Critical Thinking</a:t>
            </a:r>
          </a:p>
          <a:p>
            <a:pPr marL="285750" indent="-285750">
              <a:lnSpc>
                <a:spcPct val="100000"/>
              </a:lnSpc>
              <a:spcBef>
                <a:spcPts val="0"/>
              </a:spcBef>
            </a:pPr>
            <a:r>
              <a:rPr lang="en-US" sz="1800" dirty="0"/>
              <a:t>Decision-Support Tools</a:t>
            </a:r>
          </a:p>
          <a:p>
            <a:pPr marL="285750" indent="-285750">
              <a:lnSpc>
                <a:spcPct val="100000"/>
              </a:lnSpc>
              <a:spcBef>
                <a:spcPts val="0"/>
              </a:spcBef>
            </a:pPr>
            <a:r>
              <a:rPr lang="en-US" sz="1800" dirty="0"/>
              <a:t>Creation of Detailed Plans for Enhancing the daily safety of children</a:t>
            </a:r>
          </a:p>
          <a:p>
            <a:pPr marL="285750" indent="-285750">
              <a:lnSpc>
                <a:spcPct val="100000"/>
              </a:lnSpc>
              <a:spcBef>
                <a:spcPts val="0"/>
              </a:spcBef>
            </a:pPr>
            <a:r>
              <a:rPr lang="en-US" sz="1800" dirty="0"/>
              <a:t>Trauma-informed</a:t>
            </a:r>
          </a:p>
          <a:p>
            <a:endParaRPr lang="en-US" dirty="0"/>
          </a:p>
        </p:txBody>
      </p:sp>
      <p:sp>
        <p:nvSpPr>
          <p:cNvPr id="16" name="Content Placeholder 2">
            <a:extLst>
              <a:ext uri="{FF2B5EF4-FFF2-40B4-BE49-F238E27FC236}">
                <a16:creationId xmlns:a16="http://schemas.microsoft.com/office/drawing/2014/main" id="{F57BD552-2486-B201-9325-2B9B8B789561}"/>
              </a:ext>
            </a:extLst>
          </p:cNvPr>
          <p:cNvSpPr txBox="1">
            <a:spLocks/>
          </p:cNvSpPr>
          <p:nvPr/>
        </p:nvSpPr>
        <p:spPr>
          <a:xfrm>
            <a:off x="8324126" y="563880"/>
            <a:ext cx="2995917" cy="2075147"/>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3"/>
                </a:solidFill>
              </a:rPr>
              <a:t>OFFICE OF CHILD ABUSE PREVENTION (OCAP)     &amp; </a:t>
            </a:r>
          </a:p>
          <a:p>
            <a:pPr marL="0" indent="0">
              <a:buFont typeface="Arial" panose="020B0604020202020204" pitchFamily="34" charset="0"/>
              <a:buNone/>
            </a:pPr>
            <a:r>
              <a:rPr lang="en-US" sz="2000" b="1" dirty="0">
                <a:solidFill>
                  <a:schemeClr val="accent3"/>
                </a:solidFill>
              </a:rPr>
              <a:t>FAMILIES FIRST PREVENTION SERVICES ACT</a:t>
            </a:r>
          </a:p>
        </p:txBody>
      </p:sp>
      <p:sp>
        <p:nvSpPr>
          <p:cNvPr id="17" name="Text Placeholder 3">
            <a:extLst>
              <a:ext uri="{FF2B5EF4-FFF2-40B4-BE49-F238E27FC236}">
                <a16:creationId xmlns:a16="http://schemas.microsoft.com/office/drawing/2014/main" id="{30838D32-D6FA-4FA2-C3A6-8963C7472C48}"/>
              </a:ext>
            </a:extLst>
          </p:cNvPr>
          <p:cNvSpPr txBox="1">
            <a:spLocks/>
          </p:cNvSpPr>
          <p:nvPr/>
        </p:nvSpPr>
        <p:spPr>
          <a:xfrm>
            <a:off x="8667909" y="2825796"/>
            <a:ext cx="2328044" cy="2268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dirty="0"/>
              <a:t>Primary</a:t>
            </a:r>
          </a:p>
          <a:p>
            <a:pPr marL="285750" indent="-285750">
              <a:lnSpc>
                <a:spcPct val="100000"/>
              </a:lnSpc>
              <a:spcBef>
                <a:spcPts val="0"/>
              </a:spcBef>
            </a:pPr>
            <a:r>
              <a:rPr lang="en-US" sz="1800" dirty="0"/>
              <a:t>Secondary</a:t>
            </a:r>
          </a:p>
          <a:p>
            <a:pPr marL="285750" indent="-285750">
              <a:lnSpc>
                <a:spcPct val="100000"/>
              </a:lnSpc>
              <a:spcBef>
                <a:spcPts val="0"/>
              </a:spcBef>
            </a:pPr>
            <a:r>
              <a:rPr lang="en-US" sz="1800" dirty="0"/>
              <a:t>Tertiary</a:t>
            </a:r>
          </a:p>
        </p:txBody>
      </p:sp>
      <p:cxnSp>
        <p:nvCxnSpPr>
          <p:cNvPr id="22" name="Straight Connector 21">
            <a:extLst>
              <a:ext uri="{FF2B5EF4-FFF2-40B4-BE49-F238E27FC236}">
                <a16:creationId xmlns:a16="http://schemas.microsoft.com/office/drawing/2014/main" id="{810B0192-5B90-68E9-D0A3-0E44664E1AC7}"/>
              </a:ext>
            </a:extLst>
          </p:cNvPr>
          <p:cNvCxnSpPr>
            <a:cxnSpLocks/>
          </p:cNvCxnSpPr>
          <p:nvPr/>
        </p:nvCxnSpPr>
        <p:spPr>
          <a:xfrm>
            <a:off x="8219442" y="1655180"/>
            <a:ext cx="0" cy="362594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8FE310EE-3AD2-A9F8-7BF3-24BF6458F6BE}"/>
              </a:ext>
            </a:extLst>
          </p:cNvPr>
          <p:cNvCxnSpPr>
            <a:cxnSpLocks/>
          </p:cNvCxnSpPr>
          <p:nvPr/>
        </p:nvCxnSpPr>
        <p:spPr>
          <a:xfrm>
            <a:off x="4295624" y="1655180"/>
            <a:ext cx="0" cy="362594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9836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2E3D9B-8283-DECD-B6EC-455CCC4C30FA}"/>
              </a:ext>
            </a:extLst>
          </p:cNvPr>
          <p:cNvSpPr/>
          <p:nvPr/>
        </p:nvSpPr>
        <p:spPr>
          <a:xfrm>
            <a:off x="4813137" y="2496721"/>
            <a:ext cx="2891742" cy="2642616"/>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4F01F-DED4-8823-2BD3-4D7B681015E7}"/>
              </a:ext>
            </a:extLst>
          </p:cNvPr>
          <p:cNvSpPr/>
          <p:nvPr/>
        </p:nvSpPr>
        <p:spPr>
          <a:xfrm>
            <a:off x="1170974" y="2500130"/>
            <a:ext cx="2891742" cy="2642616"/>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E7FDD1D-7B84-80E1-8AE6-6C38E1BE55F7}"/>
              </a:ext>
            </a:extLst>
          </p:cNvPr>
          <p:cNvSpPr txBox="1">
            <a:spLocks/>
          </p:cNvSpPr>
          <p:nvPr/>
        </p:nvSpPr>
        <p:spPr>
          <a:xfrm>
            <a:off x="1066799" y="1757848"/>
            <a:ext cx="2891743"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PRIMARY STRATEGIES</a:t>
            </a:r>
          </a:p>
        </p:txBody>
      </p:sp>
      <p:sp>
        <p:nvSpPr>
          <p:cNvPr id="9" name="Content Placeholder 2">
            <a:extLst>
              <a:ext uri="{FF2B5EF4-FFF2-40B4-BE49-F238E27FC236}">
                <a16:creationId xmlns:a16="http://schemas.microsoft.com/office/drawing/2014/main" id="{D997BAA2-602D-751D-75F7-86FAE2AA61A8}"/>
              </a:ext>
            </a:extLst>
          </p:cNvPr>
          <p:cNvSpPr txBox="1">
            <a:spLocks/>
          </p:cNvSpPr>
          <p:nvPr/>
        </p:nvSpPr>
        <p:spPr>
          <a:xfrm>
            <a:off x="4708963" y="1757848"/>
            <a:ext cx="2995916"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SECONDARY SERVICES</a:t>
            </a:r>
          </a:p>
        </p:txBody>
      </p:sp>
      <p:sp>
        <p:nvSpPr>
          <p:cNvPr id="14" name="Text Placeholder 5">
            <a:extLst>
              <a:ext uri="{FF2B5EF4-FFF2-40B4-BE49-F238E27FC236}">
                <a16:creationId xmlns:a16="http://schemas.microsoft.com/office/drawing/2014/main" id="{79C18E53-238A-55F2-0590-BA06BCB2770B}"/>
              </a:ext>
            </a:extLst>
          </p:cNvPr>
          <p:cNvSpPr txBox="1">
            <a:spLocks/>
          </p:cNvSpPr>
          <p:nvPr/>
        </p:nvSpPr>
        <p:spPr>
          <a:xfrm>
            <a:off x="4996152" y="2686899"/>
            <a:ext cx="2430934" cy="2455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600" dirty="0"/>
              <a:t>Voluntary Community Services (non-referral based)</a:t>
            </a:r>
          </a:p>
          <a:p>
            <a:endParaRPr lang="en-US" dirty="0"/>
          </a:p>
        </p:txBody>
      </p:sp>
      <p:sp>
        <p:nvSpPr>
          <p:cNvPr id="15" name="Rectangle 14">
            <a:extLst>
              <a:ext uri="{FF2B5EF4-FFF2-40B4-BE49-F238E27FC236}">
                <a16:creationId xmlns:a16="http://schemas.microsoft.com/office/drawing/2014/main" id="{D1802223-D59A-B8B3-5F39-77AC8ED997FB}"/>
              </a:ext>
            </a:extLst>
          </p:cNvPr>
          <p:cNvSpPr/>
          <p:nvPr/>
        </p:nvSpPr>
        <p:spPr>
          <a:xfrm>
            <a:off x="8428301" y="2500130"/>
            <a:ext cx="2891742" cy="2642616"/>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30838D32-D6FA-4FA2-C3A6-8963C7472C48}"/>
              </a:ext>
            </a:extLst>
          </p:cNvPr>
          <p:cNvSpPr txBox="1">
            <a:spLocks/>
          </p:cNvSpPr>
          <p:nvPr/>
        </p:nvSpPr>
        <p:spPr>
          <a:xfrm>
            <a:off x="8667909" y="2686900"/>
            <a:ext cx="2328044" cy="2268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dirty="0"/>
              <a:t>Community Services for Open Dependency (referral-based)</a:t>
            </a:r>
          </a:p>
        </p:txBody>
      </p:sp>
      <p:sp>
        <p:nvSpPr>
          <p:cNvPr id="3" name="Title 1">
            <a:extLst>
              <a:ext uri="{FF2B5EF4-FFF2-40B4-BE49-F238E27FC236}">
                <a16:creationId xmlns:a16="http://schemas.microsoft.com/office/drawing/2014/main" id="{AD28C474-58CC-3E16-303E-CBB0B1C4C6B9}"/>
              </a:ext>
            </a:extLst>
          </p:cNvPr>
          <p:cNvSpPr txBox="1">
            <a:spLocks/>
          </p:cNvSpPr>
          <p:nvPr/>
        </p:nvSpPr>
        <p:spPr>
          <a:xfrm>
            <a:off x="1066799" y="753162"/>
            <a:ext cx="10253244" cy="6304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Multi-Faceted Approach to Services</a:t>
            </a:r>
          </a:p>
        </p:txBody>
      </p:sp>
      <p:sp>
        <p:nvSpPr>
          <p:cNvPr id="4" name="Content Placeholder 2">
            <a:extLst>
              <a:ext uri="{FF2B5EF4-FFF2-40B4-BE49-F238E27FC236}">
                <a16:creationId xmlns:a16="http://schemas.microsoft.com/office/drawing/2014/main" id="{E20DB007-7A80-C59E-BBE5-C8A2CD4F551E}"/>
              </a:ext>
            </a:extLst>
          </p:cNvPr>
          <p:cNvSpPr txBox="1">
            <a:spLocks/>
          </p:cNvSpPr>
          <p:nvPr/>
        </p:nvSpPr>
        <p:spPr>
          <a:xfrm>
            <a:off x="1338396" y="2686899"/>
            <a:ext cx="2573846" cy="2455333"/>
          </a:xfrm>
          <a:prstGeom prst="rect">
            <a:avLst/>
          </a:prstGeom>
        </p:spPr>
        <p:txBody>
          <a:bodyPr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0" u="none" strike="noStrike" baseline="0" dirty="0"/>
              <a:t>Increasing communication and public awareness </a:t>
            </a:r>
          </a:p>
          <a:p>
            <a:pPr>
              <a:lnSpc>
                <a:spcPct val="100000"/>
              </a:lnSpc>
              <a:buClr>
                <a:schemeClr val="tx1"/>
              </a:buClr>
            </a:pPr>
            <a:r>
              <a:rPr lang="en-US" sz="1600" dirty="0"/>
              <a:t>Resource Toolkit</a:t>
            </a:r>
          </a:p>
          <a:p>
            <a:pPr>
              <a:lnSpc>
                <a:spcPct val="100000"/>
              </a:lnSpc>
              <a:buClr>
                <a:schemeClr val="tx1"/>
              </a:buClr>
            </a:pPr>
            <a:r>
              <a:rPr lang="en-US" sz="1600" dirty="0"/>
              <a:t>Public Awareness Campaign</a:t>
            </a:r>
          </a:p>
          <a:p>
            <a:pPr>
              <a:lnSpc>
                <a:spcPct val="100000"/>
              </a:lnSpc>
              <a:buClr>
                <a:schemeClr val="tx1"/>
              </a:buClr>
            </a:pPr>
            <a:r>
              <a:rPr lang="en-US" sz="1600" dirty="0"/>
              <a:t>Webpage</a:t>
            </a:r>
          </a:p>
          <a:p>
            <a:pPr>
              <a:lnSpc>
                <a:spcPct val="100000"/>
              </a:lnSpc>
              <a:buClr>
                <a:schemeClr val="tx1"/>
              </a:buClr>
            </a:pPr>
            <a:r>
              <a:rPr lang="en-US" sz="1600" dirty="0"/>
              <a:t>Community Events</a:t>
            </a:r>
          </a:p>
        </p:txBody>
      </p:sp>
      <p:sp>
        <p:nvSpPr>
          <p:cNvPr id="18" name="Content Placeholder 2">
            <a:extLst>
              <a:ext uri="{FF2B5EF4-FFF2-40B4-BE49-F238E27FC236}">
                <a16:creationId xmlns:a16="http://schemas.microsoft.com/office/drawing/2014/main" id="{0A69D4CD-03FD-0F64-CC0B-D20E522E1F3D}"/>
              </a:ext>
            </a:extLst>
          </p:cNvPr>
          <p:cNvSpPr txBox="1">
            <a:spLocks/>
          </p:cNvSpPr>
          <p:nvPr/>
        </p:nvSpPr>
        <p:spPr>
          <a:xfrm>
            <a:off x="8347275" y="1757848"/>
            <a:ext cx="2995916"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TERTIARY SERVICES</a:t>
            </a:r>
          </a:p>
        </p:txBody>
      </p:sp>
      <p:cxnSp>
        <p:nvCxnSpPr>
          <p:cNvPr id="20" name="Straight Connector 19">
            <a:extLst>
              <a:ext uri="{FF2B5EF4-FFF2-40B4-BE49-F238E27FC236}">
                <a16:creationId xmlns:a16="http://schemas.microsoft.com/office/drawing/2014/main" id="{833C11E7-6CEF-C08E-A16F-F6C4929BB183}"/>
              </a:ext>
            </a:extLst>
          </p:cNvPr>
          <p:cNvCxnSpPr>
            <a:cxnSpLocks/>
          </p:cNvCxnSpPr>
          <p:nvPr/>
        </p:nvCxnSpPr>
        <p:spPr>
          <a:xfrm>
            <a:off x="4446095" y="1757848"/>
            <a:ext cx="0" cy="338097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43CAC7CC-BB48-DFAE-D30E-16B2484AB2DB}"/>
              </a:ext>
            </a:extLst>
          </p:cNvPr>
          <p:cNvCxnSpPr>
            <a:cxnSpLocks/>
          </p:cNvCxnSpPr>
          <p:nvPr/>
        </p:nvCxnSpPr>
        <p:spPr>
          <a:xfrm>
            <a:off x="8068971" y="1757848"/>
            <a:ext cx="0" cy="338097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5103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C9A1218-738E-9B09-3443-351B58B7A5EB}"/>
              </a:ext>
            </a:extLst>
          </p:cNvPr>
          <p:cNvSpPr/>
          <p:nvPr/>
        </p:nvSpPr>
        <p:spPr>
          <a:xfrm>
            <a:off x="6096000"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B43343-D75A-00E0-B993-D9986B263E6A}"/>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2F79F108-B7D5-0B72-C421-6C618B6CC30F}"/>
              </a:ext>
            </a:extLst>
          </p:cNvPr>
          <p:cNvSpPr txBox="1">
            <a:spLocks/>
          </p:cNvSpPr>
          <p:nvPr/>
        </p:nvSpPr>
        <p:spPr>
          <a:xfrm>
            <a:off x="6818800" y="1335663"/>
            <a:ext cx="4976960" cy="2536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San Joaquin County Fathers Initiative</a:t>
            </a:r>
          </a:p>
        </p:txBody>
      </p:sp>
      <p:sp>
        <p:nvSpPr>
          <p:cNvPr id="7" name="TextBox 6">
            <a:extLst>
              <a:ext uri="{FF2B5EF4-FFF2-40B4-BE49-F238E27FC236}">
                <a16:creationId xmlns:a16="http://schemas.microsoft.com/office/drawing/2014/main" id="{74675AF2-B323-67B5-89B9-D413E0EFB99B}"/>
              </a:ext>
            </a:extLst>
          </p:cNvPr>
          <p:cNvSpPr txBox="1"/>
          <p:nvPr/>
        </p:nvSpPr>
        <p:spPr>
          <a:xfrm>
            <a:off x="6818799" y="3720688"/>
            <a:ext cx="3916006" cy="1384995"/>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Developing and Strengthening Collaborative Efforts</a:t>
            </a:r>
          </a:p>
        </p:txBody>
      </p:sp>
      <p:pic>
        <p:nvPicPr>
          <p:cNvPr id="5" name="Picture 4" descr="A blue text on a black background&#10;&#10;Description automatically generated">
            <a:extLst>
              <a:ext uri="{FF2B5EF4-FFF2-40B4-BE49-F238E27FC236}">
                <a16:creationId xmlns:a16="http://schemas.microsoft.com/office/drawing/2014/main" id="{D50D1AC8-2725-375E-B507-D158046C0585}"/>
              </a:ext>
            </a:extLst>
          </p:cNvPr>
          <p:cNvPicPr>
            <a:picLocks noChangeAspect="1"/>
          </p:cNvPicPr>
          <p:nvPr/>
        </p:nvPicPr>
        <p:blipFill>
          <a:blip r:embed="rId2"/>
          <a:stretch>
            <a:fillRect/>
          </a:stretch>
        </p:blipFill>
        <p:spPr>
          <a:xfrm>
            <a:off x="589291" y="1447967"/>
            <a:ext cx="2373705" cy="868807"/>
          </a:xfrm>
          <a:prstGeom prst="rect">
            <a:avLst/>
          </a:prstGeom>
        </p:spPr>
      </p:pic>
      <p:pic>
        <p:nvPicPr>
          <p:cNvPr id="9" name="Picture 8" descr="A red and gold logo&#10;&#10;Description automatically generated">
            <a:extLst>
              <a:ext uri="{FF2B5EF4-FFF2-40B4-BE49-F238E27FC236}">
                <a16:creationId xmlns:a16="http://schemas.microsoft.com/office/drawing/2014/main" id="{47300747-43FA-6A77-255E-334D61322023}"/>
              </a:ext>
            </a:extLst>
          </p:cNvPr>
          <p:cNvPicPr>
            <a:picLocks noChangeAspect="1"/>
          </p:cNvPicPr>
          <p:nvPr/>
        </p:nvPicPr>
        <p:blipFill>
          <a:blip r:embed="rId3"/>
          <a:stretch>
            <a:fillRect/>
          </a:stretch>
        </p:blipFill>
        <p:spPr>
          <a:xfrm>
            <a:off x="3242554" y="1686363"/>
            <a:ext cx="2129200" cy="420399"/>
          </a:xfrm>
          <a:prstGeom prst="rect">
            <a:avLst/>
          </a:prstGeom>
        </p:spPr>
      </p:pic>
      <p:pic>
        <p:nvPicPr>
          <p:cNvPr id="13" name="Picture 12" descr="A logo of an eagle&#10;&#10;Description automatically generated">
            <a:extLst>
              <a:ext uri="{FF2B5EF4-FFF2-40B4-BE49-F238E27FC236}">
                <a16:creationId xmlns:a16="http://schemas.microsoft.com/office/drawing/2014/main" id="{518C5E21-9D95-8AD2-FFF9-0513652C2BFC}"/>
              </a:ext>
            </a:extLst>
          </p:cNvPr>
          <p:cNvPicPr>
            <a:picLocks noChangeAspect="1"/>
          </p:cNvPicPr>
          <p:nvPr/>
        </p:nvPicPr>
        <p:blipFill>
          <a:blip r:embed="rId4"/>
          <a:stretch>
            <a:fillRect/>
          </a:stretch>
        </p:blipFill>
        <p:spPr>
          <a:xfrm>
            <a:off x="2369958" y="5257817"/>
            <a:ext cx="1943958" cy="1068435"/>
          </a:xfrm>
          <a:prstGeom prst="rect">
            <a:avLst/>
          </a:prstGeom>
        </p:spPr>
      </p:pic>
      <p:pic>
        <p:nvPicPr>
          <p:cNvPr id="15" name="Picture 14" descr="A logo with a flower&#10;&#10;Description automatically generated">
            <a:extLst>
              <a:ext uri="{FF2B5EF4-FFF2-40B4-BE49-F238E27FC236}">
                <a16:creationId xmlns:a16="http://schemas.microsoft.com/office/drawing/2014/main" id="{513BC840-35F6-BF8F-E6C7-FA0A5BEB2151}"/>
              </a:ext>
            </a:extLst>
          </p:cNvPr>
          <p:cNvPicPr>
            <a:picLocks noChangeAspect="1"/>
          </p:cNvPicPr>
          <p:nvPr/>
        </p:nvPicPr>
        <p:blipFill>
          <a:blip r:embed="rId5"/>
          <a:stretch>
            <a:fillRect/>
          </a:stretch>
        </p:blipFill>
        <p:spPr>
          <a:xfrm>
            <a:off x="533082" y="2358610"/>
            <a:ext cx="2268660" cy="989261"/>
          </a:xfrm>
          <a:prstGeom prst="rect">
            <a:avLst/>
          </a:prstGeom>
        </p:spPr>
      </p:pic>
      <p:pic>
        <p:nvPicPr>
          <p:cNvPr id="17" name="Picture 16">
            <a:extLst>
              <a:ext uri="{FF2B5EF4-FFF2-40B4-BE49-F238E27FC236}">
                <a16:creationId xmlns:a16="http://schemas.microsoft.com/office/drawing/2014/main" id="{A9B4CAB3-5C79-54BC-0DE1-32D3B2D05113}"/>
              </a:ext>
            </a:extLst>
          </p:cNvPr>
          <p:cNvPicPr>
            <a:picLocks noChangeAspect="1"/>
          </p:cNvPicPr>
          <p:nvPr/>
        </p:nvPicPr>
        <p:blipFill>
          <a:blip r:embed="rId6"/>
          <a:stretch>
            <a:fillRect/>
          </a:stretch>
        </p:blipFill>
        <p:spPr>
          <a:xfrm>
            <a:off x="2978269" y="2331894"/>
            <a:ext cx="1988564" cy="979588"/>
          </a:xfrm>
          <a:prstGeom prst="rect">
            <a:avLst/>
          </a:prstGeom>
        </p:spPr>
      </p:pic>
      <p:pic>
        <p:nvPicPr>
          <p:cNvPr id="21" name="Picture 20" descr="A bird holding a peace sign&#10;&#10;Description automatically generated">
            <a:extLst>
              <a:ext uri="{FF2B5EF4-FFF2-40B4-BE49-F238E27FC236}">
                <a16:creationId xmlns:a16="http://schemas.microsoft.com/office/drawing/2014/main" id="{2F3EE5A5-246A-7C43-E549-45A6560F9F7F}"/>
              </a:ext>
            </a:extLst>
          </p:cNvPr>
          <p:cNvPicPr>
            <a:picLocks noChangeAspect="1"/>
          </p:cNvPicPr>
          <p:nvPr/>
        </p:nvPicPr>
        <p:blipFill>
          <a:blip r:embed="rId7"/>
          <a:stretch>
            <a:fillRect/>
          </a:stretch>
        </p:blipFill>
        <p:spPr>
          <a:xfrm>
            <a:off x="4058171" y="3368155"/>
            <a:ext cx="1496543" cy="1454027"/>
          </a:xfrm>
          <a:prstGeom prst="rect">
            <a:avLst/>
          </a:prstGeom>
        </p:spPr>
      </p:pic>
      <p:pic>
        <p:nvPicPr>
          <p:cNvPr id="23" name="Picture 22" descr="A logo of a group of people&#10;&#10;Description automatically generated">
            <a:extLst>
              <a:ext uri="{FF2B5EF4-FFF2-40B4-BE49-F238E27FC236}">
                <a16:creationId xmlns:a16="http://schemas.microsoft.com/office/drawing/2014/main" id="{C1B0A705-727A-EC8D-FF56-798E8E25305D}"/>
              </a:ext>
            </a:extLst>
          </p:cNvPr>
          <p:cNvPicPr>
            <a:picLocks noChangeAspect="1"/>
          </p:cNvPicPr>
          <p:nvPr/>
        </p:nvPicPr>
        <p:blipFill>
          <a:blip r:embed="rId8"/>
          <a:stretch>
            <a:fillRect/>
          </a:stretch>
        </p:blipFill>
        <p:spPr>
          <a:xfrm>
            <a:off x="725820" y="3577766"/>
            <a:ext cx="1193746" cy="1171299"/>
          </a:xfrm>
          <a:prstGeom prst="rect">
            <a:avLst/>
          </a:prstGeom>
        </p:spPr>
      </p:pic>
      <p:pic>
        <p:nvPicPr>
          <p:cNvPr id="27" name="Picture 26">
            <a:extLst>
              <a:ext uri="{FF2B5EF4-FFF2-40B4-BE49-F238E27FC236}">
                <a16:creationId xmlns:a16="http://schemas.microsoft.com/office/drawing/2014/main" id="{15680826-DDCF-A7BE-243E-F94E7E35C55D}"/>
              </a:ext>
            </a:extLst>
          </p:cNvPr>
          <p:cNvPicPr>
            <a:picLocks noChangeAspect="1"/>
          </p:cNvPicPr>
          <p:nvPr/>
        </p:nvPicPr>
        <p:blipFill>
          <a:blip r:embed="rId9"/>
          <a:stretch>
            <a:fillRect/>
          </a:stretch>
        </p:blipFill>
        <p:spPr>
          <a:xfrm>
            <a:off x="2280966" y="3772463"/>
            <a:ext cx="1514296" cy="822580"/>
          </a:xfrm>
          <a:prstGeom prst="rect">
            <a:avLst/>
          </a:prstGeom>
        </p:spPr>
      </p:pic>
      <p:pic>
        <p:nvPicPr>
          <p:cNvPr id="33" name="Picture 32" descr="A black and yellow logo&#10;&#10;Description automatically generated">
            <a:extLst>
              <a:ext uri="{FF2B5EF4-FFF2-40B4-BE49-F238E27FC236}">
                <a16:creationId xmlns:a16="http://schemas.microsoft.com/office/drawing/2014/main" id="{A9B04374-43A6-D8D7-8FBC-7E74497EDE57}"/>
              </a:ext>
            </a:extLst>
          </p:cNvPr>
          <p:cNvPicPr>
            <a:picLocks noChangeAspect="1"/>
          </p:cNvPicPr>
          <p:nvPr/>
        </p:nvPicPr>
        <p:blipFill>
          <a:blip r:embed="rId10"/>
          <a:stretch>
            <a:fillRect/>
          </a:stretch>
        </p:blipFill>
        <p:spPr>
          <a:xfrm>
            <a:off x="4701258" y="5155533"/>
            <a:ext cx="1229442" cy="1273005"/>
          </a:xfrm>
          <a:prstGeom prst="rect">
            <a:avLst/>
          </a:prstGeom>
        </p:spPr>
      </p:pic>
      <p:grpSp>
        <p:nvGrpSpPr>
          <p:cNvPr id="35" name="Group 34">
            <a:extLst>
              <a:ext uri="{FF2B5EF4-FFF2-40B4-BE49-F238E27FC236}">
                <a16:creationId xmlns:a16="http://schemas.microsoft.com/office/drawing/2014/main" id="{AEF54D62-FD59-86A2-1F17-8C2FEE625D55}"/>
              </a:ext>
            </a:extLst>
          </p:cNvPr>
          <p:cNvGrpSpPr/>
          <p:nvPr/>
        </p:nvGrpSpPr>
        <p:grpSpPr>
          <a:xfrm>
            <a:off x="686400" y="4961574"/>
            <a:ext cx="1377548" cy="1466964"/>
            <a:chOff x="397408" y="4805091"/>
            <a:chExt cx="1377548" cy="1466964"/>
          </a:xfrm>
        </p:grpSpPr>
        <p:pic>
          <p:nvPicPr>
            <p:cNvPr id="31" name="Picture 30" descr="A logo with text overlay&#10;&#10;Description automatically generated">
              <a:extLst>
                <a:ext uri="{FF2B5EF4-FFF2-40B4-BE49-F238E27FC236}">
                  <a16:creationId xmlns:a16="http://schemas.microsoft.com/office/drawing/2014/main" id="{989B95BF-3628-BFF6-905D-8402F883187D}"/>
                </a:ext>
              </a:extLst>
            </p:cNvPr>
            <p:cNvPicPr>
              <a:picLocks noChangeAspect="1"/>
            </p:cNvPicPr>
            <p:nvPr/>
          </p:nvPicPr>
          <p:blipFill rotWithShape="1">
            <a:blip r:embed="rId11"/>
            <a:srcRect l="45574"/>
            <a:stretch/>
          </p:blipFill>
          <p:spPr>
            <a:xfrm>
              <a:off x="422855" y="4805091"/>
              <a:ext cx="1352101" cy="747758"/>
            </a:xfrm>
            <a:prstGeom prst="rect">
              <a:avLst/>
            </a:prstGeom>
          </p:spPr>
        </p:pic>
        <p:pic>
          <p:nvPicPr>
            <p:cNvPr id="34" name="Picture 33" descr="A logo with text overlay&#10;&#10;Description automatically generated">
              <a:extLst>
                <a:ext uri="{FF2B5EF4-FFF2-40B4-BE49-F238E27FC236}">
                  <a16:creationId xmlns:a16="http://schemas.microsoft.com/office/drawing/2014/main" id="{6EC23651-9524-EA2F-4759-788E27108AA7}"/>
                </a:ext>
              </a:extLst>
            </p:cNvPr>
            <p:cNvPicPr>
              <a:picLocks noChangeAspect="1"/>
            </p:cNvPicPr>
            <p:nvPr/>
          </p:nvPicPr>
          <p:blipFill rotWithShape="1">
            <a:blip r:embed="rId11"/>
            <a:srcRect r="56135"/>
            <a:stretch/>
          </p:blipFill>
          <p:spPr>
            <a:xfrm>
              <a:off x="397408" y="5524297"/>
              <a:ext cx="1089744" cy="747758"/>
            </a:xfrm>
            <a:prstGeom prst="rect">
              <a:avLst/>
            </a:prstGeom>
          </p:spPr>
        </p:pic>
      </p:grpSp>
      <p:pic>
        <p:nvPicPr>
          <p:cNvPr id="37" name="Picture 36" descr="A green and blue text on a black background&#10;&#10;Description automatically generated">
            <a:extLst>
              <a:ext uri="{FF2B5EF4-FFF2-40B4-BE49-F238E27FC236}">
                <a16:creationId xmlns:a16="http://schemas.microsoft.com/office/drawing/2014/main" id="{7FD42F62-B3C9-33D9-78A6-DF575021443C}"/>
              </a:ext>
            </a:extLst>
          </p:cNvPr>
          <p:cNvPicPr>
            <a:picLocks noChangeAspect="1"/>
          </p:cNvPicPr>
          <p:nvPr/>
        </p:nvPicPr>
        <p:blipFill>
          <a:blip r:embed="rId12"/>
          <a:stretch>
            <a:fillRect/>
          </a:stretch>
        </p:blipFill>
        <p:spPr>
          <a:xfrm>
            <a:off x="821427" y="500169"/>
            <a:ext cx="1726174" cy="555234"/>
          </a:xfrm>
          <a:prstGeom prst="rect">
            <a:avLst/>
          </a:prstGeom>
        </p:spPr>
      </p:pic>
      <p:pic>
        <p:nvPicPr>
          <p:cNvPr id="39" name="Picture 38" descr="A blue text on a black background&#10;&#10;Description automatically generated">
            <a:extLst>
              <a:ext uri="{FF2B5EF4-FFF2-40B4-BE49-F238E27FC236}">
                <a16:creationId xmlns:a16="http://schemas.microsoft.com/office/drawing/2014/main" id="{F5B48D15-F55F-6ED7-D8C4-D8F915F60478}"/>
              </a:ext>
            </a:extLst>
          </p:cNvPr>
          <p:cNvPicPr>
            <a:picLocks noChangeAspect="1"/>
          </p:cNvPicPr>
          <p:nvPr/>
        </p:nvPicPr>
        <p:blipFill>
          <a:blip r:embed="rId13"/>
          <a:stretch>
            <a:fillRect/>
          </a:stretch>
        </p:blipFill>
        <p:spPr>
          <a:xfrm>
            <a:off x="2962996" y="364856"/>
            <a:ext cx="1726174" cy="797980"/>
          </a:xfrm>
          <a:prstGeom prst="rect">
            <a:avLst/>
          </a:prstGeom>
        </p:spPr>
      </p:pic>
    </p:spTree>
    <p:extLst>
      <p:ext uri="{BB962C8B-B14F-4D97-AF65-F5344CB8AC3E}">
        <p14:creationId xmlns:p14="http://schemas.microsoft.com/office/powerpoint/2010/main" val="3504558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9BE369-1FFC-845F-68CC-68ED20BD04E9}"/>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Panelists:</a:t>
            </a:r>
          </a:p>
        </p:txBody>
      </p:sp>
      <p:sp>
        <p:nvSpPr>
          <p:cNvPr id="3" name="TextBox 2">
            <a:extLst>
              <a:ext uri="{FF2B5EF4-FFF2-40B4-BE49-F238E27FC236}">
                <a16:creationId xmlns:a16="http://schemas.microsoft.com/office/drawing/2014/main" id="{31F1B515-897A-AC96-C512-A03C9009A253}"/>
              </a:ext>
            </a:extLst>
          </p:cNvPr>
          <p:cNvSpPr txBox="1"/>
          <p:nvPr/>
        </p:nvSpPr>
        <p:spPr>
          <a:xfrm>
            <a:off x="1066799" y="2133600"/>
            <a:ext cx="4876801" cy="2131353"/>
          </a:xfrm>
          <a:prstGeom prst="rect">
            <a:avLst/>
          </a:prstGeom>
          <a:noFill/>
        </p:spPr>
        <p:txBody>
          <a:bodyPr wrap="square">
            <a:spAutoFit/>
          </a:bodyPr>
          <a:lstStyle/>
          <a:p>
            <a:pPr marL="0" marR="0" fontAlgn="base">
              <a:spcBef>
                <a:spcPts val="0"/>
              </a:spcBef>
              <a:spcAft>
                <a:spcPts val="1500"/>
              </a:spcAft>
            </a:pPr>
            <a:r>
              <a:rPr lang="en-US" sz="2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JUSTIAN O’RYAN</a:t>
            </a:r>
            <a:br>
              <a:rPr lang="en-US" sz="2000" b="1" dirty="0">
                <a:solidFill>
                  <a:srgbClr val="FFCC66"/>
                </a:solidFill>
                <a:latin typeface="Arial" panose="020B0604020202020204" pitchFamily="34" charset="0"/>
                <a:ea typeface="Times New Roman" panose="02020603050405020304" pitchFamily="18" charset="0"/>
                <a:cs typeface="Arial" panose="020B0604020202020204" pitchFamily="34" charset="0"/>
              </a:rPr>
            </a:br>
            <a:r>
              <a:rPr lang="en-US" i="1" dirty="0">
                <a:effectLst/>
                <a:latin typeface="Arial" panose="020B0604020202020204" pitchFamily="34" charset="0"/>
                <a:ea typeface="Times New Roman" panose="02020603050405020304" pitchFamily="18" charset="0"/>
                <a:cs typeface="Arial" panose="020B0604020202020204" pitchFamily="34" charset="0"/>
              </a:rPr>
              <a:t>Supervisor Continuous Quality Improvement</a:t>
            </a:r>
            <a:br>
              <a:rPr lang="en-US" dirty="0">
                <a:effectLst/>
                <a:latin typeface="Arial" panose="020B0604020202020204" pitchFamily="34" charset="0"/>
                <a:ea typeface="Times New Roman" panose="02020603050405020304" pitchFamily="18" charset="0"/>
                <a:cs typeface="Arial" panose="020B0604020202020204" pitchFamily="34" charset="0"/>
              </a:rPr>
            </a:br>
            <a:r>
              <a:rPr lang="en-US" dirty="0">
                <a:effectLst/>
                <a:latin typeface="Arial" panose="020B0604020202020204" pitchFamily="34" charset="0"/>
                <a:ea typeface="Times New Roman" panose="02020603050405020304" pitchFamily="18" charset="0"/>
                <a:cs typeface="Arial" panose="020B0604020202020204" pitchFamily="34" charset="0"/>
              </a:rPr>
              <a:t>San Joaquin County Child Protective Services</a:t>
            </a:r>
          </a:p>
          <a:p>
            <a:pPr marL="0" marR="0" fontAlgn="base">
              <a:spcBef>
                <a:spcPts val="0"/>
              </a:spcBef>
              <a:spcAft>
                <a:spcPts val="1500"/>
              </a:spcAft>
            </a:pPr>
            <a:r>
              <a:rPr lang="en-US" sz="2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WILLIAM P. LATTIMORE, SR.</a:t>
            </a:r>
            <a:br>
              <a:rPr lang="en-US" sz="2000" dirty="0">
                <a:solidFill>
                  <a:srgbClr val="FFCC66"/>
                </a:solidFill>
                <a:effectLst/>
                <a:latin typeface="Arial" panose="020B0604020202020204" pitchFamily="34" charset="0"/>
                <a:ea typeface="Times New Roman" panose="02020603050405020304" pitchFamily="18" charset="0"/>
                <a:cs typeface="Arial" panose="020B0604020202020204" pitchFamily="34" charset="0"/>
              </a:rPr>
            </a:br>
            <a:r>
              <a:rPr lang="en-US" i="1" dirty="0">
                <a:effectLst/>
                <a:latin typeface="Arial" panose="020B0604020202020204" pitchFamily="34" charset="0"/>
                <a:ea typeface="Times New Roman" panose="02020603050405020304" pitchFamily="18" charset="0"/>
                <a:cs typeface="Arial" panose="020B0604020202020204" pitchFamily="34" charset="0"/>
              </a:rPr>
              <a:t>Special Projects Supervisor</a:t>
            </a:r>
            <a:br>
              <a:rPr lang="en-US" dirty="0">
                <a:effectLst/>
                <a:latin typeface="Arial" panose="020B0604020202020204" pitchFamily="34" charset="0"/>
                <a:ea typeface="Times New Roman" panose="02020603050405020304" pitchFamily="18" charset="0"/>
                <a:cs typeface="Arial" panose="020B0604020202020204" pitchFamily="34" charset="0"/>
              </a:rPr>
            </a:br>
            <a:r>
              <a:rPr lang="en-US" dirty="0">
                <a:effectLst/>
                <a:latin typeface="Arial" panose="020B0604020202020204" pitchFamily="34" charset="0"/>
                <a:ea typeface="Times New Roman" panose="02020603050405020304" pitchFamily="18" charset="0"/>
                <a:cs typeface="Arial" panose="020B0604020202020204" pitchFamily="34" charset="0"/>
              </a:rPr>
              <a:t>Mary Magdalene Community Services</a:t>
            </a:r>
            <a:endParaRPr lang="en-US" sz="1400" dirty="0">
              <a:effectLst/>
              <a:latin typeface="Calibri" panose="020F050202020403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6AC24B30-B74B-1DA6-4204-197EC8312127}"/>
              </a:ext>
            </a:extLst>
          </p:cNvPr>
          <p:cNvSpPr txBox="1"/>
          <p:nvPr/>
        </p:nvSpPr>
        <p:spPr>
          <a:xfrm>
            <a:off x="6837679" y="2133600"/>
            <a:ext cx="3952241" cy="2877711"/>
          </a:xfrm>
          <a:prstGeom prst="rect">
            <a:avLst/>
          </a:prstGeom>
          <a:noFill/>
        </p:spPr>
        <p:txBody>
          <a:bodyPr wrap="square">
            <a:spAutoFit/>
          </a:bodyPr>
          <a:lstStyle/>
          <a:p>
            <a:pPr fontAlgn="base">
              <a:spcAft>
                <a:spcPts val="1500"/>
              </a:spcAft>
            </a:pPr>
            <a:r>
              <a:rPr lang="en-US" sz="2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GUS PACHECO</a:t>
            </a:r>
            <a:br>
              <a:rPr lang="en-US" sz="2000" dirty="0">
                <a:solidFill>
                  <a:srgbClr val="FFCC66"/>
                </a:solidFill>
                <a:effectLst/>
                <a:latin typeface="Arial" panose="020B0604020202020204" pitchFamily="34" charset="0"/>
                <a:ea typeface="Times New Roman" panose="02020603050405020304" pitchFamily="18" charset="0"/>
                <a:cs typeface="Arial" panose="020B0604020202020204" pitchFamily="34" charset="0"/>
              </a:rPr>
            </a:br>
            <a:r>
              <a:rPr lang="en-US" i="1" dirty="0">
                <a:effectLst/>
                <a:latin typeface="Arial" panose="020B0604020202020204" pitchFamily="34" charset="0"/>
                <a:ea typeface="Times New Roman" panose="02020603050405020304" pitchFamily="18" charset="0"/>
                <a:cs typeface="Arial" panose="020B0604020202020204" pitchFamily="34" charset="0"/>
              </a:rPr>
              <a:t>Director of Prevention Services and Lead Family Coach </a:t>
            </a:r>
            <a:br>
              <a:rPr lang="en-US" dirty="0">
                <a:effectLst/>
                <a:latin typeface="Arial" panose="020B0604020202020204" pitchFamily="34" charset="0"/>
                <a:ea typeface="Times New Roman" panose="02020603050405020304" pitchFamily="18" charset="0"/>
                <a:cs typeface="Arial" panose="020B0604020202020204" pitchFamily="34" charset="0"/>
              </a:rPr>
            </a:br>
            <a:r>
              <a:rPr lang="en-US" dirty="0">
                <a:effectLst/>
                <a:latin typeface="Arial" panose="020B0604020202020204" pitchFamily="34" charset="0"/>
                <a:ea typeface="Times New Roman" panose="02020603050405020304" pitchFamily="18" charset="0"/>
                <a:cs typeface="Arial" panose="020B0604020202020204" pitchFamily="34" charset="0"/>
              </a:rPr>
              <a:t>Parents by Choice</a:t>
            </a:r>
          </a:p>
          <a:p>
            <a:pPr fontAlgn="base">
              <a:spcAft>
                <a:spcPts val="1500"/>
              </a:spcAft>
            </a:pPr>
            <a:r>
              <a:rPr lang="en-US" sz="2400" b="1" dirty="0">
                <a:solidFill>
                  <a:schemeClr val="accent3"/>
                </a:solidFill>
                <a:latin typeface="Arial" panose="020B0604020202020204" pitchFamily="34" charset="0"/>
                <a:cs typeface="Arial" panose="020B0604020202020204" pitchFamily="34" charset="0"/>
              </a:rPr>
              <a:t>JOVANNA VIALDORES</a:t>
            </a:r>
            <a:br>
              <a:rPr lang="en-US" sz="2000" dirty="0">
                <a:solidFill>
                  <a:srgbClr val="FFCC66"/>
                </a:solidFill>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Contracts Analyst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First 5 San Joaquin</a:t>
            </a:r>
          </a:p>
          <a:p>
            <a:pPr marL="0" marR="0" fontAlgn="base">
              <a:spcBef>
                <a:spcPts val="0"/>
              </a:spcBef>
              <a:spcAft>
                <a:spcPts val="1500"/>
              </a:spcAft>
            </a:pPr>
            <a:endParaRPr lang="en-US" sz="1400" dirty="0">
              <a:effectLst/>
              <a:latin typeface="Calibri" panose="020F0502020204030204" pitchFamily="34" charset="0"/>
              <a:ea typeface="Times New Roman" panose="02020603050405020304" pitchFamily="18" charset="0"/>
            </a:endParaRPr>
          </a:p>
        </p:txBody>
      </p:sp>
      <p:cxnSp>
        <p:nvCxnSpPr>
          <p:cNvPr id="6" name="Straight Connector 5">
            <a:extLst>
              <a:ext uri="{FF2B5EF4-FFF2-40B4-BE49-F238E27FC236}">
                <a16:creationId xmlns:a16="http://schemas.microsoft.com/office/drawing/2014/main" id="{9E93A4BF-2C8E-AB04-13E2-843E5E7E2E37}"/>
              </a:ext>
            </a:extLst>
          </p:cNvPr>
          <p:cNvCxnSpPr/>
          <p:nvPr/>
        </p:nvCxnSpPr>
        <p:spPr>
          <a:xfrm>
            <a:off x="6390640" y="2133600"/>
            <a:ext cx="0" cy="242824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3918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28C474-58CC-3E16-303E-CBB0B1C4C6B9}"/>
              </a:ext>
            </a:extLst>
          </p:cNvPr>
          <p:cNvSpPr txBox="1">
            <a:spLocks/>
          </p:cNvSpPr>
          <p:nvPr/>
        </p:nvSpPr>
        <p:spPr>
          <a:xfrm>
            <a:off x="1066799" y="753162"/>
            <a:ext cx="10181574" cy="12008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Shared Vision Driving Collaboration</a:t>
            </a:r>
          </a:p>
        </p:txBody>
      </p:sp>
      <p:sp>
        <p:nvSpPr>
          <p:cNvPr id="5" name="Content Placeholder 2">
            <a:extLst>
              <a:ext uri="{FF2B5EF4-FFF2-40B4-BE49-F238E27FC236}">
                <a16:creationId xmlns:a16="http://schemas.microsoft.com/office/drawing/2014/main" id="{6656860E-818B-C889-1E3A-AF3565E61B5C}"/>
              </a:ext>
            </a:extLst>
          </p:cNvPr>
          <p:cNvSpPr txBox="1">
            <a:spLocks/>
          </p:cNvSpPr>
          <p:nvPr/>
        </p:nvSpPr>
        <p:spPr>
          <a:xfrm>
            <a:off x="1066800" y="1569720"/>
            <a:ext cx="10058402" cy="393361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b="1" dirty="0">
              <a:solidFill>
                <a:schemeClr val="accent6">
                  <a:lumMod val="75000"/>
                </a:schemeClr>
              </a:solidFill>
            </a:endParaRPr>
          </a:p>
          <a:p>
            <a:pPr marL="0" indent="0" algn="just">
              <a:buNone/>
            </a:pPr>
            <a:r>
              <a:rPr lang="en-US" b="1" dirty="0">
                <a:solidFill>
                  <a:schemeClr val="accent6">
                    <a:lumMod val="75000"/>
                  </a:schemeClr>
                </a:solidFill>
              </a:rPr>
              <a:t>We envision a brighter, more father-inclusive future for San Joaquin County’s children, families, and community resulting in the positive transformation of our region.</a:t>
            </a:r>
          </a:p>
        </p:txBody>
      </p:sp>
    </p:spTree>
    <p:extLst>
      <p:ext uri="{BB962C8B-B14F-4D97-AF65-F5344CB8AC3E}">
        <p14:creationId xmlns:p14="http://schemas.microsoft.com/office/powerpoint/2010/main" val="1111588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28C474-58CC-3E16-303E-CBB0B1C4C6B9}"/>
              </a:ext>
            </a:extLst>
          </p:cNvPr>
          <p:cNvSpPr txBox="1">
            <a:spLocks/>
          </p:cNvSpPr>
          <p:nvPr/>
        </p:nvSpPr>
        <p:spPr>
          <a:xfrm>
            <a:off x="1066799" y="753162"/>
            <a:ext cx="10181574" cy="12008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Shared Goals Driving Collaboration</a:t>
            </a:r>
          </a:p>
        </p:txBody>
      </p:sp>
      <p:sp>
        <p:nvSpPr>
          <p:cNvPr id="5" name="Content Placeholder 2">
            <a:extLst>
              <a:ext uri="{FF2B5EF4-FFF2-40B4-BE49-F238E27FC236}">
                <a16:creationId xmlns:a16="http://schemas.microsoft.com/office/drawing/2014/main" id="{6656860E-818B-C889-1E3A-AF3565E61B5C}"/>
              </a:ext>
            </a:extLst>
          </p:cNvPr>
          <p:cNvSpPr txBox="1">
            <a:spLocks/>
          </p:cNvSpPr>
          <p:nvPr/>
        </p:nvSpPr>
        <p:spPr>
          <a:xfrm>
            <a:off x="1066800" y="1813560"/>
            <a:ext cx="10058402" cy="368977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Educating fathers and communities on </a:t>
            </a:r>
            <a:r>
              <a:rPr lang="en-US" i="1" dirty="0"/>
              <a:t>responsible fatherhood practices, healthy relationships</a:t>
            </a:r>
            <a:r>
              <a:rPr lang="en-US" dirty="0"/>
              <a:t>, and </a:t>
            </a:r>
            <a:r>
              <a:rPr lang="en-US" i="1" dirty="0"/>
              <a:t>economic stability among families </a:t>
            </a:r>
            <a:r>
              <a:rPr lang="en-US" dirty="0"/>
              <a:t>while increasing the number of underrepresented fathers engaged across the region</a:t>
            </a:r>
          </a:p>
        </p:txBody>
      </p:sp>
    </p:spTree>
    <p:extLst>
      <p:ext uri="{BB962C8B-B14F-4D97-AF65-F5344CB8AC3E}">
        <p14:creationId xmlns:p14="http://schemas.microsoft.com/office/powerpoint/2010/main" val="77260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2E3D9B-8283-DECD-B6EC-455CCC4C30FA}"/>
              </a:ext>
            </a:extLst>
          </p:cNvPr>
          <p:cNvSpPr/>
          <p:nvPr/>
        </p:nvSpPr>
        <p:spPr>
          <a:xfrm>
            <a:off x="4813137" y="3206663"/>
            <a:ext cx="2891742" cy="1866378"/>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4F01F-DED4-8823-2BD3-4D7B681015E7}"/>
              </a:ext>
            </a:extLst>
          </p:cNvPr>
          <p:cNvSpPr/>
          <p:nvPr/>
        </p:nvSpPr>
        <p:spPr>
          <a:xfrm>
            <a:off x="1170974" y="3206662"/>
            <a:ext cx="2891742" cy="1866379"/>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E7FDD1D-7B84-80E1-8AE6-6C38E1BE55F7}"/>
              </a:ext>
            </a:extLst>
          </p:cNvPr>
          <p:cNvSpPr txBox="1">
            <a:spLocks/>
          </p:cNvSpPr>
          <p:nvPr/>
        </p:nvSpPr>
        <p:spPr>
          <a:xfrm>
            <a:off x="1066798" y="2430049"/>
            <a:ext cx="3363861" cy="670208"/>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DISPROPORTIONALITY </a:t>
            </a:r>
            <a:br>
              <a:rPr lang="en-US" sz="2200" b="1" dirty="0">
                <a:solidFill>
                  <a:schemeClr val="accent3"/>
                </a:solidFill>
              </a:rPr>
            </a:br>
            <a:r>
              <a:rPr lang="en-US" sz="2200" b="1" dirty="0">
                <a:solidFill>
                  <a:schemeClr val="accent3"/>
                </a:solidFill>
              </a:rPr>
              <a:t>STRATEGY</a:t>
            </a:r>
          </a:p>
        </p:txBody>
      </p:sp>
      <p:sp>
        <p:nvSpPr>
          <p:cNvPr id="9" name="Content Placeholder 2">
            <a:extLst>
              <a:ext uri="{FF2B5EF4-FFF2-40B4-BE49-F238E27FC236}">
                <a16:creationId xmlns:a16="http://schemas.microsoft.com/office/drawing/2014/main" id="{D997BAA2-602D-751D-75F7-86FAE2AA61A8}"/>
              </a:ext>
            </a:extLst>
          </p:cNvPr>
          <p:cNvSpPr txBox="1">
            <a:spLocks/>
          </p:cNvSpPr>
          <p:nvPr/>
        </p:nvSpPr>
        <p:spPr>
          <a:xfrm>
            <a:off x="4708963" y="2171206"/>
            <a:ext cx="2995916" cy="7422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FAMILY FINDING AND ENGAGEMENT STRATEGY</a:t>
            </a:r>
          </a:p>
        </p:txBody>
      </p:sp>
      <p:sp>
        <p:nvSpPr>
          <p:cNvPr id="15" name="Rectangle 14">
            <a:extLst>
              <a:ext uri="{FF2B5EF4-FFF2-40B4-BE49-F238E27FC236}">
                <a16:creationId xmlns:a16="http://schemas.microsoft.com/office/drawing/2014/main" id="{D1802223-D59A-B8B3-5F39-77AC8ED997FB}"/>
              </a:ext>
            </a:extLst>
          </p:cNvPr>
          <p:cNvSpPr/>
          <p:nvPr/>
        </p:nvSpPr>
        <p:spPr>
          <a:xfrm>
            <a:off x="8428301" y="3206662"/>
            <a:ext cx="2891742" cy="1866379"/>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D28C474-58CC-3E16-303E-CBB0B1C4C6B9}"/>
              </a:ext>
            </a:extLst>
          </p:cNvPr>
          <p:cNvSpPr txBox="1">
            <a:spLocks/>
          </p:cNvSpPr>
          <p:nvPr/>
        </p:nvSpPr>
        <p:spPr>
          <a:xfrm>
            <a:off x="1066798" y="753162"/>
            <a:ext cx="10920603" cy="6304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Strategic Partnering for Systems Improvement</a:t>
            </a:r>
          </a:p>
        </p:txBody>
      </p:sp>
      <p:sp>
        <p:nvSpPr>
          <p:cNvPr id="18" name="Content Placeholder 2">
            <a:extLst>
              <a:ext uri="{FF2B5EF4-FFF2-40B4-BE49-F238E27FC236}">
                <a16:creationId xmlns:a16="http://schemas.microsoft.com/office/drawing/2014/main" id="{0A69D4CD-03FD-0F64-CC0B-D20E522E1F3D}"/>
              </a:ext>
            </a:extLst>
          </p:cNvPr>
          <p:cNvSpPr txBox="1">
            <a:spLocks/>
          </p:cNvSpPr>
          <p:nvPr/>
        </p:nvSpPr>
        <p:spPr>
          <a:xfrm>
            <a:off x="8347274" y="2171206"/>
            <a:ext cx="3344561" cy="929051"/>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accent3"/>
                </a:solidFill>
              </a:rPr>
              <a:t>QUALITY SOCIAL WORKER VISITS WITH CLIENT STRATEGY</a:t>
            </a:r>
          </a:p>
        </p:txBody>
      </p:sp>
      <p:cxnSp>
        <p:nvCxnSpPr>
          <p:cNvPr id="20" name="Straight Connector 19">
            <a:extLst>
              <a:ext uri="{FF2B5EF4-FFF2-40B4-BE49-F238E27FC236}">
                <a16:creationId xmlns:a16="http://schemas.microsoft.com/office/drawing/2014/main" id="{833C11E7-6CEF-C08E-A16F-F6C4929BB183}"/>
              </a:ext>
            </a:extLst>
          </p:cNvPr>
          <p:cNvCxnSpPr>
            <a:cxnSpLocks/>
          </p:cNvCxnSpPr>
          <p:nvPr/>
        </p:nvCxnSpPr>
        <p:spPr>
          <a:xfrm>
            <a:off x="4446095" y="2171206"/>
            <a:ext cx="0" cy="290183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43CAC7CC-BB48-DFAE-D30E-16B2484AB2DB}"/>
              </a:ext>
            </a:extLst>
          </p:cNvPr>
          <p:cNvCxnSpPr>
            <a:cxnSpLocks/>
          </p:cNvCxnSpPr>
          <p:nvPr/>
        </p:nvCxnSpPr>
        <p:spPr>
          <a:xfrm>
            <a:off x="8068971" y="2171206"/>
            <a:ext cx="0" cy="290183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itle 1">
            <a:extLst>
              <a:ext uri="{FF2B5EF4-FFF2-40B4-BE49-F238E27FC236}">
                <a16:creationId xmlns:a16="http://schemas.microsoft.com/office/drawing/2014/main" id="{50CABA1A-67FF-7029-E576-095501A08F9D}"/>
              </a:ext>
            </a:extLst>
          </p:cNvPr>
          <p:cNvSpPr txBox="1">
            <a:spLocks/>
          </p:cNvSpPr>
          <p:nvPr/>
        </p:nvSpPr>
        <p:spPr>
          <a:xfrm>
            <a:off x="1066799" y="1273838"/>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Multi-Faceted Approach via System Improvement Plan Strategies</a:t>
            </a:r>
          </a:p>
        </p:txBody>
      </p:sp>
      <p:sp>
        <p:nvSpPr>
          <p:cNvPr id="10" name="Content Placeholder 2">
            <a:extLst>
              <a:ext uri="{FF2B5EF4-FFF2-40B4-BE49-F238E27FC236}">
                <a16:creationId xmlns:a16="http://schemas.microsoft.com/office/drawing/2014/main" id="{A1AE47DD-B756-B79B-8751-758E5CF69C26}"/>
              </a:ext>
            </a:extLst>
          </p:cNvPr>
          <p:cNvSpPr txBox="1">
            <a:spLocks/>
          </p:cNvSpPr>
          <p:nvPr/>
        </p:nvSpPr>
        <p:spPr>
          <a:xfrm>
            <a:off x="1244295" y="3344447"/>
            <a:ext cx="2760134" cy="1427969"/>
          </a:xfrm>
          <a:prstGeom prst="rect">
            <a:avLst/>
          </a:prstGeom>
        </p:spPr>
        <p:txBody>
          <a:bodyPr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dirty="0"/>
              <a:t>Locating and Engaging African-American Fathers and Paternal Relatives</a:t>
            </a:r>
          </a:p>
        </p:txBody>
      </p:sp>
      <p:sp>
        <p:nvSpPr>
          <p:cNvPr id="12" name="Content Placeholder 2">
            <a:extLst>
              <a:ext uri="{FF2B5EF4-FFF2-40B4-BE49-F238E27FC236}">
                <a16:creationId xmlns:a16="http://schemas.microsoft.com/office/drawing/2014/main" id="{43D6B435-E77B-A688-9828-3FB24E303B31}"/>
              </a:ext>
            </a:extLst>
          </p:cNvPr>
          <p:cNvSpPr txBox="1">
            <a:spLocks/>
          </p:cNvSpPr>
          <p:nvPr/>
        </p:nvSpPr>
        <p:spPr>
          <a:xfrm>
            <a:off x="4865441" y="3291728"/>
            <a:ext cx="2760134" cy="1706157"/>
          </a:xfrm>
          <a:prstGeom prst="rect">
            <a:avLst/>
          </a:prstGeom>
        </p:spPr>
        <p:txBody>
          <a:bodyPr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t>Specific to Paternal Relatives &amp; </a:t>
            </a:r>
            <a:br>
              <a:rPr lang="en-US" sz="2000" dirty="0"/>
            </a:br>
            <a:r>
              <a:rPr lang="en-US" sz="2000" dirty="0"/>
              <a:t>Non-Relative Extended Family Members</a:t>
            </a:r>
          </a:p>
        </p:txBody>
      </p:sp>
      <p:sp>
        <p:nvSpPr>
          <p:cNvPr id="16" name="Content Placeholder 2">
            <a:extLst>
              <a:ext uri="{FF2B5EF4-FFF2-40B4-BE49-F238E27FC236}">
                <a16:creationId xmlns:a16="http://schemas.microsoft.com/office/drawing/2014/main" id="{5659F4D6-15A4-E1DF-26C0-81A0E8B77444}"/>
              </a:ext>
            </a:extLst>
          </p:cNvPr>
          <p:cNvSpPr txBox="1">
            <a:spLocks/>
          </p:cNvSpPr>
          <p:nvPr/>
        </p:nvSpPr>
        <p:spPr>
          <a:xfrm>
            <a:off x="8494105" y="3204046"/>
            <a:ext cx="2760134" cy="2564608"/>
          </a:xfrm>
          <a:prstGeom prst="rect">
            <a:avLst/>
          </a:prstGeom>
        </p:spPr>
        <p:txBody>
          <a:bodyPr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t>Behaviorally Based Case Plans</a:t>
            </a:r>
          </a:p>
          <a:p>
            <a:pPr marL="0" indent="0" algn="ctr">
              <a:lnSpc>
                <a:spcPct val="100000"/>
              </a:lnSpc>
              <a:buNone/>
            </a:pPr>
            <a:r>
              <a:rPr lang="en-US" sz="2000" dirty="0"/>
              <a:t>Concerted Efforts</a:t>
            </a:r>
          </a:p>
          <a:p>
            <a:pPr marL="0" indent="0" algn="ctr">
              <a:lnSpc>
                <a:spcPct val="100000"/>
              </a:lnSpc>
              <a:buNone/>
            </a:pPr>
            <a:r>
              <a:rPr lang="en-US" sz="2000" dirty="0"/>
              <a:t>Active Efforts</a:t>
            </a:r>
          </a:p>
        </p:txBody>
      </p:sp>
    </p:spTree>
    <p:extLst>
      <p:ext uri="{BB962C8B-B14F-4D97-AF65-F5344CB8AC3E}">
        <p14:creationId xmlns:p14="http://schemas.microsoft.com/office/powerpoint/2010/main" val="317964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10;&#10;Description automatically generated with low confidence">
            <a:extLst>
              <a:ext uri="{FF2B5EF4-FFF2-40B4-BE49-F238E27FC236}">
                <a16:creationId xmlns:a16="http://schemas.microsoft.com/office/drawing/2014/main" id="{7A2B4C30-368A-FA65-0586-1FA8574B92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882" t="711" r="9223" b="276"/>
          <a:stretch/>
        </p:blipFill>
        <p:spPr>
          <a:xfrm>
            <a:off x="-1" y="0"/>
            <a:ext cx="7940233" cy="6902736"/>
          </a:xfrm>
          <a:prstGeom prst="rect">
            <a:avLst/>
          </a:prstGeom>
          <a:ln w="152400">
            <a:noFill/>
            <a:miter lim="800000"/>
          </a:ln>
        </p:spPr>
      </p:pic>
      <p:sp>
        <p:nvSpPr>
          <p:cNvPr id="3" name="Oval 2">
            <a:extLst>
              <a:ext uri="{FF2B5EF4-FFF2-40B4-BE49-F238E27FC236}">
                <a16:creationId xmlns:a16="http://schemas.microsoft.com/office/drawing/2014/main" id="{74CF44F7-6CAB-9EBD-8B63-D3C6004302B0}"/>
              </a:ext>
            </a:extLst>
          </p:cNvPr>
          <p:cNvSpPr/>
          <p:nvPr/>
        </p:nvSpPr>
        <p:spPr>
          <a:xfrm>
            <a:off x="6096000" y="-1495492"/>
            <a:ext cx="8575638" cy="9376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FF2C98-8A8E-29B6-7A14-65FFC4FE49C8}"/>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930933FD-DAC4-41D6-8298-A3D2080BAD8E}"/>
              </a:ext>
            </a:extLst>
          </p:cNvPr>
          <p:cNvSpPr txBox="1">
            <a:spLocks/>
          </p:cNvSpPr>
          <p:nvPr/>
        </p:nvSpPr>
        <p:spPr>
          <a:xfrm>
            <a:off x="6818800" y="2593811"/>
            <a:ext cx="4976960" cy="851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Partner Spotlight</a:t>
            </a:r>
          </a:p>
        </p:txBody>
      </p:sp>
      <p:pic>
        <p:nvPicPr>
          <p:cNvPr id="6" name="Picture 5" descr="A picture containing text, clipart&#10;&#10;Description automatically generated">
            <a:extLst>
              <a:ext uri="{FF2B5EF4-FFF2-40B4-BE49-F238E27FC236}">
                <a16:creationId xmlns:a16="http://schemas.microsoft.com/office/drawing/2014/main" id="{6559C1DE-20F1-F28D-E562-5171DF9754D4}"/>
              </a:ext>
            </a:extLst>
          </p:cNvPr>
          <p:cNvPicPr>
            <a:picLocks noChangeAspect="1"/>
          </p:cNvPicPr>
          <p:nvPr/>
        </p:nvPicPr>
        <p:blipFill>
          <a:blip r:embed="rId3"/>
          <a:stretch>
            <a:fillRect/>
          </a:stretch>
        </p:blipFill>
        <p:spPr>
          <a:xfrm>
            <a:off x="6923723" y="3445763"/>
            <a:ext cx="2267489" cy="736934"/>
          </a:xfrm>
          <a:prstGeom prst="rect">
            <a:avLst/>
          </a:prstGeom>
        </p:spPr>
      </p:pic>
    </p:spTree>
    <p:extLst>
      <p:ext uri="{BB962C8B-B14F-4D97-AF65-F5344CB8AC3E}">
        <p14:creationId xmlns:p14="http://schemas.microsoft.com/office/powerpoint/2010/main" val="874023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928C-E34B-A723-A0C0-1DBBD1CA2927}"/>
              </a:ext>
            </a:extLst>
          </p:cNvPr>
          <p:cNvSpPr txBox="1">
            <a:spLocks/>
          </p:cNvSpPr>
          <p:nvPr/>
        </p:nvSpPr>
        <p:spPr>
          <a:xfrm>
            <a:off x="1066800" y="753162"/>
            <a:ext cx="9010790" cy="7000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10000"/>
              </a:lnSpc>
            </a:pPr>
            <a:r>
              <a:rPr lang="en-US" sz="3600" dirty="0">
                <a:solidFill>
                  <a:schemeClr val="accent1"/>
                </a:solidFill>
              </a:rPr>
              <a:t>Support for Dads Webpage</a:t>
            </a:r>
          </a:p>
        </p:txBody>
      </p:sp>
      <p:pic>
        <p:nvPicPr>
          <p:cNvPr id="15" name="Picture 14">
            <a:extLst>
              <a:ext uri="{FF2B5EF4-FFF2-40B4-BE49-F238E27FC236}">
                <a16:creationId xmlns:a16="http://schemas.microsoft.com/office/drawing/2014/main" id="{C39B267C-51FC-3F60-A04B-A44203A440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35" b="21783"/>
          <a:stretch/>
        </p:blipFill>
        <p:spPr>
          <a:xfrm>
            <a:off x="6096000" y="1643605"/>
            <a:ext cx="4996715" cy="5631535"/>
          </a:xfrm>
          <a:prstGeom prst="rect">
            <a:avLst/>
          </a:prstGeom>
          <a:ln w="152400">
            <a:noFill/>
            <a:miter lim="800000"/>
          </a:ln>
          <a:effectLst>
            <a:outerShdw blurRad="50800" dist="38100" dir="2700000" algn="tl" rotWithShape="0">
              <a:prstClr val="black">
                <a:alpha val="40000"/>
              </a:prstClr>
            </a:outerShdw>
          </a:effectLst>
        </p:spPr>
      </p:pic>
      <p:sp>
        <p:nvSpPr>
          <p:cNvPr id="7" name="Content Placeholder 5">
            <a:extLst>
              <a:ext uri="{FF2B5EF4-FFF2-40B4-BE49-F238E27FC236}">
                <a16:creationId xmlns:a16="http://schemas.microsoft.com/office/drawing/2014/main" id="{665EC64B-A995-F152-81D6-7875B39EA7A0}"/>
              </a:ext>
            </a:extLst>
          </p:cNvPr>
          <p:cNvSpPr txBox="1">
            <a:spLocks/>
          </p:cNvSpPr>
          <p:nvPr/>
        </p:nvSpPr>
        <p:spPr>
          <a:xfrm>
            <a:off x="1099285" y="1817226"/>
            <a:ext cx="4145453" cy="35187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dirty="0"/>
              <a:t>First 5 San Joaquin website includes a dedicated webpage supporting fathers</a:t>
            </a:r>
          </a:p>
          <a:p>
            <a:pPr lvl="1">
              <a:lnSpc>
                <a:spcPct val="100000"/>
              </a:lnSpc>
              <a:spcBef>
                <a:spcPts val="1000"/>
              </a:spcBef>
            </a:pPr>
            <a:r>
              <a:rPr lang="en-US" sz="2200" dirty="0"/>
              <a:t>Resources and resource directory</a:t>
            </a:r>
          </a:p>
          <a:p>
            <a:pPr lvl="1">
              <a:lnSpc>
                <a:spcPct val="100000"/>
              </a:lnSpc>
              <a:spcBef>
                <a:spcPts val="1000"/>
              </a:spcBef>
            </a:pPr>
            <a:r>
              <a:rPr lang="en-US" sz="2200" dirty="0"/>
              <a:t>Tips and tools</a:t>
            </a:r>
          </a:p>
          <a:p>
            <a:pPr lvl="1">
              <a:lnSpc>
                <a:spcPct val="100000"/>
              </a:lnSpc>
              <a:spcBef>
                <a:spcPts val="1000"/>
              </a:spcBef>
            </a:pPr>
            <a:r>
              <a:rPr lang="en-US" sz="2200" dirty="0"/>
              <a:t>Awareness and encouragement</a:t>
            </a:r>
          </a:p>
        </p:txBody>
      </p:sp>
    </p:spTree>
    <p:extLst>
      <p:ext uri="{BB962C8B-B14F-4D97-AF65-F5344CB8AC3E}">
        <p14:creationId xmlns:p14="http://schemas.microsoft.com/office/powerpoint/2010/main" val="2092080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E87E-A1BE-E1F3-851C-7BF8BE8F912C}"/>
              </a:ext>
            </a:extLst>
          </p:cNvPr>
          <p:cNvSpPr txBox="1">
            <a:spLocks/>
          </p:cNvSpPr>
          <p:nvPr/>
        </p:nvSpPr>
        <p:spPr>
          <a:xfrm>
            <a:off x="1066799" y="1097102"/>
            <a:ext cx="6919733"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1"/>
                </a:solidFill>
              </a:rPr>
              <a:t>Paid Media</a:t>
            </a:r>
            <a:endParaRPr lang="en-US" sz="3600" b="0" dirty="0">
              <a:solidFill>
                <a:schemeClr val="accent1"/>
              </a:solidFill>
            </a:endParaRPr>
          </a:p>
        </p:txBody>
      </p:sp>
      <p:sp>
        <p:nvSpPr>
          <p:cNvPr id="3" name="Title 1">
            <a:extLst>
              <a:ext uri="{FF2B5EF4-FFF2-40B4-BE49-F238E27FC236}">
                <a16:creationId xmlns:a16="http://schemas.microsoft.com/office/drawing/2014/main" id="{6305F64E-571F-B1E4-85E8-4A6AC78431F4}"/>
              </a:ext>
            </a:extLst>
          </p:cNvPr>
          <p:cNvSpPr txBox="1">
            <a:spLocks/>
          </p:cNvSpPr>
          <p:nvPr/>
        </p:nvSpPr>
        <p:spPr>
          <a:xfrm>
            <a:off x="1066799" y="694798"/>
            <a:ext cx="6456745" cy="4063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Primary Service:</a:t>
            </a:r>
          </a:p>
        </p:txBody>
      </p:sp>
      <p:pic>
        <p:nvPicPr>
          <p:cNvPr id="6" name="Picture 5" descr="A person holding a child&#10;&#10;Description automatically generated with medium confidence">
            <a:extLst>
              <a:ext uri="{FF2B5EF4-FFF2-40B4-BE49-F238E27FC236}">
                <a16:creationId xmlns:a16="http://schemas.microsoft.com/office/drawing/2014/main" id="{17254C72-293A-406E-E939-28F1C7E56C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7443" y="2040732"/>
            <a:ext cx="4259010" cy="4259010"/>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10" name="TextBox 6">
            <a:extLst>
              <a:ext uri="{FF2B5EF4-FFF2-40B4-BE49-F238E27FC236}">
                <a16:creationId xmlns:a16="http://schemas.microsoft.com/office/drawing/2014/main" id="{D8FF1837-4592-5085-FE23-01322B6FC732}"/>
              </a:ext>
            </a:extLst>
          </p:cNvPr>
          <p:cNvSpPr txBox="1">
            <a:spLocks noChangeArrowheads="1"/>
          </p:cNvSpPr>
          <p:nvPr/>
        </p:nvSpPr>
        <p:spPr bwMode="auto">
          <a:xfrm flipH="1">
            <a:off x="7531327" y="1218988"/>
            <a:ext cx="4011748" cy="8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533"/>
              </a:spcAft>
            </a:pPr>
            <a:r>
              <a:rPr lang="en-US" altLang="en-US" sz="1200" b="1" dirty="0">
                <a:latin typeface="Arial" panose="020B0604020202020204" pitchFamily="34" charset="0"/>
                <a:ea typeface="Lato Regular" pitchFamily="34" charset="0"/>
                <a:cs typeface="Lato Regular" pitchFamily="34" charset="0"/>
              </a:rPr>
              <a:t>Posters, flyers, busses, and bus shelters</a:t>
            </a:r>
            <a:endParaRPr lang="en-US" altLang="en-US" sz="1200" dirty="0">
              <a:latin typeface="Arial" panose="020B0604020202020204" pitchFamily="34" charset="0"/>
              <a:ea typeface="Lato Regular" pitchFamily="34" charset="0"/>
              <a:cs typeface="Lato Regular" pitchFamily="34" charset="0"/>
            </a:endParaRPr>
          </a:p>
          <a:p>
            <a:pPr marL="228594" indent="-228594">
              <a:buFont typeface="Arial" panose="020B0604020202020204" pitchFamily="34" charset="0"/>
              <a:buChar char="•"/>
            </a:pPr>
            <a:r>
              <a:rPr lang="en-US" altLang="en-US" sz="1200" dirty="0">
                <a:latin typeface="Arial" panose="020B0604020202020204" pitchFamily="34" charset="0"/>
                <a:ea typeface="Lato Regular" pitchFamily="34" charset="0"/>
                <a:cs typeface="Lato Regular" pitchFamily="34" charset="0"/>
              </a:rPr>
              <a:t>Contracted Impressions: 1,384,735</a:t>
            </a:r>
          </a:p>
          <a:p>
            <a:pPr marL="228594" indent="-228594">
              <a:buFont typeface="Arial" panose="020B0604020202020204" pitchFamily="34" charset="0"/>
              <a:buChar char="•"/>
            </a:pPr>
            <a:r>
              <a:rPr lang="en-US" altLang="en-US" sz="1200" dirty="0">
                <a:latin typeface="Arial" panose="020B0604020202020204" pitchFamily="34" charset="0"/>
                <a:ea typeface="Lato Regular" pitchFamily="34" charset="0"/>
                <a:cs typeface="Lato Regular" pitchFamily="34" charset="0"/>
              </a:rPr>
              <a:t>Added Value Impressions: 834,623</a:t>
            </a:r>
          </a:p>
        </p:txBody>
      </p:sp>
      <p:sp>
        <p:nvSpPr>
          <p:cNvPr id="11" name="TextBox 9">
            <a:extLst>
              <a:ext uri="{FF2B5EF4-FFF2-40B4-BE49-F238E27FC236}">
                <a16:creationId xmlns:a16="http://schemas.microsoft.com/office/drawing/2014/main" id="{5E2E2BA7-5572-CF07-2D86-CF899B82038F}"/>
              </a:ext>
            </a:extLst>
          </p:cNvPr>
          <p:cNvSpPr txBox="1">
            <a:spLocks noChangeArrowheads="1"/>
          </p:cNvSpPr>
          <p:nvPr/>
        </p:nvSpPr>
        <p:spPr bwMode="auto">
          <a:xfrm>
            <a:off x="7531327" y="961956"/>
            <a:ext cx="22439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1400" b="1" dirty="0">
                <a:solidFill>
                  <a:schemeClr val="accent3"/>
                </a:solidFill>
                <a:latin typeface="Arial" panose="020B0604020202020204" pitchFamily="34" charset="0"/>
                <a:ea typeface="Lato Bold" pitchFamily="34" charset="0"/>
                <a:cs typeface="Lato Bold" pitchFamily="34" charset="0"/>
              </a:rPr>
              <a:t>OUT-OF-HOME</a:t>
            </a:r>
          </a:p>
        </p:txBody>
      </p:sp>
      <p:sp>
        <p:nvSpPr>
          <p:cNvPr id="13" name="Oval 12">
            <a:extLst>
              <a:ext uri="{FF2B5EF4-FFF2-40B4-BE49-F238E27FC236}">
                <a16:creationId xmlns:a16="http://schemas.microsoft.com/office/drawing/2014/main" id="{BDBDE440-8AA0-309F-EA14-7645E1C1BE52}"/>
              </a:ext>
            </a:extLst>
          </p:cNvPr>
          <p:cNvSpPr/>
          <p:nvPr/>
        </p:nvSpPr>
        <p:spPr>
          <a:xfrm>
            <a:off x="6681969" y="967787"/>
            <a:ext cx="644324" cy="6443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1170CA-4C14-D5D3-E29B-7D3A7097A3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5245" y="1105397"/>
            <a:ext cx="413337" cy="396350"/>
          </a:xfrm>
          <a:prstGeom prst="rect">
            <a:avLst/>
          </a:prstGeom>
        </p:spPr>
      </p:pic>
      <p:sp>
        <p:nvSpPr>
          <p:cNvPr id="14" name="TextBox 13">
            <a:extLst>
              <a:ext uri="{FF2B5EF4-FFF2-40B4-BE49-F238E27FC236}">
                <a16:creationId xmlns:a16="http://schemas.microsoft.com/office/drawing/2014/main" id="{891EB6AE-B1A1-BA37-D170-42862572F9CE}"/>
              </a:ext>
            </a:extLst>
          </p:cNvPr>
          <p:cNvSpPr txBox="1">
            <a:spLocks noChangeArrowheads="1"/>
          </p:cNvSpPr>
          <p:nvPr/>
        </p:nvSpPr>
        <p:spPr bwMode="auto">
          <a:xfrm>
            <a:off x="7523545" y="2609811"/>
            <a:ext cx="3574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1400" b="1" dirty="0">
                <a:solidFill>
                  <a:schemeClr val="accent3"/>
                </a:solidFill>
                <a:latin typeface="Arial" panose="020B0604020202020204" pitchFamily="34" charset="0"/>
                <a:ea typeface="Lato Bold" pitchFamily="34" charset="0"/>
                <a:cs typeface="Lato Bold" pitchFamily="34" charset="0"/>
              </a:rPr>
              <a:t>DIGITAL DISPLAY</a:t>
            </a:r>
          </a:p>
        </p:txBody>
      </p:sp>
      <p:sp>
        <p:nvSpPr>
          <p:cNvPr id="15" name="TextBox 14">
            <a:extLst>
              <a:ext uri="{FF2B5EF4-FFF2-40B4-BE49-F238E27FC236}">
                <a16:creationId xmlns:a16="http://schemas.microsoft.com/office/drawing/2014/main" id="{E4536E8B-FD59-3A1A-6966-9CE2D7A96299}"/>
              </a:ext>
            </a:extLst>
          </p:cNvPr>
          <p:cNvSpPr txBox="1">
            <a:spLocks noChangeArrowheads="1"/>
          </p:cNvSpPr>
          <p:nvPr/>
        </p:nvSpPr>
        <p:spPr bwMode="auto">
          <a:xfrm flipH="1">
            <a:off x="7523544" y="2866221"/>
            <a:ext cx="4104608" cy="8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533"/>
              </a:spcAft>
            </a:pPr>
            <a:r>
              <a:rPr lang="en-US" altLang="en-US" sz="1200" b="1" dirty="0">
                <a:latin typeface="Arial" panose="020B0604020202020204" pitchFamily="34" charset="0"/>
                <a:ea typeface="Lato Regular" pitchFamily="34" charset="0"/>
                <a:cs typeface="Lato Regular" pitchFamily="34" charset="0"/>
              </a:rPr>
              <a:t>Ads ran in priority SJC neighborhoods (i.e. gas stations, gyms, etc.)</a:t>
            </a:r>
            <a:endParaRPr lang="en-US" altLang="en-US" sz="1200" dirty="0">
              <a:latin typeface="Arial" panose="020B0604020202020204" pitchFamily="34" charset="0"/>
              <a:ea typeface="Lato Regular" pitchFamily="34" charset="0"/>
              <a:cs typeface="Lato Regular" pitchFamily="34" charset="0"/>
            </a:endParaRPr>
          </a:p>
          <a:p>
            <a:pPr marL="228594" indent="-228594">
              <a:buFont typeface="Arial" panose="020B0604020202020204" pitchFamily="34" charset="0"/>
              <a:buChar char="•"/>
            </a:pPr>
            <a:r>
              <a:rPr lang="en-US" altLang="en-US" sz="1200" dirty="0">
                <a:latin typeface="Arial" panose="020B0604020202020204" pitchFamily="34" charset="0"/>
                <a:ea typeface="Lato Regular" pitchFamily="34" charset="0"/>
                <a:cs typeface="Lato Regular" pitchFamily="34" charset="0"/>
              </a:rPr>
              <a:t>Total Impressions: 2,424,630</a:t>
            </a:r>
          </a:p>
          <a:p>
            <a:pPr marL="228594" indent="-228594">
              <a:buFont typeface="Arial" panose="020B0604020202020204" pitchFamily="34" charset="0"/>
              <a:buChar char="•"/>
            </a:pPr>
            <a:endParaRPr lang="en-US" altLang="en-US" sz="1200" dirty="0">
              <a:latin typeface="Arial" panose="020B0604020202020204" pitchFamily="34" charset="0"/>
              <a:ea typeface="Lato Regular" pitchFamily="34" charset="0"/>
              <a:cs typeface="Lato Regular" pitchFamily="34" charset="0"/>
            </a:endParaRPr>
          </a:p>
          <a:p>
            <a:pPr>
              <a:spcBef>
                <a:spcPts val="533"/>
              </a:spcBef>
            </a:pPr>
            <a:endParaRPr lang="en-US" altLang="en-US" sz="1200" b="1" dirty="0">
              <a:latin typeface="Arial" panose="020B0604020202020204" pitchFamily="34" charset="0"/>
              <a:ea typeface="Lato Regular" pitchFamily="34" charset="0"/>
              <a:cs typeface="Lato Regular" pitchFamily="34" charset="0"/>
            </a:endParaRPr>
          </a:p>
        </p:txBody>
      </p:sp>
      <p:sp>
        <p:nvSpPr>
          <p:cNvPr id="16" name="TextBox 5">
            <a:extLst>
              <a:ext uri="{FF2B5EF4-FFF2-40B4-BE49-F238E27FC236}">
                <a16:creationId xmlns:a16="http://schemas.microsoft.com/office/drawing/2014/main" id="{9306F13F-5C07-2E72-C14D-E245E5BB2BEC}"/>
              </a:ext>
            </a:extLst>
          </p:cNvPr>
          <p:cNvSpPr txBox="1">
            <a:spLocks noChangeArrowheads="1"/>
          </p:cNvSpPr>
          <p:nvPr/>
        </p:nvSpPr>
        <p:spPr bwMode="auto">
          <a:xfrm>
            <a:off x="7523547" y="4267230"/>
            <a:ext cx="17507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1400" b="1" dirty="0">
                <a:solidFill>
                  <a:schemeClr val="accent3"/>
                </a:solidFill>
                <a:latin typeface="Arial" panose="020B0604020202020204" pitchFamily="34" charset="0"/>
                <a:ea typeface="Lato Bold" pitchFamily="34" charset="0"/>
                <a:cs typeface="Lato Bold" pitchFamily="34" charset="0"/>
              </a:rPr>
              <a:t>PAID SOCIAL + SEARCH</a:t>
            </a:r>
          </a:p>
        </p:txBody>
      </p:sp>
      <p:sp>
        <p:nvSpPr>
          <p:cNvPr id="17" name="TextBox 14">
            <a:extLst>
              <a:ext uri="{FF2B5EF4-FFF2-40B4-BE49-F238E27FC236}">
                <a16:creationId xmlns:a16="http://schemas.microsoft.com/office/drawing/2014/main" id="{DD9A6A79-97BD-5594-29BE-A02A5A8B0687}"/>
              </a:ext>
            </a:extLst>
          </p:cNvPr>
          <p:cNvSpPr txBox="1">
            <a:spLocks noChangeArrowheads="1"/>
          </p:cNvSpPr>
          <p:nvPr/>
        </p:nvSpPr>
        <p:spPr bwMode="auto">
          <a:xfrm flipH="1">
            <a:off x="7523544" y="4513451"/>
            <a:ext cx="3574183" cy="84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533"/>
              </a:spcBef>
            </a:pPr>
            <a:r>
              <a:rPr lang="en-US" altLang="en-US" sz="1200" b="1" dirty="0">
                <a:latin typeface="Arial" panose="020B0604020202020204" pitchFamily="34" charset="0"/>
                <a:ea typeface="Lato Regular" pitchFamily="34" charset="0"/>
                <a:cs typeface="Lato Regular" pitchFamily="34" charset="0"/>
              </a:rPr>
              <a:t>Google + Meta</a:t>
            </a:r>
          </a:p>
          <a:p>
            <a:pPr marL="171450" indent="-171450">
              <a:spcBef>
                <a:spcPts val="533"/>
              </a:spcBef>
              <a:buFont typeface="Arial" panose="020B0604020202020204" pitchFamily="34" charset="0"/>
              <a:buChar char="•"/>
            </a:pPr>
            <a:r>
              <a:rPr lang="en-US" altLang="en-US" sz="1200" dirty="0">
                <a:latin typeface="Arial" panose="020B0604020202020204" pitchFamily="34" charset="0"/>
                <a:ea typeface="Lato Regular" pitchFamily="34" charset="0"/>
                <a:cs typeface="Lato Regular" pitchFamily="34" charset="0"/>
              </a:rPr>
              <a:t>Total Impressions: 801,157</a:t>
            </a:r>
          </a:p>
          <a:p>
            <a:pPr>
              <a:spcBef>
                <a:spcPts val="533"/>
              </a:spcBef>
            </a:pPr>
            <a:endParaRPr lang="en-US" altLang="en-US" sz="1200" dirty="0">
              <a:latin typeface="Arial" panose="020B0604020202020204" pitchFamily="34" charset="0"/>
              <a:ea typeface="Lato Regular" pitchFamily="34" charset="0"/>
              <a:cs typeface="Lato Regular" pitchFamily="34" charset="0"/>
            </a:endParaRPr>
          </a:p>
        </p:txBody>
      </p:sp>
      <p:sp>
        <p:nvSpPr>
          <p:cNvPr id="18" name="Oval 17">
            <a:extLst>
              <a:ext uri="{FF2B5EF4-FFF2-40B4-BE49-F238E27FC236}">
                <a16:creationId xmlns:a16="http://schemas.microsoft.com/office/drawing/2014/main" id="{3D0B0192-972A-A085-A98D-BCACE77A8D56}"/>
              </a:ext>
            </a:extLst>
          </p:cNvPr>
          <p:cNvSpPr/>
          <p:nvPr/>
        </p:nvSpPr>
        <p:spPr>
          <a:xfrm>
            <a:off x="6681969" y="2611500"/>
            <a:ext cx="644324" cy="6443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C44DAA-DEFF-F99B-1793-52E26BF5FB33}"/>
              </a:ext>
            </a:extLst>
          </p:cNvPr>
          <p:cNvSpPr/>
          <p:nvPr/>
        </p:nvSpPr>
        <p:spPr>
          <a:xfrm>
            <a:off x="6686522" y="4267230"/>
            <a:ext cx="644324" cy="6443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C5C8101-9D82-6E04-9EDF-70BD6C636A8D}"/>
              </a:ext>
            </a:extLst>
          </p:cNvPr>
          <p:cNvPicPr>
            <a:picLocks noChangeAspect="1"/>
          </p:cNvPicPr>
          <p:nvPr/>
        </p:nvPicPr>
        <p:blipFill>
          <a:blip r:embed="rId5"/>
          <a:stretch>
            <a:fillRect/>
          </a:stretch>
        </p:blipFill>
        <p:spPr>
          <a:xfrm>
            <a:off x="6786370" y="2712348"/>
            <a:ext cx="436005" cy="442325"/>
          </a:xfrm>
          <a:prstGeom prst="rect">
            <a:avLst/>
          </a:prstGeom>
        </p:spPr>
      </p:pic>
      <p:pic>
        <p:nvPicPr>
          <p:cNvPr id="21" name="Picture 20">
            <a:extLst>
              <a:ext uri="{FF2B5EF4-FFF2-40B4-BE49-F238E27FC236}">
                <a16:creationId xmlns:a16="http://schemas.microsoft.com/office/drawing/2014/main" id="{BF560E4D-22D6-CCDF-3C46-EA3D7F963F88}"/>
              </a:ext>
            </a:extLst>
          </p:cNvPr>
          <p:cNvPicPr>
            <a:picLocks noChangeAspect="1"/>
          </p:cNvPicPr>
          <p:nvPr/>
        </p:nvPicPr>
        <p:blipFill>
          <a:blip r:embed="rId6"/>
          <a:stretch>
            <a:fillRect/>
          </a:stretch>
        </p:blipFill>
        <p:spPr>
          <a:xfrm>
            <a:off x="6793381" y="4397637"/>
            <a:ext cx="421972" cy="421972"/>
          </a:xfrm>
          <a:prstGeom prst="rect">
            <a:avLst/>
          </a:prstGeom>
        </p:spPr>
      </p:pic>
    </p:spTree>
    <p:extLst>
      <p:ext uri="{BB962C8B-B14F-4D97-AF65-F5344CB8AC3E}">
        <p14:creationId xmlns:p14="http://schemas.microsoft.com/office/powerpoint/2010/main" val="83220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E87E-A1BE-E1F3-851C-7BF8BE8F912C}"/>
              </a:ext>
            </a:extLst>
          </p:cNvPr>
          <p:cNvSpPr txBox="1">
            <a:spLocks/>
          </p:cNvSpPr>
          <p:nvPr/>
        </p:nvSpPr>
        <p:spPr>
          <a:xfrm>
            <a:off x="1066799" y="1078717"/>
            <a:ext cx="4720543" cy="12246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1"/>
                </a:solidFill>
              </a:rPr>
              <a:t>Toolkit and Direct Outreach</a:t>
            </a:r>
            <a:endParaRPr lang="en-US" sz="3600" b="0" dirty="0">
              <a:solidFill>
                <a:schemeClr val="accent1"/>
              </a:solidFill>
            </a:endParaRPr>
          </a:p>
        </p:txBody>
      </p:sp>
      <p:sp>
        <p:nvSpPr>
          <p:cNvPr id="3" name="Title 1">
            <a:extLst>
              <a:ext uri="{FF2B5EF4-FFF2-40B4-BE49-F238E27FC236}">
                <a16:creationId xmlns:a16="http://schemas.microsoft.com/office/drawing/2014/main" id="{6305F64E-571F-B1E4-85E8-4A6AC78431F4}"/>
              </a:ext>
            </a:extLst>
          </p:cNvPr>
          <p:cNvSpPr txBox="1">
            <a:spLocks/>
          </p:cNvSpPr>
          <p:nvPr/>
        </p:nvSpPr>
        <p:spPr>
          <a:xfrm>
            <a:off x="1066799" y="718074"/>
            <a:ext cx="5260507" cy="3583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Primary Services:</a:t>
            </a:r>
          </a:p>
        </p:txBody>
      </p:sp>
      <p:sp>
        <p:nvSpPr>
          <p:cNvPr id="11" name="TextBox 9">
            <a:extLst>
              <a:ext uri="{FF2B5EF4-FFF2-40B4-BE49-F238E27FC236}">
                <a16:creationId xmlns:a16="http://schemas.microsoft.com/office/drawing/2014/main" id="{5E2E2BA7-5572-CF07-2D86-CF899B82038F}"/>
              </a:ext>
            </a:extLst>
          </p:cNvPr>
          <p:cNvSpPr txBox="1">
            <a:spLocks noChangeArrowheads="1"/>
          </p:cNvSpPr>
          <p:nvPr/>
        </p:nvSpPr>
        <p:spPr bwMode="auto">
          <a:xfrm>
            <a:off x="1066799" y="2469182"/>
            <a:ext cx="4535347" cy="75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000" b="1" dirty="0">
                <a:solidFill>
                  <a:schemeClr val="accent3"/>
                </a:solidFill>
                <a:latin typeface="Arial" panose="020B0604020202020204" pitchFamily="34" charset="0"/>
                <a:ea typeface="Lato Bold" pitchFamily="34" charset="0"/>
                <a:cs typeface="Lato Bold" pitchFamily="34" charset="0"/>
              </a:rPr>
              <a:t>ENGAGE PARTNERS AND </a:t>
            </a:r>
          </a:p>
          <a:p>
            <a:pPr eaLnBrk="1" hangingPunct="1"/>
            <a:r>
              <a:rPr lang="en-US" altLang="en-US" sz="2000" b="1" dirty="0">
                <a:solidFill>
                  <a:schemeClr val="accent3"/>
                </a:solidFill>
                <a:latin typeface="Arial" panose="020B0604020202020204" pitchFamily="34" charset="0"/>
                <a:ea typeface="Lato Bold" pitchFamily="34" charset="0"/>
                <a:cs typeface="Lato Bold" pitchFamily="34" charset="0"/>
              </a:rPr>
              <a:t>GENERATE ACTION</a:t>
            </a:r>
          </a:p>
        </p:txBody>
      </p:sp>
      <p:pic>
        <p:nvPicPr>
          <p:cNvPr id="8" name="Picture 7" descr="A person and a child smiling&#10;&#10;Description automatically generated">
            <a:extLst>
              <a:ext uri="{FF2B5EF4-FFF2-40B4-BE49-F238E27FC236}">
                <a16:creationId xmlns:a16="http://schemas.microsoft.com/office/drawing/2014/main" id="{183E5B6F-2629-FFB4-6A71-C095F30BC1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9856" y="659314"/>
            <a:ext cx="4458622" cy="5769981"/>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77A5B789-AD86-1269-1483-2A257B3CDF7C}"/>
              </a:ext>
            </a:extLst>
          </p:cNvPr>
          <p:cNvSpPr txBox="1"/>
          <p:nvPr/>
        </p:nvSpPr>
        <p:spPr>
          <a:xfrm>
            <a:off x="962628" y="3158998"/>
            <a:ext cx="4535348" cy="1708158"/>
          </a:xfrm>
          <a:prstGeom prst="rect">
            <a:avLst/>
          </a:prstGeom>
          <a:noFill/>
        </p:spPr>
        <p:txBody>
          <a:bodyPr wrap="square" lIns="91315" tIns="45719" rIns="91315" bIns="45719" rtlCol="0" anchor="t">
            <a:spAutoFit/>
          </a:bodyPr>
          <a:lstStyle/>
          <a:p>
            <a:pPr marL="285750" indent="-285750">
              <a:spcAft>
                <a:spcPts val="600"/>
              </a:spcAft>
              <a:buFont typeface="Arial" panose="020B0604020202020204" pitchFamily="34" charset="0"/>
              <a:buChar char="•"/>
            </a:pPr>
            <a:r>
              <a:rPr lang="en-US" dirty="0">
                <a:latin typeface="Arial" panose="020B0604020202020204" pitchFamily="34" charset="0"/>
              </a:rPr>
              <a:t>Digital toolkit (social posts, e-newsletter copy, etc.)       </a:t>
            </a:r>
          </a:p>
          <a:p>
            <a:pPr marL="285750" indent="-285750">
              <a:spcAft>
                <a:spcPts val="600"/>
              </a:spcAft>
              <a:buFont typeface="Arial" panose="020B0604020202020204" pitchFamily="34" charset="0"/>
              <a:buChar char="•"/>
            </a:pPr>
            <a:r>
              <a:rPr lang="en-US" dirty="0">
                <a:latin typeface="Arial" panose="020B0604020202020204" pitchFamily="34" charset="0"/>
              </a:rPr>
              <a:t>Posters, Flyers, rack cards</a:t>
            </a:r>
          </a:p>
          <a:p>
            <a:pPr marL="285750" indent="-285750">
              <a:spcAft>
                <a:spcPts val="600"/>
              </a:spcAft>
              <a:buFont typeface="Arial" panose="020B0604020202020204" pitchFamily="34" charset="0"/>
              <a:buChar char="•"/>
            </a:pPr>
            <a:r>
              <a:rPr lang="en-US" dirty="0">
                <a:latin typeface="Arial" panose="020B0604020202020204" pitchFamily="34" charset="0"/>
              </a:rPr>
              <a:t>Event material needs (CBO Toolkits)</a:t>
            </a:r>
          </a:p>
          <a:p>
            <a:pPr marL="285750" indent="-285750">
              <a:spcAft>
                <a:spcPts val="600"/>
              </a:spcAft>
              <a:buFont typeface="Arial" panose="020B0604020202020204" pitchFamily="34" charset="0"/>
              <a:buChar char="•"/>
            </a:pPr>
            <a:r>
              <a:rPr lang="en-US" dirty="0">
                <a:latin typeface="Arial" panose="020B0604020202020204" pitchFamily="34" charset="0"/>
              </a:rPr>
              <a:t>Press Release</a:t>
            </a:r>
          </a:p>
        </p:txBody>
      </p:sp>
    </p:spTree>
    <p:extLst>
      <p:ext uri="{BB962C8B-B14F-4D97-AF65-F5344CB8AC3E}">
        <p14:creationId xmlns:p14="http://schemas.microsoft.com/office/powerpoint/2010/main" val="1806684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B4C30-368A-FA65-0586-1FA8574B92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807" r="-595"/>
          <a:stretch/>
        </p:blipFill>
        <p:spPr>
          <a:xfrm>
            <a:off x="-1" y="0"/>
            <a:ext cx="7940233" cy="6902736"/>
          </a:xfrm>
          <a:prstGeom prst="rect">
            <a:avLst/>
          </a:prstGeom>
          <a:ln w="152400">
            <a:noFill/>
            <a:miter lim="800000"/>
          </a:ln>
        </p:spPr>
      </p:pic>
      <p:sp>
        <p:nvSpPr>
          <p:cNvPr id="3" name="Oval 2">
            <a:extLst>
              <a:ext uri="{FF2B5EF4-FFF2-40B4-BE49-F238E27FC236}">
                <a16:creationId xmlns:a16="http://schemas.microsoft.com/office/drawing/2014/main" id="{74CF44F7-6CAB-9EBD-8B63-D3C6004302B0}"/>
              </a:ext>
            </a:extLst>
          </p:cNvPr>
          <p:cNvSpPr/>
          <p:nvPr/>
        </p:nvSpPr>
        <p:spPr>
          <a:xfrm>
            <a:off x="6096000" y="-1483917"/>
            <a:ext cx="8575638" cy="937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FF2C98-8A8E-29B6-7A14-65FFC4FE49C8}"/>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930933FD-DAC4-41D6-8298-A3D2080BAD8E}"/>
              </a:ext>
            </a:extLst>
          </p:cNvPr>
          <p:cNvSpPr txBox="1">
            <a:spLocks/>
          </p:cNvSpPr>
          <p:nvPr/>
        </p:nvSpPr>
        <p:spPr>
          <a:xfrm>
            <a:off x="6818800" y="2593811"/>
            <a:ext cx="4976960" cy="851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Partner Spotlight</a:t>
            </a:r>
          </a:p>
        </p:txBody>
      </p:sp>
      <p:pic>
        <p:nvPicPr>
          <p:cNvPr id="2" name="Picture 1">
            <a:extLst>
              <a:ext uri="{FF2B5EF4-FFF2-40B4-BE49-F238E27FC236}">
                <a16:creationId xmlns:a16="http://schemas.microsoft.com/office/drawing/2014/main" id="{3E39AF43-17BC-B7F4-2B2B-A8E0964548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6583" y="3628645"/>
            <a:ext cx="1960033" cy="1064709"/>
          </a:xfrm>
          <a:prstGeom prst="rect">
            <a:avLst/>
          </a:prstGeom>
        </p:spPr>
      </p:pic>
    </p:spTree>
    <p:extLst>
      <p:ext uri="{BB962C8B-B14F-4D97-AF65-F5344CB8AC3E}">
        <p14:creationId xmlns:p14="http://schemas.microsoft.com/office/powerpoint/2010/main" val="1334410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9BE369-1FFC-845F-68CC-68ED20BD04E9}"/>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Parents by Choice</a:t>
            </a:r>
          </a:p>
        </p:txBody>
      </p:sp>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The Positive Parenting Program</a:t>
            </a:r>
          </a:p>
        </p:txBody>
      </p:sp>
      <p:sp>
        <p:nvSpPr>
          <p:cNvPr id="12" name="Content Placeholder 2">
            <a:extLst>
              <a:ext uri="{FF2B5EF4-FFF2-40B4-BE49-F238E27FC236}">
                <a16:creationId xmlns:a16="http://schemas.microsoft.com/office/drawing/2014/main" id="{E6C76300-90A3-A4B3-25F5-0151DC66AC4C}"/>
              </a:ext>
            </a:extLst>
          </p:cNvPr>
          <p:cNvSpPr txBox="1">
            <a:spLocks/>
          </p:cNvSpPr>
          <p:nvPr/>
        </p:nvSpPr>
        <p:spPr>
          <a:xfrm>
            <a:off x="1066799" y="2133600"/>
            <a:ext cx="4673601" cy="336973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3"/>
                </a:solidFill>
              </a:rPr>
              <a:t>Parenting Courses:</a:t>
            </a:r>
          </a:p>
          <a:p>
            <a:r>
              <a:rPr lang="en-US" sz="2000" dirty="0"/>
              <a:t>Co-Parenting </a:t>
            </a:r>
          </a:p>
          <a:p>
            <a:r>
              <a:rPr lang="en-US" sz="2000" dirty="0"/>
              <a:t>Parents of Children 0-12</a:t>
            </a:r>
          </a:p>
          <a:p>
            <a:r>
              <a:rPr lang="en-US" sz="2000" dirty="0"/>
              <a:t>Parents of Teens</a:t>
            </a:r>
          </a:p>
          <a:p>
            <a:r>
              <a:rPr lang="en-US" sz="2000" dirty="0"/>
              <a:t>Pathways to Positive Parenting</a:t>
            </a:r>
          </a:p>
          <a:p>
            <a:r>
              <a:rPr lang="en-US" sz="2000" dirty="0"/>
              <a:t>Stepping Stones</a:t>
            </a:r>
          </a:p>
          <a:p>
            <a:r>
              <a:rPr lang="en-US" sz="2000" dirty="0"/>
              <a:t>Child </a:t>
            </a:r>
            <a:r>
              <a:rPr lang="en-US" sz="2000"/>
              <a:t>Welfare System </a:t>
            </a:r>
            <a:r>
              <a:rPr lang="en-US" sz="2000" dirty="0"/>
              <a:t>Parenting Program</a:t>
            </a:r>
          </a:p>
        </p:txBody>
      </p:sp>
      <p:sp>
        <p:nvSpPr>
          <p:cNvPr id="15" name="Content Placeholder 2">
            <a:extLst>
              <a:ext uri="{FF2B5EF4-FFF2-40B4-BE49-F238E27FC236}">
                <a16:creationId xmlns:a16="http://schemas.microsoft.com/office/drawing/2014/main" id="{72E856DF-2F21-B97C-8594-F905E79B613D}"/>
              </a:ext>
            </a:extLst>
          </p:cNvPr>
          <p:cNvSpPr txBox="1">
            <a:spLocks/>
          </p:cNvSpPr>
          <p:nvPr/>
        </p:nvSpPr>
        <p:spPr>
          <a:xfrm>
            <a:off x="6468532" y="2133600"/>
            <a:ext cx="4656669" cy="336973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3"/>
                </a:solidFill>
              </a:rPr>
              <a:t>Fathers Served:</a:t>
            </a:r>
          </a:p>
          <a:p>
            <a:pPr marL="0" indent="0">
              <a:buNone/>
            </a:pPr>
            <a:endParaRPr lang="en-US" sz="800" b="1" dirty="0">
              <a:solidFill>
                <a:schemeClr val="accent2">
                  <a:lumMod val="75000"/>
                </a:schemeClr>
              </a:solidFill>
            </a:endParaRPr>
          </a:p>
          <a:p>
            <a:pPr marL="0" indent="0">
              <a:buNone/>
            </a:pPr>
            <a:endParaRPr lang="en-US" sz="2000" dirty="0"/>
          </a:p>
          <a:p>
            <a:pPr marL="0" indent="0">
              <a:buNone/>
            </a:pPr>
            <a:endParaRPr lang="en-US" sz="2000" dirty="0"/>
          </a:p>
          <a:p>
            <a:pPr marL="0" indent="0">
              <a:buNone/>
            </a:pPr>
            <a:endParaRPr lang="en-US" sz="2000" dirty="0"/>
          </a:p>
        </p:txBody>
      </p:sp>
      <p:cxnSp>
        <p:nvCxnSpPr>
          <p:cNvPr id="2" name="Straight Connector 1">
            <a:extLst>
              <a:ext uri="{FF2B5EF4-FFF2-40B4-BE49-F238E27FC236}">
                <a16:creationId xmlns:a16="http://schemas.microsoft.com/office/drawing/2014/main" id="{585BE821-F8A2-F016-8C40-B1A5DE764C7C}"/>
              </a:ext>
            </a:extLst>
          </p:cNvPr>
          <p:cNvCxnSpPr>
            <a:cxnSpLocks/>
          </p:cNvCxnSpPr>
          <p:nvPr/>
        </p:nvCxnSpPr>
        <p:spPr>
          <a:xfrm>
            <a:off x="5928554" y="2029097"/>
            <a:ext cx="0" cy="3737345"/>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ectangle 3">
            <a:extLst>
              <a:ext uri="{FF2B5EF4-FFF2-40B4-BE49-F238E27FC236}">
                <a16:creationId xmlns:a16="http://schemas.microsoft.com/office/drawing/2014/main" id="{DE704AAB-5C2A-C419-670F-A2B8E6EFDC74}"/>
              </a:ext>
            </a:extLst>
          </p:cNvPr>
          <p:cNvSpPr/>
          <p:nvPr/>
        </p:nvSpPr>
        <p:spPr>
          <a:xfrm>
            <a:off x="6992498" y="2797628"/>
            <a:ext cx="3608736" cy="14020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tx1"/>
                </a:solidFill>
                <a:latin typeface="Arial" panose="020B0604020202020204" pitchFamily="34" charset="0"/>
                <a:cs typeface="Arial" panose="020B0604020202020204" pitchFamily="34" charset="0"/>
              </a:rPr>
              <a:t>Parents by Choice served </a:t>
            </a:r>
            <a:br>
              <a:rPr lang="en-US" sz="2000" dirty="0">
                <a:solidFill>
                  <a:schemeClr val="accent2">
                    <a:lumMod val="75000"/>
                  </a:schemeClr>
                </a:solidFill>
                <a:latin typeface="Arial" panose="020B0604020202020204" pitchFamily="34" charset="0"/>
                <a:cs typeface="Arial" panose="020B0604020202020204" pitchFamily="34" charset="0"/>
              </a:rPr>
            </a:br>
            <a:r>
              <a:rPr lang="en-US" sz="2000" dirty="0">
                <a:solidFill>
                  <a:schemeClr val="accent3"/>
                </a:solidFill>
                <a:latin typeface="Arial" panose="020B0604020202020204" pitchFamily="34" charset="0"/>
                <a:cs typeface="Arial" panose="020B0604020202020204" pitchFamily="34" charset="0"/>
              </a:rPr>
              <a:t>238 fathers </a:t>
            </a:r>
            <a:r>
              <a:rPr lang="en-US" sz="2000" dirty="0">
                <a:solidFill>
                  <a:schemeClr val="tx1"/>
                </a:solidFill>
                <a:latin typeface="Arial" panose="020B0604020202020204" pitchFamily="34" charset="0"/>
                <a:cs typeface="Arial" panose="020B0604020202020204" pitchFamily="34" charset="0"/>
              </a:rPr>
              <a:t>in 2022 (and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an additional 404 women)</a:t>
            </a:r>
          </a:p>
        </p:txBody>
      </p:sp>
    </p:spTree>
    <p:extLst>
      <p:ext uri="{BB962C8B-B14F-4D97-AF65-F5344CB8AC3E}">
        <p14:creationId xmlns:p14="http://schemas.microsoft.com/office/powerpoint/2010/main" val="1869618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E4F01F-DED4-8823-2BD3-4D7B681015E7}"/>
              </a:ext>
            </a:extLst>
          </p:cNvPr>
          <p:cNvSpPr/>
          <p:nvPr/>
        </p:nvSpPr>
        <p:spPr>
          <a:xfrm>
            <a:off x="1066799" y="2497421"/>
            <a:ext cx="4605868" cy="19962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i="1" dirty="0">
                <a:solidFill>
                  <a:schemeClr val="tx1"/>
                </a:solidFill>
                <a:latin typeface="Arial" panose="020B0604020202020204" pitchFamily="34" charset="0"/>
                <a:cs typeface="Arial" panose="020B0604020202020204" pitchFamily="34" charset="0"/>
              </a:rPr>
              <a:t>Fathers that complete a parenting course and apply the strategies, have decreased hostility towards their children and have increased their involvement in their parenting.  </a:t>
            </a:r>
          </a:p>
        </p:txBody>
      </p:sp>
      <p:sp>
        <p:nvSpPr>
          <p:cNvPr id="2" name="Title 1">
            <a:extLst>
              <a:ext uri="{FF2B5EF4-FFF2-40B4-BE49-F238E27FC236}">
                <a16:creationId xmlns:a16="http://schemas.microsoft.com/office/drawing/2014/main" id="{66982278-2DA1-49DD-98EF-905AFA47F17F}"/>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Parents by Choice</a:t>
            </a:r>
          </a:p>
        </p:txBody>
      </p:sp>
      <p:sp>
        <p:nvSpPr>
          <p:cNvPr id="3" name="Title 1">
            <a:extLst>
              <a:ext uri="{FF2B5EF4-FFF2-40B4-BE49-F238E27FC236}">
                <a16:creationId xmlns:a16="http://schemas.microsoft.com/office/drawing/2014/main" id="{AA582CD5-69A5-193A-6708-40B1D5430E6B}"/>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The Positive Parenting Program</a:t>
            </a:r>
          </a:p>
        </p:txBody>
      </p:sp>
      <p:sp>
        <p:nvSpPr>
          <p:cNvPr id="6" name="Content Placeholder 2">
            <a:extLst>
              <a:ext uri="{FF2B5EF4-FFF2-40B4-BE49-F238E27FC236}">
                <a16:creationId xmlns:a16="http://schemas.microsoft.com/office/drawing/2014/main" id="{EE7FDD1D-7B84-80E1-8AE6-6C38E1BE55F7}"/>
              </a:ext>
            </a:extLst>
          </p:cNvPr>
          <p:cNvSpPr txBox="1">
            <a:spLocks/>
          </p:cNvSpPr>
          <p:nvPr/>
        </p:nvSpPr>
        <p:spPr>
          <a:xfrm>
            <a:off x="6724372" y="1159557"/>
            <a:ext cx="4656669" cy="4750171"/>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dirty="0">
                <a:solidFill>
                  <a:schemeClr val="accent3"/>
                </a:solidFill>
              </a:rPr>
              <a:t>Looking Ahead:</a:t>
            </a:r>
          </a:p>
          <a:p>
            <a:pPr marL="0" indent="0">
              <a:lnSpc>
                <a:spcPct val="100000"/>
              </a:lnSpc>
              <a:spcBef>
                <a:spcPts val="0"/>
              </a:spcBef>
              <a:buNone/>
            </a:pPr>
            <a:br>
              <a:rPr lang="en-US" sz="2000" dirty="0"/>
            </a:br>
            <a:r>
              <a:rPr lang="en-US" sz="2000" dirty="0"/>
              <a:t>Parents By Choice intends to add the following opportunities to enhance father engagement:</a:t>
            </a:r>
          </a:p>
          <a:p>
            <a:pPr marL="0" indent="0">
              <a:lnSpc>
                <a:spcPct val="100000"/>
              </a:lnSpc>
              <a:spcBef>
                <a:spcPts val="0"/>
              </a:spcBef>
              <a:buNone/>
            </a:pPr>
            <a:endParaRPr lang="en-US" sz="2000" dirty="0">
              <a:effectLst/>
            </a:endParaRPr>
          </a:p>
          <a:p>
            <a:pPr marL="0" indent="0">
              <a:lnSpc>
                <a:spcPct val="100000"/>
              </a:lnSpc>
              <a:spcBef>
                <a:spcPts val="0"/>
              </a:spcBef>
              <a:buNone/>
            </a:pPr>
            <a:r>
              <a:rPr lang="en-US" sz="2000" u="sng" dirty="0"/>
              <a:t>Father Focused</a:t>
            </a:r>
            <a:endParaRPr lang="en-US" sz="2000" u="sng" dirty="0">
              <a:effectLst/>
            </a:endParaRPr>
          </a:p>
          <a:p>
            <a:pPr>
              <a:lnSpc>
                <a:spcPct val="100000"/>
              </a:lnSpc>
              <a:spcBef>
                <a:spcPts val="0"/>
              </a:spcBef>
            </a:pPr>
            <a:r>
              <a:rPr lang="en-US" sz="2000" dirty="0"/>
              <a:t>Parent Workshops </a:t>
            </a:r>
          </a:p>
          <a:p>
            <a:pPr>
              <a:lnSpc>
                <a:spcPct val="100000"/>
              </a:lnSpc>
              <a:spcBef>
                <a:spcPts val="0"/>
              </a:spcBef>
            </a:pPr>
            <a:r>
              <a:rPr lang="en-US" sz="2000" dirty="0"/>
              <a:t>Discussion Groups </a:t>
            </a:r>
          </a:p>
          <a:p>
            <a:pPr>
              <a:lnSpc>
                <a:spcPct val="100000"/>
              </a:lnSpc>
              <a:spcBef>
                <a:spcPts val="0"/>
              </a:spcBef>
            </a:pPr>
            <a:r>
              <a:rPr lang="en-US" sz="2000" dirty="0"/>
              <a:t>Courses</a:t>
            </a:r>
          </a:p>
          <a:p>
            <a:pPr>
              <a:lnSpc>
                <a:spcPct val="100000"/>
              </a:lnSpc>
              <a:spcBef>
                <a:spcPts val="0"/>
              </a:spcBef>
            </a:pPr>
            <a:r>
              <a:rPr lang="en-US" sz="2000" dirty="0"/>
              <a:t>Incarcerated Fathers </a:t>
            </a:r>
          </a:p>
          <a:p>
            <a:pPr marL="0" indent="0">
              <a:lnSpc>
                <a:spcPct val="100000"/>
              </a:lnSpc>
              <a:spcBef>
                <a:spcPts val="0"/>
              </a:spcBef>
              <a:buNone/>
            </a:pPr>
            <a:endParaRPr lang="en-US" sz="2000" dirty="0"/>
          </a:p>
          <a:p>
            <a:pPr marL="0" indent="0">
              <a:lnSpc>
                <a:spcPct val="100000"/>
              </a:lnSpc>
              <a:spcBef>
                <a:spcPts val="0"/>
              </a:spcBef>
              <a:buNone/>
            </a:pPr>
            <a:r>
              <a:rPr lang="en-US" sz="2000" i="1" dirty="0"/>
              <a:t>(Led by a father/facilitator with lived experience.)</a:t>
            </a:r>
          </a:p>
          <a:p>
            <a:endParaRPr lang="en-US" sz="2000" dirty="0"/>
          </a:p>
        </p:txBody>
      </p:sp>
      <p:cxnSp>
        <p:nvCxnSpPr>
          <p:cNvPr id="5" name="Straight Connector 4">
            <a:extLst>
              <a:ext uri="{FF2B5EF4-FFF2-40B4-BE49-F238E27FC236}">
                <a16:creationId xmlns:a16="http://schemas.microsoft.com/office/drawing/2014/main" id="{B7026610-450F-EA60-8227-775DB8B49F9E}"/>
              </a:ext>
            </a:extLst>
          </p:cNvPr>
          <p:cNvCxnSpPr>
            <a:cxnSpLocks/>
          </p:cNvCxnSpPr>
          <p:nvPr/>
        </p:nvCxnSpPr>
        <p:spPr>
          <a:xfrm>
            <a:off x="6198519" y="1224687"/>
            <a:ext cx="0" cy="4515629"/>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7537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283EA-D309-86A3-9BAA-C7C7496D5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91" t="33612" r="8491" b="12814"/>
          <a:stretch/>
        </p:blipFill>
        <p:spPr>
          <a:xfrm flipH="1">
            <a:off x="0" y="0"/>
            <a:ext cx="8575638" cy="6891528"/>
          </a:xfrm>
          <a:prstGeom prst="rect">
            <a:avLst/>
          </a:prstGeom>
        </p:spPr>
      </p:pic>
      <p:sp>
        <p:nvSpPr>
          <p:cNvPr id="11" name="Oval 10">
            <a:extLst>
              <a:ext uri="{FF2B5EF4-FFF2-40B4-BE49-F238E27FC236}">
                <a16:creationId xmlns:a16="http://schemas.microsoft.com/office/drawing/2014/main" id="{DC9A1218-738E-9B09-3443-351B58B7A5EB}"/>
              </a:ext>
            </a:extLst>
          </p:cNvPr>
          <p:cNvSpPr/>
          <p:nvPr/>
        </p:nvSpPr>
        <p:spPr>
          <a:xfrm>
            <a:off x="6096000"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B43343-D75A-00E0-B993-D9986B263E6A}"/>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a:extLst>
              <a:ext uri="{FF2B5EF4-FFF2-40B4-BE49-F238E27FC236}">
                <a16:creationId xmlns:a16="http://schemas.microsoft.com/office/drawing/2014/main" id="{15D360B4-5AD6-1399-496C-96531E6ED277}"/>
              </a:ext>
            </a:extLst>
          </p:cNvPr>
          <p:cNvSpPr txBox="1">
            <a:spLocks/>
          </p:cNvSpPr>
          <p:nvPr/>
        </p:nvSpPr>
        <p:spPr>
          <a:xfrm>
            <a:off x="6818800" y="983664"/>
            <a:ext cx="4861035" cy="1829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About the Fathers Initiative</a:t>
            </a:r>
          </a:p>
        </p:txBody>
      </p:sp>
      <p:sp>
        <p:nvSpPr>
          <p:cNvPr id="3" name="Text Placeholder 4">
            <a:extLst>
              <a:ext uri="{FF2B5EF4-FFF2-40B4-BE49-F238E27FC236}">
                <a16:creationId xmlns:a16="http://schemas.microsoft.com/office/drawing/2014/main" id="{6BF7678E-7ADA-5667-F365-4266C956C4C4}"/>
              </a:ext>
            </a:extLst>
          </p:cNvPr>
          <p:cNvSpPr txBox="1">
            <a:spLocks/>
          </p:cNvSpPr>
          <p:nvPr/>
        </p:nvSpPr>
        <p:spPr>
          <a:xfrm>
            <a:off x="6818800" y="2785396"/>
            <a:ext cx="4744309" cy="2376913"/>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None/>
            </a:pPr>
            <a:r>
              <a:rPr lang="en-US" dirty="0">
                <a:solidFill>
                  <a:schemeClr val="bg1"/>
                </a:solidFill>
                <a:effectLst/>
                <a:latin typeface="Arial" panose="020B0604020202020204" pitchFamily="34" charset="0"/>
                <a:cs typeface="Arial" panose="020B0604020202020204" pitchFamily="34" charset="0"/>
              </a:rPr>
              <a:t>The purpose of the </a:t>
            </a:r>
            <a:r>
              <a:rPr lang="en-US" b="1" dirty="0">
                <a:solidFill>
                  <a:schemeClr val="bg1"/>
                </a:solidFill>
                <a:effectLst/>
                <a:latin typeface="Arial" panose="020B0604020202020204" pitchFamily="34" charset="0"/>
                <a:cs typeface="Arial" panose="020B0604020202020204" pitchFamily="34" charset="0"/>
              </a:rPr>
              <a:t>Fathers Initiative </a:t>
            </a:r>
            <a:r>
              <a:rPr lang="en-US" dirty="0">
                <a:solidFill>
                  <a:schemeClr val="bg1"/>
                </a:solidFill>
                <a:effectLst/>
                <a:latin typeface="Arial" panose="020B0604020202020204" pitchFamily="34" charset="0"/>
                <a:cs typeface="Arial" panose="020B0604020202020204" pitchFamily="34" charset="0"/>
              </a:rPr>
              <a:t>is to promote the well-being of children and families by empowering fathers to be knowledgeable, active, and engaged with their children and the systems that support them.   </a:t>
            </a:r>
          </a:p>
        </p:txBody>
      </p:sp>
    </p:spTree>
    <p:extLst>
      <p:ext uri="{BB962C8B-B14F-4D97-AF65-F5344CB8AC3E}">
        <p14:creationId xmlns:p14="http://schemas.microsoft.com/office/powerpoint/2010/main" val="6435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754FEC-AE85-8B81-A388-6897E97EDCEB}"/>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tx2"/>
                </a:solidFill>
              </a:rPr>
              <a:t>Father Appreciation Week</a:t>
            </a:r>
          </a:p>
        </p:txBody>
      </p:sp>
      <p:sp>
        <p:nvSpPr>
          <p:cNvPr id="5" name="Title 1">
            <a:extLst>
              <a:ext uri="{FF2B5EF4-FFF2-40B4-BE49-F238E27FC236}">
                <a16:creationId xmlns:a16="http://schemas.microsoft.com/office/drawing/2014/main" id="{B0C13692-4857-AEA2-6792-D7E92659D47B}"/>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Raising Community Awareness</a:t>
            </a:r>
          </a:p>
        </p:txBody>
      </p:sp>
      <p:sp>
        <p:nvSpPr>
          <p:cNvPr id="7" name="Content Placeholder 2">
            <a:extLst>
              <a:ext uri="{FF2B5EF4-FFF2-40B4-BE49-F238E27FC236}">
                <a16:creationId xmlns:a16="http://schemas.microsoft.com/office/drawing/2014/main" id="{2222F668-D1FC-7D52-4A9B-85E0F9B5BF43}"/>
              </a:ext>
            </a:extLst>
          </p:cNvPr>
          <p:cNvSpPr txBox="1">
            <a:spLocks/>
          </p:cNvSpPr>
          <p:nvPr/>
        </p:nvSpPr>
        <p:spPr>
          <a:xfrm>
            <a:off x="5806680" y="2351314"/>
            <a:ext cx="5232009" cy="3469341"/>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2"/>
                </a:solidFill>
              </a:rPr>
              <a:t>June 12-16, 2023 </a:t>
            </a:r>
            <a:r>
              <a:rPr lang="en-US" sz="2400" b="1" dirty="0">
                <a:solidFill>
                  <a:schemeClr val="accent3"/>
                </a:solidFill>
              </a:rPr>
              <a:t>declared </a:t>
            </a:r>
            <a:br>
              <a:rPr lang="en-US" sz="2400" b="1" dirty="0">
                <a:solidFill>
                  <a:schemeClr val="accent3"/>
                </a:solidFill>
              </a:rPr>
            </a:br>
            <a:r>
              <a:rPr lang="en-US" sz="2400" b="1" dirty="0">
                <a:solidFill>
                  <a:schemeClr val="accent3"/>
                </a:solidFill>
              </a:rPr>
              <a:t>Father Appreciation Week for </a:t>
            </a:r>
            <a:br>
              <a:rPr lang="en-US" sz="2400" b="1" dirty="0">
                <a:solidFill>
                  <a:schemeClr val="accent3"/>
                </a:solidFill>
              </a:rPr>
            </a:br>
            <a:r>
              <a:rPr lang="en-US" sz="2400" b="1" dirty="0">
                <a:solidFill>
                  <a:schemeClr val="accent3"/>
                </a:solidFill>
              </a:rPr>
              <a:t>San Joaquin County </a:t>
            </a:r>
            <a:br>
              <a:rPr lang="en-US" sz="2400" b="1" dirty="0">
                <a:solidFill>
                  <a:schemeClr val="accent3"/>
                </a:solidFill>
              </a:rPr>
            </a:br>
            <a:endParaRPr lang="en-US" sz="2400" b="1" dirty="0">
              <a:solidFill>
                <a:srgbClr val="FF0000"/>
              </a:solidFill>
            </a:endParaRPr>
          </a:p>
          <a:p>
            <a:pPr marL="0" indent="0">
              <a:buNone/>
            </a:pPr>
            <a:endParaRPr lang="en-US" sz="2000" dirty="0"/>
          </a:p>
        </p:txBody>
      </p:sp>
      <p:pic>
        <p:nvPicPr>
          <p:cNvPr id="23" name="Picture 22" descr="A person holding a child&#10;&#10;Description automatically generated">
            <a:extLst>
              <a:ext uri="{FF2B5EF4-FFF2-40B4-BE49-F238E27FC236}">
                <a16:creationId xmlns:a16="http://schemas.microsoft.com/office/drawing/2014/main" id="{3015A990-B565-B29C-20E2-95C97366C5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06" t="2858" r="1850" b="2121"/>
          <a:stretch/>
        </p:blipFill>
        <p:spPr>
          <a:xfrm>
            <a:off x="1153311" y="2026799"/>
            <a:ext cx="3638145" cy="4609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22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 child, indoor&#10;&#10;Description automatically generated">
            <a:extLst>
              <a:ext uri="{FF2B5EF4-FFF2-40B4-BE49-F238E27FC236}">
                <a16:creationId xmlns:a16="http://schemas.microsoft.com/office/drawing/2014/main" id="{C0E0E501-550D-A441-3210-5D43698DDDCB}"/>
              </a:ext>
            </a:extLst>
          </p:cNvPr>
          <p:cNvPicPr>
            <a:picLocks noChangeAspect="1"/>
          </p:cNvPicPr>
          <p:nvPr/>
        </p:nvPicPr>
        <p:blipFill rotWithShape="1">
          <a:blip r:embed="rId2"/>
          <a:srcRect t="10921" b="9968"/>
          <a:stretch/>
        </p:blipFill>
        <p:spPr>
          <a:xfrm>
            <a:off x="6256049" y="617830"/>
            <a:ext cx="2553179" cy="2693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erson holding a sign&#10;&#10;Description automatically generated with medium confidence">
            <a:extLst>
              <a:ext uri="{FF2B5EF4-FFF2-40B4-BE49-F238E27FC236}">
                <a16:creationId xmlns:a16="http://schemas.microsoft.com/office/drawing/2014/main" id="{49D26BE2-0E19-CCAE-9EB2-3424ABF952D0}"/>
              </a:ext>
            </a:extLst>
          </p:cNvPr>
          <p:cNvPicPr>
            <a:picLocks noChangeAspect="1"/>
          </p:cNvPicPr>
          <p:nvPr/>
        </p:nvPicPr>
        <p:blipFill rotWithShape="1">
          <a:blip r:embed="rId3"/>
          <a:srcRect t="8661" b="6766"/>
          <a:stretch/>
        </p:blipFill>
        <p:spPr>
          <a:xfrm>
            <a:off x="9546017" y="3006142"/>
            <a:ext cx="1495273" cy="2032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large group of people standing outside&#10;&#10;Description automatically generated with medium confidence">
            <a:extLst>
              <a:ext uri="{FF2B5EF4-FFF2-40B4-BE49-F238E27FC236}">
                <a16:creationId xmlns:a16="http://schemas.microsoft.com/office/drawing/2014/main" id="{240F21B2-68BE-92E6-FCA8-C3AD4CF9E4A9}"/>
              </a:ext>
            </a:extLst>
          </p:cNvPr>
          <p:cNvPicPr>
            <a:picLocks noChangeAspect="1"/>
          </p:cNvPicPr>
          <p:nvPr/>
        </p:nvPicPr>
        <p:blipFill rotWithShape="1">
          <a:blip r:embed="rId4"/>
          <a:srcRect t="19241" b="28973"/>
          <a:stretch/>
        </p:blipFill>
        <p:spPr>
          <a:xfrm>
            <a:off x="3124200" y="4022321"/>
            <a:ext cx="5372100" cy="1609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sky, outdoor, road, person&#10;&#10;Description automatically generated">
            <a:extLst>
              <a:ext uri="{FF2B5EF4-FFF2-40B4-BE49-F238E27FC236}">
                <a16:creationId xmlns:a16="http://schemas.microsoft.com/office/drawing/2014/main" id="{05BF479C-976D-6783-CEF6-83997C027394}"/>
              </a:ext>
            </a:extLst>
          </p:cNvPr>
          <p:cNvPicPr>
            <a:picLocks noChangeAspect="1"/>
          </p:cNvPicPr>
          <p:nvPr/>
        </p:nvPicPr>
        <p:blipFill rotWithShape="1">
          <a:blip r:embed="rId5"/>
          <a:srcRect t="11314" r="8512"/>
          <a:stretch/>
        </p:blipFill>
        <p:spPr>
          <a:xfrm>
            <a:off x="9042797" y="586172"/>
            <a:ext cx="2636668" cy="1916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2">
            <a:extLst>
              <a:ext uri="{FF2B5EF4-FFF2-40B4-BE49-F238E27FC236}">
                <a16:creationId xmlns:a16="http://schemas.microsoft.com/office/drawing/2014/main" id="{0EDEAD08-0D34-2058-4448-655E77E944E4}"/>
              </a:ext>
            </a:extLst>
          </p:cNvPr>
          <p:cNvSpPr txBox="1">
            <a:spLocks/>
          </p:cNvSpPr>
          <p:nvPr/>
        </p:nvSpPr>
        <p:spPr>
          <a:xfrm>
            <a:off x="1066799" y="2191000"/>
            <a:ext cx="4955681" cy="3469341"/>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2000" b="1" dirty="0">
                <a:solidFill>
                  <a:schemeClr val="accent3"/>
                </a:solidFill>
              </a:rPr>
              <a:t>Community Outreach Event targeting fathers and families held June 10, 2023</a:t>
            </a:r>
            <a:endParaRPr lang="en-US" sz="2000" b="1" dirty="0">
              <a:solidFill>
                <a:schemeClr val="accent3"/>
              </a:solidFill>
              <a:effectLst/>
            </a:endParaRPr>
          </a:p>
          <a:p>
            <a:pPr>
              <a:lnSpc>
                <a:spcPct val="100000"/>
              </a:lnSpc>
            </a:pPr>
            <a:r>
              <a:rPr lang="en-US" sz="2000" dirty="0"/>
              <a:t>Community-Based Organizations</a:t>
            </a:r>
          </a:p>
          <a:p>
            <a:pPr>
              <a:lnSpc>
                <a:spcPct val="100000"/>
              </a:lnSpc>
              <a:spcBef>
                <a:spcPts val="400"/>
              </a:spcBef>
            </a:pPr>
            <a:r>
              <a:rPr lang="en-US" sz="2000" dirty="0"/>
              <a:t>Resources, Education, Support, Outreach, Games, Food, Music</a:t>
            </a:r>
          </a:p>
          <a:p>
            <a:endParaRPr lang="en-US" sz="2000" dirty="0"/>
          </a:p>
        </p:txBody>
      </p:sp>
      <p:sp>
        <p:nvSpPr>
          <p:cNvPr id="7" name="Title 1">
            <a:extLst>
              <a:ext uri="{FF2B5EF4-FFF2-40B4-BE49-F238E27FC236}">
                <a16:creationId xmlns:a16="http://schemas.microsoft.com/office/drawing/2014/main" id="{25611734-6B11-683D-2D7C-A549D900E0AA}"/>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tx2"/>
                </a:solidFill>
              </a:rPr>
              <a:t>Fatherhood Festival</a:t>
            </a:r>
          </a:p>
        </p:txBody>
      </p:sp>
      <p:sp>
        <p:nvSpPr>
          <p:cNvPr id="8" name="Title 1">
            <a:extLst>
              <a:ext uri="{FF2B5EF4-FFF2-40B4-BE49-F238E27FC236}">
                <a16:creationId xmlns:a16="http://schemas.microsoft.com/office/drawing/2014/main" id="{E8700768-B334-B8D0-E48D-0E0757DBF104}"/>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Raising Community Awareness</a:t>
            </a:r>
          </a:p>
        </p:txBody>
      </p:sp>
    </p:spTree>
    <p:extLst>
      <p:ext uri="{BB962C8B-B14F-4D97-AF65-F5344CB8AC3E}">
        <p14:creationId xmlns:p14="http://schemas.microsoft.com/office/powerpoint/2010/main" val="307809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60FE997-B410-C2F2-EE98-DE252B6EC864}"/>
              </a:ext>
            </a:extLst>
          </p:cNvPr>
          <p:cNvSpPr txBox="1">
            <a:spLocks/>
          </p:cNvSpPr>
          <p:nvPr/>
        </p:nvSpPr>
        <p:spPr>
          <a:xfrm>
            <a:off x="631613" y="1243244"/>
            <a:ext cx="10075334" cy="635377"/>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10000"/>
              </a:lnSpc>
            </a:pPr>
            <a:r>
              <a:rPr lang="en-US" sz="2400" dirty="0">
                <a:solidFill>
                  <a:schemeClr val="tx2"/>
                </a:solidFill>
              </a:rPr>
              <a:t>In recognition of the Fatherhood Festival and community awareness </a:t>
            </a:r>
            <a:br>
              <a:rPr lang="en-US" sz="2400" dirty="0">
                <a:solidFill>
                  <a:schemeClr val="tx2"/>
                </a:solidFill>
              </a:rPr>
            </a:br>
            <a:r>
              <a:rPr lang="en-US" sz="2400" dirty="0">
                <a:solidFill>
                  <a:schemeClr val="tx2"/>
                </a:solidFill>
              </a:rPr>
              <a:t>work of the Fathers Initiative Coalition</a:t>
            </a:r>
          </a:p>
        </p:txBody>
      </p:sp>
      <p:sp>
        <p:nvSpPr>
          <p:cNvPr id="17" name="Title 1">
            <a:extLst>
              <a:ext uri="{FF2B5EF4-FFF2-40B4-BE49-F238E27FC236}">
                <a16:creationId xmlns:a16="http://schemas.microsoft.com/office/drawing/2014/main" id="{3B412634-6D3A-E11A-87E9-F4C93A651499}"/>
              </a:ext>
            </a:extLst>
          </p:cNvPr>
          <p:cNvSpPr txBox="1">
            <a:spLocks/>
          </p:cNvSpPr>
          <p:nvPr/>
        </p:nvSpPr>
        <p:spPr>
          <a:xfrm>
            <a:off x="640079" y="753163"/>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San Joaquin County Board of Supervisors Acknowledgement</a:t>
            </a:r>
          </a:p>
        </p:txBody>
      </p:sp>
      <p:pic>
        <p:nvPicPr>
          <p:cNvPr id="9" name="Picture 8" descr="A group of people standing in a room&#10;&#10;Description automatically generated with medium confidence">
            <a:extLst>
              <a:ext uri="{FF2B5EF4-FFF2-40B4-BE49-F238E27FC236}">
                <a16:creationId xmlns:a16="http://schemas.microsoft.com/office/drawing/2014/main" id="{8744B23A-667F-7E72-7EA2-567B28B2557D}"/>
              </a:ext>
            </a:extLst>
          </p:cNvPr>
          <p:cNvPicPr>
            <a:picLocks noChangeAspect="1"/>
          </p:cNvPicPr>
          <p:nvPr/>
        </p:nvPicPr>
        <p:blipFill rotWithShape="1">
          <a:blip r:embed="rId2"/>
          <a:srcRect b="13441"/>
          <a:stretch/>
        </p:blipFill>
        <p:spPr>
          <a:xfrm>
            <a:off x="3037385" y="2040684"/>
            <a:ext cx="6117229" cy="3971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1561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B4C30-368A-FA65-0586-1FA8574B9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 y="804738"/>
            <a:ext cx="7941365" cy="6053262"/>
          </a:xfrm>
          <a:prstGeom prst="rect">
            <a:avLst/>
          </a:prstGeom>
          <a:ln w="152400">
            <a:noFill/>
            <a:miter lim="800000"/>
          </a:ln>
        </p:spPr>
      </p:pic>
      <p:sp>
        <p:nvSpPr>
          <p:cNvPr id="3" name="Oval 2">
            <a:extLst>
              <a:ext uri="{FF2B5EF4-FFF2-40B4-BE49-F238E27FC236}">
                <a16:creationId xmlns:a16="http://schemas.microsoft.com/office/drawing/2014/main" id="{74CF44F7-6CAB-9EBD-8B63-D3C6004302B0}"/>
              </a:ext>
            </a:extLst>
          </p:cNvPr>
          <p:cNvSpPr/>
          <p:nvPr/>
        </p:nvSpPr>
        <p:spPr>
          <a:xfrm>
            <a:off x="6096000" y="-1472342"/>
            <a:ext cx="8575638" cy="9376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FF2C98-8A8E-29B6-7A14-65FFC4FE49C8}"/>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930933FD-DAC4-41D6-8298-A3D2080BAD8E}"/>
              </a:ext>
            </a:extLst>
          </p:cNvPr>
          <p:cNvSpPr txBox="1">
            <a:spLocks/>
          </p:cNvSpPr>
          <p:nvPr/>
        </p:nvSpPr>
        <p:spPr>
          <a:xfrm>
            <a:off x="6818800" y="2593811"/>
            <a:ext cx="4976960" cy="851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Partner Spotlight</a:t>
            </a:r>
          </a:p>
        </p:txBody>
      </p:sp>
      <p:pic>
        <p:nvPicPr>
          <p:cNvPr id="2" name="Picture 1" descr="A black and white logo&#10;&#10;Description automatically generated">
            <a:extLst>
              <a:ext uri="{FF2B5EF4-FFF2-40B4-BE49-F238E27FC236}">
                <a16:creationId xmlns:a16="http://schemas.microsoft.com/office/drawing/2014/main" id="{8E90D7BC-F616-5417-837D-FA2C1D2F5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4558" y="3445762"/>
            <a:ext cx="2461031" cy="1113029"/>
          </a:xfrm>
          <a:prstGeom prst="rect">
            <a:avLst/>
          </a:prstGeom>
        </p:spPr>
      </p:pic>
    </p:spTree>
    <p:extLst>
      <p:ext uri="{BB962C8B-B14F-4D97-AF65-F5344CB8AC3E}">
        <p14:creationId xmlns:p14="http://schemas.microsoft.com/office/powerpoint/2010/main" val="1974797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BC5310-19EB-D193-9C14-80FBFE5A5910}"/>
              </a:ext>
            </a:extLst>
          </p:cNvPr>
          <p:cNvPicPr>
            <a:picLocks noChangeAspect="1"/>
          </p:cNvPicPr>
          <p:nvPr/>
        </p:nvPicPr>
        <p:blipFill rotWithShape="1">
          <a:blip r:embed="rId2"/>
          <a:srcRect l="2132" t="2527" r="11182" b="2480"/>
          <a:stretch/>
        </p:blipFill>
        <p:spPr>
          <a:xfrm>
            <a:off x="8003750" y="1477246"/>
            <a:ext cx="3398982" cy="312637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30CD9DD-5323-B575-5155-EB81272A7BE9}"/>
              </a:ext>
            </a:extLst>
          </p:cNvPr>
          <p:cNvSpPr txBox="1"/>
          <p:nvPr/>
        </p:nvSpPr>
        <p:spPr>
          <a:xfrm>
            <a:off x="1049867" y="1730767"/>
            <a:ext cx="3277542" cy="369332"/>
          </a:xfrm>
          <a:prstGeom prst="rect">
            <a:avLst/>
          </a:prstGeom>
          <a:noFill/>
        </p:spPr>
        <p:txBody>
          <a:bodyPr wrap="square" rtlCol="0">
            <a:spAutoFit/>
          </a:bodyPr>
          <a:lstStyle/>
          <a:p>
            <a:r>
              <a:rPr lang="en-US" b="1" dirty="0">
                <a:solidFill>
                  <a:schemeClr val="accent3"/>
                </a:solidFill>
                <a:latin typeface="Arial" panose="020B0604020202020204" pitchFamily="34" charset="0"/>
                <a:cs typeface="Arial" panose="020B0604020202020204" pitchFamily="34" charset="0"/>
              </a:rPr>
              <a:t>Love. Safety. Security.</a:t>
            </a:r>
          </a:p>
        </p:txBody>
      </p:sp>
      <p:sp>
        <p:nvSpPr>
          <p:cNvPr id="4" name="Rectangle 3">
            <a:extLst>
              <a:ext uri="{FF2B5EF4-FFF2-40B4-BE49-F238E27FC236}">
                <a16:creationId xmlns:a16="http://schemas.microsoft.com/office/drawing/2014/main" id="{8675D76D-CA08-9A0A-B95A-D0B12E4A6A8B}"/>
              </a:ext>
            </a:extLst>
          </p:cNvPr>
          <p:cNvSpPr/>
          <p:nvPr/>
        </p:nvSpPr>
        <p:spPr>
          <a:xfrm>
            <a:off x="1066799" y="2188634"/>
            <a:ext cx="5916252" cy="3693319"/>
          </a:xfrm>
          <a:prstGeom prst="rect">
            <a:avLst/>
          </a:prstGeom>
        </p:spPr>
        <p:txBody>
          <a:bodyPr wrap="square">
            <a:spAutoFit/>
          </a:bodyPr>
          <a:lstStyle/>
          <a:p>
            <a:r>
              <a:rPr lang="en-US" dirty="0">
                <a:latin typeface="Arial" panose="020B0604020202020204" pitchFamily="34" charset="0"/>
                <a:cs typeface="Arial" panose="020B0604020202020204" pitchFamily="34" charset="0"/>
              </a:rPr>
              <a:t>Mary Magdalene Community Services supports increasing the array of community services for individual and families who are in crisis or struggling with life challenges. We know that it is essential as it makes possible the opportunities for family and individual recovery, resilience, and overall wellness.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Fatherhood Support Services Offered: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Barbershop Talks (all dads), faith-based men’s support group, anger management and fatherhood courses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FamilyWORKs program for African-American parents on CalWORKs with children under five</a:t>
            </a:r>
          </a:p>
        </p:txBody>
      </p:sp>
      <p:sp>
        <p:nvSpPr>
          <p:cNvPr id="5" name="Title 1">
            <a:extLst>
              <a:ext uri="{FF2B5EF4-FFF2-40B4-BE49-F238E27FC236}">
                <a16:creationId xmlns:a16="http://schemas.microsoft.com/office/drawing/2014/main" id="{9B700137-D5C6-3035-5DA2-5DD95A35C74C}"/>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tx2"/>
                </a:solidFill>
              </a:rPr>
              <a:t>Passport to Fatherhood</a:t>
            </a:r>
          </a:p>
        </p:txBody>
      </p:sp>
      <p:sp>
        <p:nvSpPr>
          <p:cNvPr id="6" name="Title 1">
            <a:extLst>
              <a:ext uri="{FF2B5EF4-FFF2-40B4-BE49-F238E27FC236}">
                <a16:creationId xmlns:a16="http://schemas.microsoft.com/office/drawing/2014/main" id="{8DF971AB-EAC8-DF26-69D8-DA9A36AFED9E}"/>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Fatherhood Support Services</a:t>
            </a:r>
          </a:p>
        </p:txBody>
      </p:sp>
    </p:spTree>
    <p:extLst>
      <p:ext uri="{BB962C8B-B14F-4D97-AF65-F5344CB8AC3E}">
        <p14:creationId xmlns:p14="http://schemas.microsoft.com/office/powerpoint/2010/main" val="1954407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FAD9-154E-967F-176A-B6208EE43243}"/>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tx2"/>
                </a:solidFill>
              </a:rPr>
              <a:t>Passport to Fatherhood</a:t>
            </a:r>
          </a:p>
        </p:txBody>
      </p:sp>
      <p:sp>
        <p:nvSpPr>
          <p:cNvPr id="3" name="Title 1">
            <a:extLst>
              <a:ext uri="{FF2B5EF4-FFF2-40B4-BE49-F238E27FC236}">
                <a16:creationId xmlns:a16="http://schemas.microsoft.com/office/drawing/2014/main" id="{C982461C-3B4E-2384-88BC-EC9B638C1FA1}"/>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Fatherhood Support Services</a:t>
            </a:r>
          </a:p>
        </p:txBody>
      </p:sp>
      <p:sp>
        <p:nvSpPr>
          <p:cNvPr id="4" name="Rectangle 3">
            <a:extLst>
              <a:ext uri="{FF2B5EF4-FFF2-40B4-BE49-F238E27FC236}">
                <a16:creationId xmlns:a16="http://schemas.microsoft.com/office/drawing/2014/main" id="{867DD945-4EB8-4E5C-7EB0-E7AEE1245C00}"/>
              </a:ext>
            </a:extLst>
          </p:cNvPr>
          <p:cNvSpPr/>
          <p:nvPr/>
        </p:nvSpPr>
        <p:spPr>
          <a:xfrm>
            <a:off x="1066799" y="2316970"/>
            <a:ext cx="5916252" cy="3185487"/>
          </a:xfrm>
          <a:prstGeom prst="rect">
            <a:avLst/>
          </a:prstGeom>
        </p:spPr>
        <p:txBody>
          <a:bodyPr wrap="square">
            <a:spAutoFit/>
          </a:bodyPr>
          <a:lstStyle/>
          <a:p>
            <a:r>
              <a:rPr lang="en-US" sz="2400" b="1" dirty="0">
                <a:solidFill>
                  <a:schemeClr val="accent3"/>
                </a:solidFill>
                <a:latin typeface="Arial" panose="020B0604020202020204" pitchFamily="34" charset="0"/>
                <a:cs typeface="Arial" panose="020B0604020202020204" pitchFamily="34" charset="0"/>
              </a:rPr>
              <a:t>PROGRAM OVERVIEW</a:t>
            </a:r>
          </a:p>
          <a:p>
            <a:br>
              <a:rPr lang="en-US" sz="5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Program Goals: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empower San Joaquin County men with the skills, tools, and knowledge needed to become better fathers and partners in the home and community</a:t>
            </a:r>
            <a:br>
              <a:rPr lang="en-US" dirty="0">
                <a:latin typeface="Arial" panose="020B0604020202020204" pitchFamily="34" charset="0"/>
                <a:cs typeface="Arial" panose="020B0604020202020204" pitchFamily="34" charset="0"/>
              </a:rPr>
            </a:br>
            <a:endParaRPr lang="en-US"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provide support and resource assistance to participating fathers</a:t>
            </a:r>
            <a:br>
              <a:rPr lang="en-US" dirty="0">
                <a:latin typeface="Arial" panose="020B0604020202020204" pitchFamily="34" charset="0"/>
                <a:cs typeface="Arial" panose="020B0604020202020204" pitchFamily="34" charset="0"/>
              </a:rPr>
            </a:br>
            <a:endParaRPr lang="en-US"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increase self-awareness, compassion, and sense of responsibility needed to build the man first, father second</a:t>
            </a:r>
          </a:p>
        </p:txBody>
      </p:sp>
      <p:cxnSp>
        <p:nvCxnSpPr>
          <p:cNvPr id="5" name="Straight Connector 4">
            <a:extLst>
              <a:ext uri="{FF2B5EF4-FFF2-40B4-BE49-F238E27FC236}">
                <a16:creationId xmlns:a16="http://schemas.microsoft.com/office/drawing/2014/main" id="{24B48BE5-A639-F9CD-DD4E-1FCDB6803010}"/>
              </a:ext>
            </a:extLst>
          </p:cNvPr>
          <p:cNvCxnSpPr>
            <a:cxnSpLocks/>
          </p:cNvCxnSpPr>
          <p:nvPr/>
        </p:nvCxnSpPr>
        <p:spPr>
          <a:xfrm>
            <a:off x="7346835" y="1075831"/>
            <a:ext cx="0" cy="4515629"/>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475C827A-562E-FE30-D7CB-5B8C97ACEF55}"/>
              </a:ext>
            </a:extLst>
          </p:cNvPr>
          <p:cNvSpPr txBox="1"/>
          <p:nvPr/>
        </p:nvSpPr>
        <p:spPr>
          <a:xfrm>
            <a:off x="7582503" y="2316290"/>
            <a:ext cx="4167963" cy="1646605"/>
          </a:xfrm>
          <a:prstGeom prst="rect">
            <a:avLst/>
          </a:prstGeom>
          <a:noFill/>
        </p:spPr>
        <p:txBody>
          <a:bodyPr wrap="square">
            <a:spAutoFit/>
          </a:bodyPr>
          <a:lstStyle/>
          <a:p>
            <a:r>
              <a:rPr lang="en-US" sz="2400" b="1" dirty="0">
                <a:solidFill>
                  <a:schemeClr val="accent3"/>
                </a:solidFill>
                <a:latin typeface="Arial" panose="020B0604020202020204" pitchFamily="34" charset="0"/>
                <a:cs typeface="Arial" panose="020B0604020202020204" pitchFamily="34" charset="0"/>
              </a:rPr>
              <a:t>PROGRAM ELIBILITY</a:t>
            </a:r>
          </a:p>
          <a:p>
            <a:endParaRPr lang="en-US"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New or expecting fathers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Ages 16 and up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Mother must be African American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Residents of San Joaquin County</a:t>
            </a:r>
          </a:p>
        </p:txBody>
      </p:sp>
    </p:spTree>
    <p:extLst>
      <p:ext uri="{BB962C8B-B14F-4D97-AF65-F5344CB8AC3E}">
        <p14:creationId xmlns:p14="http://schemas.microsoft.com/office/powerpoint/2010/main" val="1369380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60FE997-B410-C2F2-EE98-DE252B6EC864}"/>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1"/>
                </a:solidFill>
              </a:rPr>
              <a:t>Success Stories</a:t>
            </a:r>
          </a:p>
        </p:txBody>
      </p:sp>
      <p:sp>
        <p:nvSpPr>
          <p:cNvPr id="17" name="Title 1">
            <a:extLst>
              <a:ext uri="{FF2B5EF4-FFF2-40B4-BE49-F238E27FC236}">
                <a16:creationId xmlns:a16="http://schemas.microsoft.com/office/drawing/2014/main" id="{3B412634-6D3A-E11A-87E9-F4C93A651499}"/>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Local Impact</a:t>
            </a:r>
          </a:p>
        </p:txBody>
      </p:sp>
      <p:sp>
        <p:nvSpPr>
          <p:cNvPr id="5" name="Content Placeholder 2">
            <a:extLst>
              <a:ext uri="{FF2B5EF4-FFF2-40B4-BE49-F238E27FC236}">
                <a16:creationId xmlns:a16="http://schemas.microsoft.com/office/drawing/2014/main" id="{02B0460E-ECDC-E2D7-5095-CC0B34B8C20F}"/>
              </a:ext>
            </a:extLst>
          </p:cNvPr>
          <p:cNvSpPr txBox="1">
            <a:spLocks/>
          </p:cNvSpPr>
          <p:nvPr/>
        </p:nvSpPr>
        <p:spPr>
          <a:xfrm>
            <a:off x="1066799" y="2133599"/>
            <a:ext cx="4673601" cy="336973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3"/>
                </a:solidFill>
              </a:rPr>
              <a:t>Dad Packs</a:t>
            </a:r>
          </a:p>
          <a:p>
            <a:pPr marL="0" indent="0">
              <a:buNone/>
            </a:pPr>
            <a:r>
              <a:rPr lang="en-US" sz="2000" dirty="0">
                <a:effectLst/>
              </a:rPr>
              <a:t>Equipping fathers with packs that set them up for success</a:t>
            </a:r>
          </a:p>
          <a:p>
            <a:r>
              <a:rPr lang="en-US" sz="2000" dirty="0"/>
              <a:t>Senior Project for High School</a:t>
            </a:r>
          </a:p>
          <a:p>
            <a:r>
              <a:rPr lang="en-US" sz="2000" dirty="0"/>
              <a:t>San Joaquin County Office of Education</a:t>
            </a:r>
          </a:p>
          <a:p>
            <a:r>
              <a:rPr lang="en-US" sz="2000" dirty="0"/>
              <a:t>Stockton Service Corps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52160" y="1535479"/>
            <a:ext cx="4632960" cy="3474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6078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E4D9-64FC-2817-51B6-93235596C0A6}"/>
              </a:ext>
            </a:extLst>
          </p:cNvPr>
          <p:cNvSpPr txBox="1">
            <a:spLocks/>
          </p:cNvSpPr>
          <p:nvPr/>
        </p:nvSpPr>
        <p:spPr>
          <a:xfrm>
            <a:off x="1066799" y="1159558"/>
            <a:ext cx="10075334" cy="635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2"/>
                </a:solidFill>
              </a:rPr>
              <a:t>Future Plans…</a:t>
            </a:r>
          </a:p>
        </p:txBody>
      </p:sp>
      <p:sp>
        <p:nvSpPr>
          <p:cNvPr id="3" name="Title 1">
            <a:extLst>
              <a:ext uri="{FF2B5EF4-FFF2-40B4-BE49-F238E27FC236}">
                <a16:creationId xmlns:a16="http://schemas.microsoft.com/office/drawing/2014/main" id="{4FDABC21-F9F9-3A65-F849-E36809B13E9D}"/>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Next Steps</a:t>
            </a:r>
          </a:p>
        </p:txBody>
      </p:sp>
      <p:sp>
        <p:nvSpPr>
          <p:cNvPr id="4" name="Content Placeholder 2">
            <a:extLst>
              <a:ext uri="{FF2B5EF4-FFF2-40B4-BE49-F238E27FC236}">
                <a16:creationId xmlns:a16="http://schemas.microsoft.com/office/drawing/2014/main" id="{7769FF4C-4ED0-CA50-DB2E-57B6336843F9}"/>
              </a:ext>
            </a:extLst>
          </p:cNvPr>
          <p:cNvSpPr txBox="1">
            <a:spLocks/>
          </p:cNvSpPr>
          <p:nvPr/>
        </p:nvSpPr>
        <p:spPr>
          <a:xfrm>
            <a:off x="1066800" y="2133600"/>
            <a:ext cx="10058402" cy="336973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Add more community partners to the Coalition </a:t>
            </a:r>
          </a:p>
          <a:p>
            <a:pPr lvl="1">
              <a:spcBef>
                <a:spcPts val="1000"/>
              </a:spcBef>
            </a:pPr>
            <a:r>
              <a:rPr lang="en-US" sz="2000" dirty="0"/>
              <a:t>Increase services &amp; supports to fathers</a:t>
            </a:r>
          </a:p>
          <a:p>
            <a:r>
              <a:rPr lang="en-US" sz="2000" dirty="0"/>
              <a:t>Revise Fathers Initiative Resource Toolkit annually </a:t>
            </a:r>
          </a:p>
          <a:p>
            <a:r>
              <a:rPr lang="en-US" sz="2000" dirty="0"/>
              <a:t>Increase social media outreach and expand website</a:t>
            </a:r>
          </a:p>
          <a:p>
            <a:r>
              <a:rPr lang="en-US" sz="2000" dirty="0"/>
              <a:t>Elevate Fatherhood Initiative campaign in the community</a:t>
            </a:r>
          </a:p>
          <a:p>
            <a:r>
              <a:rPr lang="en-US" sz="2000" dirty="0"/>
              <a:t>Implement Fatherhood Festival 2024 - in the works! </a:t>
            </a:r>
            <a:r>
              <a:rPr lang="en-US" sz="2000" dirty="0">
                <a:sym typeface="Wingdings" panose="05000000000000000000" pitchFamily="2" charset="2"/>
              </a:rPr>
              <a:t></a:t>
            </a:r>
          </a:p>
          <a:p>
            <a:r>
              <a:rPr lang="en-US" sz="2000" dirty="0">
                <a:sym typeface="Wingdings" panose="05000000000000000000" pitchFamily="2" charset="2"/>
              </a:rPr>
              <a:t>Expand father supports in the courtroom</a:t>
            </a:r>
          </a:p>
          <a:p>
            <a:pPr marL="0" indent="0">
              <a:buNone/>
            </a:pPr>
            <a:endParaRPr lang="en-US" sz="2000" dirty="0"/>
          </a:p>
        </p:txBody>
      </p:sp>
    </p:spTree>
    <p:extLst>
      <p:ext uri="{BB962C8B-B14F-4D97-AF65-F5344CB8AC3E}">
        <p14:creationId xmlns:p14="http://schemas.microsoft.com/office/powerpoint/2010/main" val="3265248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12BE79FE-B2C5-B44E-E949-553F445EE7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59"/>
          <a:stretch/>
        </p:blipFill>
        <p:spPr>
          <a:xfrm>
            <a:off x="0" y="0"/>
            <a:ext cx="12192000" cy="6894931"/>
          </a:xfrm>
          <a:prstGeom prst="rect">
            <a:avLst/>
          </a:prstGeom>
        </p:spPr>
      </p:pic>
      <p:sp>
        <p:nvSpPr>
          <p:cNvPr id="5" name="Rectangle 4">
            <a:extLst>
              <a:ext uri="{FF2B5EF4-FFF2-40B4-BE49-F238E27FC236}">
                <a16:creationId xmlns:a16="http://schemas.microsoft.com/office/drawing/2014/main" id="{BE8DEE0A-633D-2DA8-2E2D-2D1154CA719C}"/>
              </a:ext>
            </a:extLst>
          </p:cNvPr>
          <p:cNvSpPr/>
          <p:nvPr/>
        </p:nvSpPr>
        <p:spPr>
          <a:xfrm>
            <a:off x="2467337" y="1921397"/>
            <a:ext cx="7257326" cy="613458"/>
          </a:xfrm>
          <a:prstGeom prst="rect">
            <a:avLst/>
          </a:pr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BF3A03-9597-D1E0-956F-FC6179D29A29}"/>
              </a:ext>
            </a:extLst>
          </p:cNvPr>
          <p:cNvSpPr/>
          <p:nvPr/>
        </p:nvSpPr>
        <p:spPr>
          <a:xfrm>
            <a:off x="3340310" y="2043460"/>
            <a:ext cx="551138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hlinkClick r:id="rId3"/>
              </a:rPr>
              <a:t>A letter to my son - A short film for fathers - YouTube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69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45F47B-BAE6-7797-9BC3-6A30C21B5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330" y="0"/>
            <a:ext cx="6180670" cy="6886304"/>
          </a:xfrm>
          <a:prstGeom prst="rect">
            <a:avLst/>
          </a:prstGeom>
        </p:spPr>
      </p:pic>
      <p:sp>
        <p:nvSpPr>
          <p:cNvPr id="3" name="Oval 2">
            <a:extLst>
              <a:ext uri="{FF2B5EF4-FFF2-40B4-BE49-F238E27FC236}">
                <a16:creationId xmlns:a16="http://schemas.microsoft.com/office/drawing/2014/main" id="{76E9B5B8-CC44-523C-CC0D-3891D02C085E}"/>
              </a:ext>
            </a:extLst>
          </p:cNvPr>
          <p:cNvSpPr/>
          <p:nvPr/>
        </p:nvSpPr>
        <p:spPr>
          <a:xfrm>
            <a:off x="-2451171"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3A26FC-038C-EE75-80A8-7F26B2DFC365}"/>
              </a:ext>
            </a:extLst>
          </p:cNvPr>
          <p:cNvSpPr/>
          <p:nvPr/>
        </p:nvSpPr>
        <p:spPr>
          <a:xfrm>
            <a:off x="-2422596" y="-1064250"/>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7F88EF88-3FC7-CA21-FB64-B89352B785C1}"/>
              </a:ext>
            </a:extLst>
          </p:cNvPr>
          <p:cNvSpPr txBox="1">
            <a:spLocks/>
          </p:cNvSpPr>
          <p:nvPr/>
        </p:nvSpPr>
        <p:spPr>
          <a:xfrm>
            <a:off x="646003" y="2781086"/>
            <a:ext cx="4861035" cy="7997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800" dirty="0">
                <a:solidFill>
                  <a:schemeClr val="bg1"/>
                </a:solidFill>
              </a:rPr>
              <a:t>Questions?</a:t>
            </a:r>
          </a:p>
        </p:txBody>
      </p:sp>
    </p:spTree>
    <p:extLst>
      <p:ext uri="{BB962C8B-B14F-4D97-AF65-F5344CB8AC3E}">
        <p14:creationId xmlns:p14="http://schemas.microsoft.com/office/powerpoint/2010/main" val="208657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9062-AD4C-F5FC-1ED0-65C6452AA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39" t="44196" r="-9639" b="2230"/>
          <a:stretch/>
        </p:blipFill>
        <p:spPr>
          <a:xfrm>
            <a:off x="0" y="0"/>
            <a:ext cx="8575638" cy="6891528"/>
          </a:xfrm>
          <a:prstGeom prst="rect">
            <a:avLst/>
          </a:prstGeom>
        </p:spPr>
      </p:pic>
      <p:sp>
        <p:nvSpPr>
          <p:cNvPr id="3" name="Oval 2">
            <a:extLst>
              <a:ext uri="{FF2B5EF4-FFF2-40B4-BE49-F238E27FC236}">
                <a16:creationId xmlns:a16="http://schemas.microsoft.com/office/drawing/2014/main" id="{954B2A4A-6B35-1A10-EC54-A0B737B49168}"/>
              </a:ext>
            </a:extLst>
          </p:cNvPr>
          <p:cNvSpPr/>
          <p:nvPr/>
        </p:nvSpPr>
        <p:spPr>
          <a:xfrm>
            <a:off x="5222240" y="-1435947"/>
            <a:ext cx="8575638" cy="937603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0640770-A229-6402-A530-F76374601650}"/>
              </a:ext>
            </a:extLst>
          </p:cNvPr>
          <p:cNvSpPr/>
          <p:nvPr/>
        </p:nvSpPr>
        <p:spPr>
          <a:xfrm>
            <a:off x="5222240" y="-112095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90C35446-07DF-29E0-F80D-43A2C2728F31}"/>
              </a:ext>
            </a:extLst>
          </p:cNvPr>
          <p:cNvSpPr txBox="1">
            <a:spLocks/>
          </p:cNvSpPr>
          <p:nvPr/>
        </p:nvSpPr>
        <p:spPr>
          <a:xfrm>
            <a:off x="6066960" y="1372382"/>
            <a:ext cx="5738960" cy="1031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The Value of Fathers</a:t>
            </a:r>
          </a:p>
        </p:txBody>
      </p:sp>
      <p:sp>
        <p:nvSpPr>
          <p:cNvPr id="7" name="TextBox 6">
            <a:extLst>
              <a:ext uri="{FF2B5EF4-FFF2-40B4-BE49-F238E27FC236}">
                <a16:creationId xmlns:a16="http://schemas.microsoft.com/office/drawing/2014/main" id="{58049EA9-2767-49B7-1F40-B992A91F9D86}"/>
              </a:ext>
            </a:extLst>
          </p:cNvPr>
          <p:cNvSpPr txBox="1"/>
          <p:nvPr/>
        </p:nvSpPr>
        <p:spPr>
          <a:xfrm>
            <a:off x="6096000" y="2389996"/>
            <a:ext cx="5283200" cy="2862322"/>
          </a:xfrm>
          <a:prstGeom prst="rect">
            <a:avLst/>
          </a:prstGeom>
          <a:noFill/>
        </p:spPr>
        <p:txBody>
          <a:bodyPr wrap="square">
            <a:spAutoFit/>
          </a:bodyPr>
          <a:lstStyle/>
          <a:p>
            <a:r>
              <a:rPr lang="en-US" sz="2000" i="1" dirty="0">
                <a:solidFill>
                  <a:schemeClr val="bg1"/>
                </a:solidFill>
                <a:latin typeface="Arial" panose="020B0604020202020204" pitchFamily="34" charset="0"/>
                <a:cs typeface="Arial" panose="020B0604020202020204" pitchFamily="34" charset="0"/>
              </a:rPr>
              <a:t>“The well-being of men is inherently connected to the well-being of women and children because women and children are so often affected by the actions of their fathers, brothers, friends, husbands, and partners. Thus, [high-quality] social worker practice with men not only affects individuals, but can also produce positive systemic effects.” (Shafer and Wendt, 2015)</a:t>
            </a:r>
          </a:p>
        </p:txBody>
      </p:sp>
    </p:spTree>
    <p:extLst>
      <p:ext uri="{BB962C8B-B14F-4D97-AF65-F5344CB8AC3E}">
        <p14:creationId xmlns:p14="http://schemas.microsoft.com/office/powerpoint/2010/main" val="1897070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F93AB9-5E28-E198-795A-BDD8181703AF}"/>
              </a:ext>
            </a:extLst>
          </p:cNvPr>
          <p:cNvSpPr/>
          <p:nvPr/>
        </p:nvSpPr>
        <p:spPr>
          <a:xfrm>
            <a:off x="3616362" y="0"/>
            <a:ext cx="8575638" cy="6858000"/>
          </a:xfrm>
          <a:prstGeom prst="rect">
            <a:avLst/>
          </a:prstGeom>
          <a:solidFill>
            <a:schemeClr val="accent2">
              <a:lumMod val="20000"/>
              <a:lumOff val="80000"/>
              <a:alpha val="495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6E9B5B8-CC44-523C-CC0D-3891D02C085E}"/>
              </a:ext>
            </a:extLst>
          </p:cNvPr>
          <p:cNvSpPr/>
          <p:nvPr/>
        </p:nvSpPr>
        <p:spPr>
          <a:xfrm>
            <a:off x="-2451171" y="-1507067"/>
            <a:ext cx="8575638" cy="9376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3A26FC-038C-EE75-80A8-7F26B2DFC365}"/>
              </a:ext>
            </a:extLst>
          </p:cNvPr>
          <p:cNvSpPr/>
          <p:nvPr/>
        </p:nvSpPr>
        <p:spPr>
          <a:xfrm>
            <a:off x="-2422596" y="-1064250"/>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7F88EF88-3FC7-CA21-FB64-B89352B785C1}"/>
              </a:ext>
            </a:extLst>
          </p:cNvPr>
          <p:cNvSpPr txBox="1">
            <a:spLocks/>
          </p:cNvSpPr>
          <p:nvPr/>
        </p:nvSpPr>
        <p:spPr>
          <a:xfrm>
            <a:off x="646003" y="2285999"/>
            <a:ext cx="4861035" cy="7997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800" dirty="0">
                <a:solidFill>
                  <a:schemeClr val="bg1"/>
                </a:solidFill>
              </a:rPr>
              <a:t>Thank You</a:t>
            </a:r>
          </a:p>
        </p:txBody>
      </p:sp>
      <p:sp>
        <p:nvSpPr>
          <p:cNvPr id="2" name="TextBox 1">
            <a:extLst>
              <a:ext uri="{FF2B5EF4-FFF2-40B4-BE49-F238E27FC236}">
                <a16:creationId xmlns:a16="http://schemas.microsoft.com/office/drawing/2014/main" id="{DC7F9BA1-BFBE-3547-DB73-3E7DA5FF0A2A}"/>
              </a:ext>
            </a:extLst>
          </p:cNvPr>
          <p:cNvSpPr txBox="1"/>
          <p:nvPr/>
        </p:nvSpPr>
        <p:spPr>
          <a:xfrm>
            <a:off x="6833548" y="1610671"/>
            <a:ext cx="4393896" cy="3808735"/>
          </a:xfrm>
          <a:prstGeom prst="rect">
            <a:avLst/>
          </a:prstGeom>
          <a:noFill/>
        </p:spPr>
        <p:txBody>
          <a:bodyPr wrap="square">
            <a:spAutoFit/>
          </a:bodyPr>
          <a:lstStyle/>
          <a:p>
            <a:pPr marL="0" marR="0" fontAlgn="base">
              <a:spcBef>
                <a:spcPts val="0"/>
              </a:spcBef>
              <a:spcAft>
                <a:spcPts val="1500"/>
              </a:spcAft>
            </a:pPr>
            <a:r>
              <a:rPr lang="en-US" sz="18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JUSTIAN O’RYAN </a:t>
            </a:r>
            <a:br>
              <a:rPr lang="en-US" sz="1800" dirty="0">
                <a:solidFill>
                  <a:srgbClr val="FFCC66"/>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San Joaquin County Child Protective Services</a:t>
            </a:r>
            <a:br>
              <a:rPr lang="en-US" sz="1600" dirty="0">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joryan@sjgov.org </a:t>
            </a:r>
          </a:p>
          <a:p>
            <a:pPr marL="0" marR="0" fontAlgn="base">
              <a:spcBef>
                <a:spcPts val="0"/>
              </a:spcBef>
              <a:spcAft>
                <a:spcPts val="1500"/>
              </a:spcAft>
            </a:pPr>
            <a:r>
              <a:rPr lang="en-US" sz="18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WILLIAM P. LATTIMORE, SR. </a:t>
            </a:r>
            <a:br>
              <a:rPr lang="en-US" sz="1800" dirty="0">
                <a:solidFill>
                  <a:srgbClr val="FFCC66"/>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Mary Magdalene Community Services</a:t>
            </a:r>
            <a:br>
              <a:rPr lang="en-US" sz="1600" dirty="0">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williammmagdalene@yahoo.com</a:t>
            </a:r>
          </a:p>
          <a:p>
            <a:pPr fontAlgn="base">
              <a:spcAft>
                <a:spcPts val="1500"/>
              </a:spcAft>
            </a:pPr>
            <a:r>
              <a:rPr lang="en-US" sz="18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rPr>
              <a:t>GUS PACHECO </a:t>
            </a:r>
            <a:br>
              <a:rPr lang="en-US" sz="1800" dirty="0">
                <a:solidFill>
                  <a:srgbClr val="FFCC66"/>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Parents by Choice</a:t>
            </a:r>
            <a:br>
              <a:rPr lang="en-US" sz="1600" dirty="0">
                <a:effectLst/>
                <a:latin typeface="Arial" panose="020B0604020202020204" pitchFamily="34" charset="0"/>
                <a:ea typeface="Times New Roman" panose="02020603050405020304" pitchFamily="18" charset="0"/>
                <a:cs typeface="Arial" panose="020B0604020202020204" pitchFamily="34" charset="0"/>
              </a:rPr>
            </a:br>
            <a:r>
              <a:rPr lang="en-US" sz="1600" dirty="0">
                <a:effectLst/>
                <a:latin typeface="Arial" panose="020B0604020202020204" pitchFamily="34" charset="0"/>
                <a:ea typeface="Times New Roman" panose="02020603050405020304" pitchFamily="18" charset="0"/>
                <a:cs typeface="Arial" panose="020B0604020202020204" pitchFamily="34" charset="0"/>
              </a:rPr>
              <a:t>gus@parentsbychoice.net</a:t>
            </a:r>
          </a:p>
          <a:p>
            <a:pPr fontAlgn="base">
              <a:spcAft>
                <a:spcPts val="1500"/>
              </a:spcAft>
            </a:pPr>
            <a:r>
              <a:rPr lang="en-US" sz="1800" b="1" dirty="0">
                <a:solidFill>
                  <a:schemeClr val="accent3"/>
                </a:solidFill>
                <a:latin typeface="Arial" panose="020B0604020202020204" pitchFamily="34" charset="0"/>
                <a:cs typeface="Arial" panose="020B0604020202020204" pitchFamily="34" charset="0"/>
              </a:rPr>
              <a:t>JOVANNA VIALDORES</a:t>
            </a:r>
            <a:br>
              <a:rPr lang="en-US" sz="18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First 5 San Joaquin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jvialdores@sjgov.org</a:t>
            </a:r>
          </a:p>
        </p:txBody>
      </p:sp>
      <p:pic>
        <p:nvPicPr>
          <p:cNvPr id="4" name="Picture 3" descr="A picture containing text, clipart&#10;&#10;Description automatically generated">
            <a:extLst>
              <a:ext uri="{FF2B5EF4-FFF2-40B4-BE49-F238E27FC236}">
                <a16:creationId xmlns:a16="http://schemas.microsoft.com/office/drawing/2014/main" id="{31B7FBDF-8839-A11E-28C4-934579ADF2AF}"/>
              </a:ext>
            </a:extLst>
          </p:cNvPr>
          <p:cNvPicPr>
            <a:picLocks noChangeAspect="1"/>
          </p:cNvPicPr>
          <p:nvPr/>
        </p:nvPicPr>
        <p:blipFill>
          <a:blip r:embed="rId2"/>
          <a:stretch>
            <a:fillRect/>
          </a:stretch>
        </p:blipFill>
        <p:spPr>
          <a:xfrm>
            <a:off x="766764" y="5011729"/>
            <a:ext cx="1471468" cy="478227"/>
          </a:xfrm>
          <a:prstGeom prst="rect">
            <a:avLst/>
          </a:prstGeom>
        </p:spPr>
      </p:pic>
      <p:pic>
        <p:nvPicPr>
          <p:cNvPr id="5" name="Picture 4" descr="A black and white logo&#10;&#10;Description automatically generated">
            <a:extLst>
              <a:ext uri="{FF2B5EF4-FFF2-40B4-BE49-F238E27FC236}">
                <a16:creationId xmlns:a16="http://schemas.microsoft.com/office/drawing/2014/main" id="{0D0B75D2-DAA0-EADB-EEC7-8D5D9DFF7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563" y="5631469"/>
            <a:ext cx="1397884" cy="632209"/>
          </a:xfrm>
          <a:prstGeom prst="rect">
            <a:avLst/>
          </a:prstGeom>
        </p:spPr>
      </p:pic>
      <p:pic>
        <p:nvPicPr>
          <p:cNvPr id="11" name="Picture 10">
            <a:extLst>
              <a:ext uri="{FF2B5EF4-FFF2-40B4-BE49-F238E27FC236}">
                <a16:creationId xmlns:a16="http://schemas.microsoft.com/office/drawing/2014/main" id="{1D175958-F231-E4BB-9CF1-9FDB187128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3044" y="5745663"/>
            <a:ext cx="1043648" cy="566920"/>
          </a:xfrm>
          <a:prstGeom prst="rect">
            <a:avLst/>
          </a:prstGeom>
        </p:spPr>
      </p:pic>
      <p:pic>
        <p:nvPicPr>
          <p:cNvPr id="13" name="Picture 12" descr="A black and white sign with white text&#10;&#10;Description automatically generated">
            <a:extLst>
              <a:ext uri="{FF2B5EF4-FFF2-40B4-BE49-F238E27FC236}">
                <a16:creationId xmlns:a16="http://schemas.microsoft.com/office/drawing/2014/main" id="{F5435730-2B8B-BF1D-62B0-3428C0330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0322" y="4911529"/>
            <a:ext cx="1251243" cy="578428"/>
          </a:xfrm>
          <a:prstGeom prst="rect">
            <a:avLst/>
          </a:prstGeom>
        </p:spPr>
      </p:pic>
    </p:spTree>
    <p:extLst>
      <p:ext uri="{BB962C8B-B14F-4D97-AF65-F5344CB8AC3E}">
        <p14:creationId xmlns:p14="http://schemas.microsoft.com/office/powerpoint/2010/main" val="389067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C0C34C-600E-94BE-EF6C-AA41D9A6BB25}"/>
              </a:ext>
            </a:extLst>
          </p:cNvPr>
          <p:cNvSpPr txBox="1">
            <a:spLocks/>
          </p:cNvSpPr>
          <p:nvPr/>
        </p:nvSpPr>
        <p:spPr>
          <a:xfrm>
            <a:off x="1066799" y="1159558"/>
            <a:ext cx="8087361" cy="1177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1"/>
                </a:solidFill>
              </a:rPr>
              <a:t>The Benefits of Father Involvement for Children</a:t>
            </a:r>
          </a:p>
        </p:txBody>
      </p:sp>
      <p:sp>
        <p:nvSpPr>
          <p:cNvPr id="9" name="Title 1">
            <a:extLst>
              <a:ext uri="{FF2B5EF4-FFF2-40B4-BE49-F238E27FC236}">
                <a16:creationId xmlns:a16="http://schemas.microsoft.com/office/drawing/2014/main" id="{C41B7A2B-25E3-DF95-6A0C-A1D52587732F}"/>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The Value of Fathers</a:t>
            </a:r>
          </a:p>
        </p:txBody>
      </p:sp>
      <p:sp>
        <p:nvSpPr>
          <p:cNvPr id="3" name="TextBox 2">
            <a:extLst>
              <a:ext uri="{FF2B5EF4-FFF2-40B4-BE49-F238E27FC236}">
                <a16:creationId xmlns:a16="http://schemas.microsoft.com/office/drawing/2014/main" id="{4FB20318-29F1-3161-ED59-FC6C0814E7A2}"/>
              </a:ext>
            </a:extLst>
          </p:cNvPr>
          <p:cNvSpPr txBox="1"/>
          <p:nvPr/>
        </p:nvSpPr>
        <p:spPr>
          <a:xfrm>
            <a:off x="1066799" y="2595091"/>
            <a:ext cx="9906001" cy="2862322"/>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1 in 4 children </a:t>
            </a:r>
            <a:r>
              <a:rPr lang="en-US" sz="2200" dirty="0">
                <a:latin typeface="Arial" panose="020B0604020202020204" pitchFamily="34" charset="0"/>
                <a:cs typeface="Arial" panose="020B0604020202020204" pitchFamily="34" charset="0"/>
              </a:rPr>
              <a:t>live without a biological, step, or adoptive father in the home.</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In 2021, an estimated </a:t>
            </a:r>
            <a:r>
              <a:rPr lang="en-US" sz="2200" b="1" dirty="0">
                <a:latin typeface="Arial" panose="020B0604020202020204" pitchFamily="34" charset="0"/>
                <a:cs typeface="Arial" panose="020B0604020202020204" pitchFamily="34" charset="0"/>
              </a:rPr>
              <a:t>10 million </a:t>
            </a:r>
            <a:r>
              <a:rPr lang="en-US" sz="2200" dirty="0">
                <a:latin typeface="Arial" panose="020B0604020202020204" pitchFamily="34" charset="0"/>
                <a:cs typeface="Arial" panose="020B0604020202020204" pitchFamily="34" charset="0"/>
              </a:rPr>
              <a:t>children in the US saw their fathers less than once a month.</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Infant death within the first 28 days of life is </a:t>
            </a:r>
            <a:r>
              <a:rPr lang="en-US" sz="2200" b="1" dirty="0">
                <a:latin typeface="Arial" panose="020B0604020202020204" pitchFamily="34" charset="0"/>
                <a:cs typeface="Arial" panose="020B0604020202020204" pitchFamily="34" charset="0"/>
              </a:rPr>
              <a:t>four times higher</a:t>
            </a:r>
            <a:r>
              <a:rPr lang="en-US" sz="2200" dirty="0">
                <a:latin typeface="Arial" panose="020B0604020202020204" pitchFamily="34" charset="0"/>
                <a:cs typeface="Arial" panose="020B0604020202020204" pitchFamily="34" charset="0"/>
              </a:rPr>
              <a:t> for those with absent fathers than those with involved fathers.</a:t>
            </a:r>
          </a:p>
          <a:p>
            <a:pPr marL="285750" indent="-285750">
              <a:buFont typeface="Arial" panose="020B0604020202020204" pitchFamily="34" charset="0"/>
              <a:buChar char="•"/>
            </a:pPr>
            <a:endParaRPr lang="en-US" sz="1800" dirty="0">
              <a:solidFill>
                <a:schemeClr val="tx1">
                  <a:lumMod val="85000"/>
                </a:schemeClr>
              </a:solidFill>
            </a:endParaRPr>
          </a:p>
        </p:txBody>
      </p:sp>
    </p:spTree>
    <p:extLst>
      <p:ext uri="{BB962C8B-B14F-4D97-AF65-F5344CB8AC3E}">
        <p14:creationId xmlns:p14="http://schemas.microsoft.com/office/powerpoint/2010/main" val="61502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C0C34C-600E-94BE-EF6C-AA41D9A6BB25}"/>
              </a:ext>
            </a:extLst>
          </p:cNvPr>
          <p:cNvSpPr txBox="1">
            <a:spLocks/>
          </p:cNvSpPr>
          <p:nvPr/>
        </p:nvSpPr>
        <p:spPr>
          <a:xfrm>
            <a:off x="1066799" y="1159558"/>
            <a:ext cx="8087361" cy="1177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3600" dirty="0">
                <a:solidFill>
                  <a:schemeClr val="accent1"/>
                </a:solidFill>
              </a:rPr>
              <a:t>The BENEFITS of Father Involvement for Children</a:t>
            </a:r>
          </a:p>
        </p:txBody>
      </p:sp>
      <p:sp>
        <p:nvSpPr>
          <p:cNvPr id="9" name="Title 1">
            <a:extLst>
              <a:ext uri="{FF2B5EF4-FFF2-40B4-BE49-F238E27FC236}">
                <a16:creationId xmlns:a16="http://schemas.microsoft.com/office/drawing/2014/main" id="{C41B7A2B-25E3-DF95-6A0C-A1D52587732F}"/>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The Value of Fathers</a:t>
            </a:r>
          </a:p>
        </p:txBody>
      </p:sp>
      <p:sp>
        <p:nvSpPr>
          <p:cNvPr id="3" name="TextBox 2">
            <a:extLst>
              <a:ext uri="{FF2B5EF4-FFF2-40B4-BE49-F238E27FC236}">
                <a16:creationId xmlns:a16="http://schemas.microsoft.com/office/drawing/2014/main" id="{4FB20318-29F1-3161-ED59-FC6C0814E7A2}"/>
              </a:ext>
            </a:extLst>
          </p:cNvPr>
          <p:cNvSpPr txBox="1"/>
          <p:nvPr/>
        </p:nvSpPr>
        <p:spPr>
          <a:xfrm>
            <a:off x="1066799" y="2595091"/>
            <a:ext cx="9591041" cy="3108543"/>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During early childhood, father involvement supports </a:t>
            </a:r>
            <a:r>
              <a:rPr lang="en-US" sz="2200" b="1" dirty="0">
                <a:latin typeface="Arial" panose="020B0604020202020204" pitchFamily="34" charset="0"/>
                <a:cs typeface="Arial" panose="020B0604020202020204" pitchFamily="34" charset="0"/>
              </a:rPr>
              <a:t>secure attachment </a:t>
            </a:r>
            <a:r>
              <a:rPr lang="en-US" sz="2200" dirty="0">
                <a:latin typeface="Arial" panose="020B0604020202020204" pitchFamily="34" charset="0"/>
                <a:cs typeface="Arial" panose="020B0604020202020204" pitchFamily="34" charset="0"/>
              </a:rPr>
              <a:t>and </a:t>
            </a:r>
            <a:r>
              <a:rPr lang="en-US" sz="2200" b="1" dirty="0">
                <a:latin typeface="Arial" panose="020B0604020202020204" pitchFamily="34" charset="0"/>
                <a:cs typeface="Arial" panose="020B0604020202020204" pitchFamily="34" charset="0"/>
              </a:rPr>
              <a:t>promotes children’s emotional regulation and cognitive development</a:t>
            </a:r>
            <a:r>
              <a:rPr lang="en-US" sz="2200" dirty="0">
                <a:latin typeface="Arial" panose="020B0604020202020204" pitchFamily="34" charset="0"/>
                <a:cs typeface="Arial" panose="020B0604020202020204" pitchFamily="34" charset="0"/>
              </a:rPr>
              <a:t>.</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Father involvement is associated with longer-term outcomes, such as </a:t>
            </a:r>
            <a:r>
              <a:rPr lang="en-US" sz="2200" b="1" dirty="0">
                <a:latin typeface="Arial" panose="020B0604020202020204" pitchFamily="34" charset="0"/>
                <a:cs typeface="Arial" panose="020B0604020202020204" pitchFamily="34" charset="0"/>
              </a:rPr>
              <a:t>positive peer relationships </a:t>
            </a:r>
            <a:r>
              <a:rPr lang="en-US" sz="2200" dirty="0">
                <a:latin typeface="Arial" panose="020B0604020202020204" pitchFamily="34" charset="0"/>
                <a:cs typeface="Arial" panose="020B0604020202020204" pitchFamily="34" charset="0"/>
              </a:rPr>
              <a:t>and </a:t>
            </a:r>
            <a:r>
              <a:rPr lang="en-US" sz="2200" b="1" dirty="0">
                <a:latin typeface="Arial" panose="020B0604020202020204" pitchFamily="34" charset="0"/>
                <a:cs typeface="Arial" panose="020B0604020202020204" pitchFamily="34" charset="0"/>
              </a:rPr>
              <a:t>decreased odds of incarceration, crime, and teen pregnancy. </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Positive benefits exist as long as fathers stay involved, regardless of whether or not they live with their children.</a:t>
            </a:r>
          </a:p>
        </p:txBody>
      </p:sp>
    </p:spTree>
    <p:extLst>
      <p:ext uri="{BB962C8B-B14F-4D97-AF65-F5344CB8AC3E}">
        <p14:creationId xmlns:p14="http://schemas.microsoft.com/office/powerpoint/2010/main" val="120959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DAA0A-8F82-EE69-6470-DA47A97BD5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917" t="17678" r="24823"/>
          <a:stretch/>
        </p:blipFill>
        <p:spPr>
          <a:xfrm flipH="1">
            <a:off x="0" y="0"/>
            <a:ext cx="8575638" cy="6891528"/>
          </a:xfrm>
          <a:prstGeom prst="rect">
            <a:avLst/>
          </a:prstGeom>
        </p:spPr>
      </p:pic>
      <p:sp>
        <p:nvSpPr>
          <p:cNvPr id="3" name="Oval 2">
            <a:extLst>
              <a:ext uri="{FF2B5EF4-FFF2-40B4-BE49-F238E27FC236}">
                <a16:creationId xmlns:a16="http://schemas.microsoft.com/office/drawing/2014/main" id="{74CF44F7-6CAB-9EBD-8B63-D3C6004302B0}"/>
              </a:ext>
            </a:extLst>
          </p:cNvPr>
          <p:cNvSpPr/>
          <p:nvPr/>
        </p:nvSpPr>
        <p:spPr>
          <a:xfrm>
            <a:off x="6096000" y="-1507067"/>
            <a:ext cx="8575638" cy="937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FF2C98-8A8E-29B6-7A14-65FFC4FE49C8}"/>
              </a:ext>
            </a:extLst>
          </p:cNvPr>
          <p:cNvSpPr/>
          <p:nvPr/>
        </p:nvSpPr>
        <p:spPr>
          <a:xfrm>
            <a:off x="6096000" y="-1242871"/>
            <a:ext cx="8575638" cy="937726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930933FD-DAC4-41D6-8298-A3D2080BAD8E}"/>
              </a:ext>
            </a:extLst>
          </p:cNvPr>
          <p:cNvSpPr txBox="1">
            <a:spLocks/>
          </p:cNvSpPr>
          <p:nvPr/>
        </p:nvSpPr>
        <p:spPr>
          <a:xfrm>
            <a:off x="6818800" y="1335663"/>
            <a:ext cx="4976960" cy="2536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4400" dirty="0">
                <a:solidFill>
                  <a:schemeClr val="accent4"/>
                </a:solidFill>
              </a:rPr>
              <a:t>Addressing Barriers to Father Engagement</a:t>
            </a:r>
          </a:p>
        </p:txBody>
      </p:sp>
      <p:sp>
        <p:nvSpPr>
          <p:cNvPr id="5" name="TextBox 4">
            <a:extLst>
              <a:ext uri="{FF2B5EF4-FFF2-40B4-BE49-F238E27FC236}">
                <a16:creationId xmlns:a16="http://schemas.microsoft.com/office/drawing/2014/main" id="{1DC43036-E91F-9079-DFEF-A22629EA29D7}"/>
              </a:ext>
            </a:extLst>
          </p:cNvPr>
          <p:cNvSpPr txBox="1"/>
          <p:nvPr/>
        </p:nvSpPr>
        <p:spPr>
          <a:xfrm>
            <a:off x="6818799" y="3720688"/>
            <a:ext cx="3442801" cy="954107"/>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Opportunities for Systems Change</a:t>
            </a:r>
          </a:p>
        </p:txBody>
      </p:sp>
    </p:spTree>
    <p:extLst>
      <p:ext uri="{BB962C8B-B14F-4D97-AF65-F5344CB8AC3E}">
        <p14:creationId xmlns:p14="http://schemas.microsoft.com/office/powerpoint/2010/main" val="44735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2822-5637-2B97-A151-17EF654042A9}"/>
              </a:ext>
            </a:extLst>
          </p:cNvPr>
          <p:cNvSpPr txBox="1">
            <a:spLocks/>
          </p:cNvSpPr>
          <p:nvPr/>
        </p:nvSpPr>
        <p:spPr>
          <a:xfrm>
            <a:off x="1066799" y="1159558"/>
            <a:ext cx="10075334" cy="12382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00000"/>
              </a:lnSpc>
            </a:pPr>
            <a:r>
              <a:rPr lang="en-US" sz="3600" dirty="0">
                <a:solidFill>
                  <a:schemeClr val="tx2"/>
                </a:solidFill>
              </a:rPr>
              <a:t>Theory of Change</a:t>
            </a:r>
          </a:p>
          <a:p>
            <a:pPr>
              <a:lnSpc>
                <a:spcPct val="100000"/>
              </a:lnSpc>
            </a:pPr>
            <a:r>
              <a:rPr lang="en-US" sz="2200" b="0" dirty="0">
                <a:solidFill>
                  <a:schemeClr val="tx1"/>
                </a:solidFill>
              </a:rPr>
              <a:t>A roadmap for implementing effective changes to improve outcomes</a:t>
            </a:r>
          </a:p>
        </p:txBody>
      </p:sp>
      <p:sp>
        <p:nvSpPr>
          <p:cNvPr id="5" name="Title 1">
            <a:extLst>
              <a:ext uri="{FF2B5EF4-FFF2-40B4-BE49-F238E27FC236}">
                <a16:creationId xmlns:a16="http://schemas.microsoft.com/office/drawing/2014/main" id="{6CD638A6-B76C-38D9-E3AD-D4EB2A710176}"/>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Addressing Barriers to Father Engagement</a:t>
            </a:r>
          </a:p>
        </p:txBody>
      </p:sp>
      <p:sp>
        <p:nvSpPr>
          <p:cNvPr id="3" name="Content Placeholder 2">
            <a:extLst>
              <a:ext uri="{FF2B5EF4-FFF2-40B4-BE49-F238E27FC236}">
                <a16:creationId xmlns:a16="http://schemas.microsoft.com/office/drawing/2014/main" id="{A15D654B-2EB9-79F8-B9D4-63C52D1D6D1D}"/>
              </a:ext>
            </a:extLst>
          </p:cNvPr>
          <p:cNvSpPr txBox="1">
            <a:spLocks/>
          </p:cNvSpPr>
          <p:nvPr/>
        </p:nvSpPr>
        <p:spPr>
          <a:xfrm>
            <a:off x="1066798" y="2397760"/>
            <a:ext cx="9766853" cy="258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chemeClr val="tx1"/>
              </a:buClr>
            </a:pPr>
            <a:r>
              <a:rPr lang="en-US" sz="2200" b="1" dirty="0">
                <a:solidFill>
                  <a:schemeClr val="accent3"/>
                </a:solidFill>
              </a:rPr>
              <a:t>We observe… </a:t>
            </a:r>
            <a:r>
              <a:rPr lang="en-US" sz="2200" dirty="0"/>
              <a:t>that mothers are more likely to have successful reunification with their children than fathers</a:t>
            </a:r>
          </a:p>
          <a:p>
            <a:pPr>
              <a:lnSpc>
                <a:spcPct val="100000"/>
              </a:lnSpc>
              <a:spcBef>
                <a:spcPts val="0"/>
              </a:spcBef>
              <a:spcAft>
                <a:spcPts val="1200"/>
              </a:spcAft>
              <a:buClr>
                <a:schemeClr val="tx1"/>
              </a:buClr>
            </a:pPr>
            <a:r>
              <a:rPr lang="en-US" sz="2200" b="1" dirty="0">
                <a:solidFill>
                  <a:schemeClr val="accent3"/>
                </a:solidFill>
              </a:rPr>
              <a:t>We think…</a:t>
            </a:r>
            <a:r>
              <a:rPr lang="en-US" sz="2200" dirty="0">
                <a:solidFill>
                  <a:schemeClr val="accent3"/>
                </a:solidFill>
              </a:rPr>
              <a:t> </a:t>
            </a:r>
            <a:r>
              <a:rPr lang="en-US" sz="2200" dirty="0"/>
              <a:t>it is because there is systemic bias against fathers</a:t>
            </a:r>
          </a:p>
          <a:p>
            <a:pPr>
              <a:lnSpc>
                <a:spcPct val="100000"/>
              </a:lnSpc>
              <a:spcBef>
                <a:spcPts val="0"/>
              </a:spcBef>
              <a:spcAft>
                <a:spcPts val="1200"/>
              </a:spcAft>
              <a:buClr>
                <a:schemeClr val="tx1"/>
              </a:buClr>
            </a:pPr>
            <a:r>
              <a:rPr lang="en-US" sz="2200" b="1" dirty="0">
                <a:solidFill>
                  <a:schemeClr val="accent3"/>
                </a:solidFill>
              </a:rPr>
              <a:t>So we plan…</a:t>
            </a:r>
            <a:r>
              <a:rPr lang="en-US" sz="2200" dirty="0">
                <a:solidFill>
                  <a:schemeClr val="accent3"/>
                </a:solidFill>
              </a:rPr>
              <a:t> </a:t>
            </a:r>
            <a:r>
              <a:rPr lang="en-US" sz="2200" dirty="0"/>
              <a:t>to develop a Fathers Initiative</a:t>
            </a:r>
          </a:p>
          <a:p>
            <a:pPr>
              <a:lnSpc>
                <a:spcPct val="100000"/>
              </a:lnSpc>
              <a:spcBef>
                <a:spcPts val="0"/>
              </a:spcBef>
              <a:spcAft>
                <a:spcPts val="1200"/>
              </a:spcAft>
              <a:buClr>
                <a:schemeClr val="tx1"/>
              </a:buClr>
            </a:pPr>
            <a:r>
              <a:rPr lang="en-US" sz="2200" b="1" dirty="0">
                <a:solidFill>
                  <a:schemeClr val="accent3"/>
                </a:solidFill>
              </a:rPr>
              <a:t>Which we think will result in… </a:t>
            </a:r>
            <a:r>
              <a:rPr lang="en-US" sz="2200" dirty="0"/>
              <a:t>increased rates of successful reunification for fathers with their children</a:t>
            </a:r>
          </a:p>
        </p:txBody>
      </p:sp>
    </p:spTree>
    <p:extLst>
      <p:ext uri="{BB962C8B-B14F-4D97-AF65-F5344CB8AC3E}">
        <p14:creationId xmlns:p14="http://schemas.microsoft.com/office/powerpoint/2010/main" val="248605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EFD6C1-8A06-570F-0AF4-ABC79A3FB69A}"/>
              </a:ext>
            </a:extLst>
          </p:cNvPr>
          <p:cNvSpPr/>
          <p:nvPr/>
        </p:nvSpPr>
        <p:spPr>
          <a:xfrm>
            <a:off x="6281531" y="2574235"/>
            <a:ext cx="4393096" cy="366753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0847265-22D9-8876-00C5-7919B8D14B70}"/>
              </a:ext>
            </a:extLst>
          </p:cNvPr>
          <p:cNvSpPr/>
          <p:nvPr/>
        </p:nvSpPr>
        <p:spPr>
          <a:xfrm>
            <a:off x="1162878" y="2574235"/>
            <a:ext cx="4393096" cy="366753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89BE369-1FFC-845F-68CC-68ED20BD04E9}"/>
              </a:ext>
            </a:extLst>
          </p:cNvPr>
          <p:cNvSpPr txBox="1">
            <a:spLocks/>
          </p:cNvSpPr>
          <p:nvPr/>
        </p:nvSpPr>
        <p:spPr>
          <a:xfrm>
            <a:off x="1066799" y="1501696"/>
            <a:ext cx="3892827" cy="10427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00000"/>
              </a:lnSpc>
            </a:pPr>
            <a:r>
              <a:rPr lang="en-US" sz="2000" dirty="0">
                <a:solidFill>
                  <a:schemeClr val="tx2"/>
                </a:solidFill>
              </a:rPr>
              <a:t>Potential Barriers to Father Involvement in the Child Welfare System</a:t>
            </a:r>
          </a:p>
        </p:txBody>
      </p:sp>
      <p:sp>
        <p:nvSpPr>
          <p:cNvPr id="9" name="Title 1">
            <a:extLst>
              <a:ext uri="{FF2B5EF4-FFF2-40B4-BE49-F238E27FC236}">
                <a16:creationId xmlns:a16="http://schemas.microsoft.com/office/drawing/2014/main" id="{CCA7D6AA-8368-EEEF-6F1C-D9AA4BA34645}"/>
              </a:ext>
            </a:extLst>
          </p:cNvPr>
          <p:cNvSpPr txBox="1">
            <a:spLocks/>
          </p:cNvSpPr>
          <p:nvPr/>
        </p:nvSpPr>
        <p:spPr>
          <a:xfrm>
            <a:off x="1066799" y="753162"/>
            <a:ext cx="10058402" cy="4063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r>
              <a:rPr lang="en-US" sz="2400" dirty="0">
                <a:solidFill>
                  <a:schemeClr val="accent3"/>
                </a:solidFill>
              </a:rPr>
              <a:t>Addressing Barriers to Father Engagement</a:t>
            </a:r>
          </a:p>
        </p:txBody>
      </p:sp>
      <p:sp>
        <p:nvSpPr>
          <p:cNvPr id="2" name="Content Placeholder 9">
            <a:extLst>
              <a:ext uri="{FF2B5EF4-FFF2-40B4-BE49-F238E27FC236}">
                <a16:creationId xmlns:a16="http://schemas.microsoft.com/office/drawing/2014/main" id="{6364BFC5-D219-4356-2914-74EC554D0A38}"/>
              </a:ext>
            </a:extLst>
          </p:cNvPr>
          <p:cNvSpPr txBox="1">
            <a:spLocks/>
          </p:cNvSpPr>
          <p:nvPr/>
        </p:nvSpPr>
        <p:spPr>
          <a:xfrm>
            <a:off x="1391478" y="2822712"/>
            <a:ext cx="3925957" cy="31407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kern="100" dirty="0">
                <a:ea typeface="Calibri" panose="020F0502020204030204" pitchFamily="34" charset="0"/>
              </a:rPr>
              <a:t>Difficulty identifying or locating fathers</a:t>
            </a:r>
          </a:p>
          <a:p>
            <a:pPr>
              <a:lnSpc>
                <a:spcPct val="100000"/>
              </a:lnSpc>
              <a:spcBef>
                <a:spcPts val="600"/>
              </a:spcBef>
            </a:pPr>
            <a:r>
              <a:rPr lang="en-US" sz="1800" kern="100" dirty="0">
                <a:ea typeface="Calibri" panose="020F0502020204030204" pitchFamily="34" charset="0"/>
              </a:rPr>
              <a:t>Lack of interest by fathers</a:t>
            </a:r>
          </a:p>
          <a:p>
            <a:pPr>
              <a:lnSpc>
                <a:spcPct val="100000"/>
              </a:lnSpc>
              <a:spcBef>
                <a:spcPts val="600"/>
              </a:spcBef>
            </a:pPr>
            <a:r>
              <a:rPr lang="en-US" sz="1800" kern="100" dirty="0">
                <a:ea typeface="Calibri" panose="020F0502020204030204" pitchFamily="34" charset="0"/>
              </a:rPr>
              <a:t>A father’s inability to establish paternity</a:t>
            </a:r>
          </a:p>
          <a:p>
            <a:pPr>
              <a:lnSpc>
                <a:spcPct val="100000"/>
              </a:lnSpc>
              <a:spcBef>
                <a:spcPts val="600"/>
              </a:spcBef>
            </a:pPr>
            <a:r>
              <a:rPr lang="en-US" sz="1800" kern="100" dirty="0">
                <a:ea typeface="Calibri" panose="020F0502020204030204" pitchFamily="34" charset="0"/>
              </a:rPr>
              <a:t>Father may struggle with financial insecurity, substance abuse, incarceration, a bad relationship with the child’s mother, or a lack of confidence in parenting skills</a:t>
            </a:r>
          </a:p>
        </p:txBody>
      </p:sp>
      <p:sp>
        <p:nvSpPr>
          <p:cNvPr id="4" name="Title 1">
            <a:extLst>
              <a:ext uri="{FF2B5EF4-FFF2-40B4-BE49-F238E27FC236}">
                <a16:creationId xmlns:a16="http://schemas.microsoft.com/office/drawing/2014/main" id="{DB08188D-399F-D43B-96E0-7EE22007FF31}"/>
              </a:ext>
            </a:extLst>
          </p:cNvPr>
          <p:cNvSpPr txBox="1">
            <a:spLocks/>
          </p:cNvSpPr>
          <p:nvPr/>
        </p:nvSpPr>
        <p:spPr>
          <a:xfrm>
            <a:off x="6195392" y="1501695"/>
            <a:ext cx="4379844" cy="10427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2">
                    <a:lumMod val="40000"/>
                    <a:lumOff val="60000"/>
                  </a:schemeClr>
                </a:solidFill>
                <a:latin typeface="Arial" panose="020B0604020202020204" pitchFamily="34" charset="0"/>
                <a:ea typeface="Helvetica Neue" panose="02000503000000020004" pitchFamily="2" charset="0"/>
                <a:cs typeface="Arial" panose="020B0604020202020204" pitchFamily="34" charset="0"/>
              </a:defRPr>
            </a:lvl1pPr>
          </a:lstStyle>
          <a:p>
            <a:pPr>
              <a:lnSpc>
                <a:spcPct val="100000"/>
              </a:lnSpc>
            </a:pPr>
            <a:r>
              <a:rPr lang="en-US" sz="2000" dirty="0">
                <a:solidFill>
                  <a:schemeClr val="tx2"/>
                </a:solidFill>
              </a:rPr>
              <a:t>Potential </a:t>
            </a:r>
            <a:r>
              <a:rPr lang="en-US" sz="2000" i="1" dirty="0">
                <a:solidFill>
                  <a:schemeClr val="tx2"/>
                </a:solidFill>
              </a:rPr>
              <a:t>INSTITUTIONAL</a:t>
            </a:r>
            <a:r>
              <a:rPr lang="en-US" sz="2000" dirty="0">
                <a:solidFill>
                  <a:schemeClr val="tx2"/>
                </a:solidFill>
              </a:rPr>
              <a:t> Barriers to Father Involvement in the Child Welfare System</a:t>
            </a:r>
          </a:p>
        </p:txBody>
      </p:sp>
      <p:sp>
        <p:nvSpPr>
          <p:cNvPr id="6" name="Content Placeholder 9">
            <a:extLst>
              <a:ext uri="{FF2B5EF4-FFF2-40B4-BE49-F238E27FC236}">
                <a16:creationId xmlns:a16="http://schemas.microsoft.com/office/drawing/2014/main" id="{BB6F89EE-C89A-45C6-3AE6-D0508E4E094D}"/>
              </a:ext>
            </a:extLst>
          </p:cNvPr>
          <p:cNvSpPr txBox="1">
            <a:spLocks/>
          </p:cNvSpPr>
          <p:nvPr/>
        </p:nvSpPr>
        <p:spPr>
          <a:xfrm>
            <a:off x="6530010" y="2822712"/>
            <a:ext cx="3796748" cy="276307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00000"/>
              </a:lnSpc>
              <a:spcBef>
                <a:spcPts val="600"/>
              </a:spcBef>
              <a:defRPr/>
            </a:pPr>
            <a:r>
              <a:rPr lang="en-US" sz="1800" kern="100" dirty="0">
                <a:effectLst/>
                <a:latin typeface="Arial" panose="020B0604020202020204" pitchFamily="34" charset="0"/>
                <a:ea typeface="Calibri" panose="020F0502020204030204" pitchFamily="34" charset="0"/>
                <a:cs typeface="Arial" panose="020B0604020202020204" pitchFamily="34" charset="0"/>
              </a:rPr>
              <a:t>Negative stereotypes about fathers</a:t>
            </a:r>
          </a:p>
          <a:p>
            <a:pPr>
              <a:lnSpc>
                <a:spcPct val="100000"/>
              </a:lnSpc>
              <a:spcBef>
                <a:spcPts val="600"/>
              </a:spcBef>
              <a:defRPr/>
            </a:pPr>
            <a:r>
              <a:rPr lang="en-US" sz="1800" kern="100" dirty="0">
                <a:effectLst/>
                <a:latin typeface="Arial" panose="020B0604020202020204" pitchFamily="34" charset="0"/>
                <a:ea typeface="Calibri" panose="020F0502020204030204" pitchFamily="34" charset="0"/>
                <a:cs typeface="Arial" panose="020B0604020202020204" pitchFamily="34" charset="0"/>
              </a:rPr>
              <a:t>Lack of staff capacity and time</a:t>
            </a:r>
          </a:p>
          <a:p>
            <a:pPr>
              <a:lnSpc>
                <a:spcPct val="100000"/>
              </a:lnSpc>
              <a:spcBef>
                <a:spcPts val="600"/>
              </a:spcBef>
              <a:defRPr/>
            </a:pPr>
            <a:r>
              <a:rPr lang="en-US" sz="1800" kern="100" dirty="0">
                <a:effectLst/>
                <a:latin typeface="Arial" panose="020B0604020202020204" pitchFamily="34" charset="0"/>
                <a:ea typeface="Calibri" panose="020F0502020204030204" pitchFamily="34" charset="0"/>
                <a:cs typeface="Arial" panose="020B0604020202020204" pitchFamily="34" charset="0"/>
              </a:rPr>
              <a:t>Difficulty knowing how to get fathers more involved</a:t>
            </a:r>
          </a:p>
          <a:p>
            <a:pPr>
              <a:lnSpc>
                <a:spcPct val="100000"/>
              </a:lnSpc>
              <a:spcBef>
                <a:spcPts val="600"/>
              </a:spcBef>
              <a:defRPr/>
            </a:pPr>
            <a:r>
              <a:rPr lang="en-US" sz="1800" kern="100" dirty="0">
                <a:effectLst/>
                <a:latin typeface="Arial" panose="020B0604020202020204" pitchFamily="34" charset="0"/>
                <a:ea typeface="Calibri" panose="020F0502020204030204" pitchFamily="34" charset="0"/>
                <a:cs typeface="Arial" panose="020B0604020202020204" pitchFamily="34" charset="0"/>
              </a:rPr>
              <a:t>Lack of resources to refer fathers to for help</a:t>
            </a:r>
          </a:p>
        </p:txBody>
      </p:sp>
      <p:cxnSp>
        <p:nvCxnSpPr>
          <p:cNvPr id="8" name="Straight Connector 7">
            <a:extLst>
              <a:ext uri="{FF2B5EF4-FFF2-40B4-BE49-F238E27FC236}">
                <a16:creationId xmlns:a16="http://schemas.microsoft.com/office/drawing/2014/main" id="{89933CB7-6E2F-572D-6C56-5DA24F04EC4E}"/>
              </a:ext>
            </a:extLst>
          </p:cNvPr>
          <p:cNvCxnSpPr>
            <a:cxnSpLocks/>
          </p:cNvCxnSpPr>
          <p:nvPr/>
        </p:nvCxnSpPr>
        <p:spPr>
          <a:xfrm>
            <a:off x="5916079" y="1580322"/>
            <a:ext cx="0" cy="4661452"/>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80636882"/>
      </p:ext>
    </p:extLst>
  </p:cSld>
  <p:clrMapOvr>
    <a:masterClrMapping/>
  </p:clrMapOvr>
</p:sld>
</file>

<file path=ppt/theme/theme1.xml><?xml version="1.0" encoding="utf-8"?>
<a:theme xmlns:a="http://schemas.openxmlformats.org/drawingml/2006/main" name="Office Theme">
  <a:themeElements>
    <a:clrScheme name="F5SJ Father's Initiative 1">
      <a:dk1>
        <a:srgbClr val="000000"/>
      </a:dk1>
      <a:lt1>
        <a:srgbClr val="FFFFFF"/>
      </a:lt1>
      <a:dk2>
        <a:srgbClr val="00584D"/>
      </a:dk2>
      <a:lt2>
        <a:srgbClr val="E7E6E6"/>
      </a:lt2>
      <a:accent1>
        <a:srgbClr val="82235F"/>
      </a:accent1>
      <a:accent2>
        <a:srgbClr val="1D345D"/>
      </a:accent2>
      <a:accent3>
        <a:srgbClr val="D37D00"/>
      </a:accent3>
      <a:accent4>
        <a:srgbClr val="FAA633"/>
      </a:accent4>
      <a:accent5>
        <a:srgbClr val="74C067"/>
      </a:accent5>
      <a:accent6>
        <a:srgbClr val="05A9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1223</TotalTime>
  <Words>1723</Words>
  <Application>Microsoft Office PowerPoint</Application>
  <PresentationFormat>Widescreen</PresentationFormat>
  <Paragraphs>283</Paragraphs>
  <Slides>40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Georgia</vt:lpstr>
      <vt:lpstr>Helvetica Neue</vt:lpstr>
      <vt:lpstr>Lato Bold</vt:lpstr>
      <vt:lpstr>Lato Regular</vt:lpstr>
      <vt:lpstr>Times New Roman</vt:lpstr>
      <vt:lpstr>Wingdings</vt:lpstr>
      <vt:lpstr>Office Theme</vt:lpstr>
      <vt:lpstr>San Joaquin County  Fathers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Kari McKinney</dc:creator>
  <cp:lastModifiedBy>Derek Sage</cp:lastModifiedBy>
  <cp:revision>46</cp:revision>
  <dcterms:created xsi:type="dcterms:W3CDTF">2023-02-08T22:41:58Z</dcterms:created>
  <dcterms:modified xsi:type="dcterms:W3CDTF">2023-10-12T20:31:19Z</dcterms:modified>
</cp:coreProperties>
</file>