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99" r:id="rId6"/>
    <p:sldId id="264" r:id="rId7"/>
    <p:sldId id="286" r:id="rId8"/>
    <p:sldId id="258" r:id="rId9"/>
    <p:sldId id="288" r:id="rId10"/>
    <p:sldId id="289" r:id="rId11"/>
    <p:sldId id="304" r:id="rId12"/>
    <p:sldId id="291" r:id="rId13"/>
    <p:sldId id="312" r:id="rId14"/>
    <p:sldId id="305" r:id="rId15"/>
    <p:sldId id="292" r:id="rId16"/>
    <p:sldId id="306" r:id="rId17"/>
    <p:sldId id="300" r:id="rId18"/>
    <p:sldId id="311" r:id="rId19"/>
    <p:sldId id="307" r:id="rId20"/>
    <p:sldId id="308" r:id="rId21"/>
    <p:sldId id="309" r:id="rId22"/>
    <p:sldId id="262" r:id="rId23"/>
    <p:sldId id="302" r:id="rId24"/>
    <p:sldId id="310" r:id="rId25"/>
    <p:sldId id="298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1F0-47A8-845E-7CAB05A144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0-47A8-845E-7CAB05A144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0-47A8-845E-7CAB05A144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1F0-47A8-845E-7CAB05A144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0-47A8-845E-7CAB05A1440B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Asian 40%</c:v>
                </c:pt>
                <c:pt idx="1">
                  <c:v>White 30%</c:v>
                </c:pt>
                <c:pt idx="2">
                  <c:v>Latino 25%</c:v>
                </c:pt>
                <c:pt idx="3">
                  <c:v>Black 3%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0.25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0-47A8-845E-7CAB05A144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909322404659942"/>
          <c:y val="0.13807654404294215"/>
          <c:w val="0.26627274395156464"/>
          <c:h val="0.7529860106402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697806"/>
            <a:ext cx="2800350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1" y="4697805"/>
            <a:ext cx="2800351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1268809"/>
            <a:ext cx="2853532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Date Placeholder 6">
            <a:extLst>
              <a:ext uri="{FF2B5EF4-FFF2-40B4-BE49-F238E27FC236}">
                <a16:creationId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52" y="629616"/>
            <a:ext cx="6550096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Date Placeholder 3">
            <a:extLst>
              <a:ext uri="{FF2B5EF4-FFF2-40B4-BE49-F238E27FC236}">
                <a16:creationId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Footer Placeholder 4">
            <a:extLst>
              <a:ext uri="{FF2B5EF4-FFF2-40B4-BE49-F238E27FC236}">
                <a16:creationId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7" name="Slide Number Placeholder 5">
            <a:extLst>
              <a:ext uri="{FF2B5EF4-FFF2-40B4-BE49-F238E27FC236}">
                <a16:creationId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, Content, and Framed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301" y="3202442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F604C77-9D98-476E-94D5-E470DD4AF76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741177" y="3202442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Online Image Placeholder 4">
            <a:extLst>
              <a:ext uri="{FF2B5EF4-FFF2-40B4-BE49-F238E27FC236}">
                <a16:creationId xmlns:a16="http://schemas.microsoft.com/office/drawing/2014/main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62B88D-998E-4BF7-848E-A2874E941CD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301" y="5143144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Online Image Placeholder 4">
            <a:extLst>
              <a:ext uri="{FF2B5EF4-FFF2-40B4-BE49-F238E27FC236}">
                <a16:creationId xmlns:a16="http://schemas.microsoft.com/office/drawing/2014/main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F3F35AF-A5CD-4066-97B9-902126AD393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41177" y="5143144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Online Image Placeholder 4">
            <a:extLst>
              <a:ext uri="{FF2B5EF4-FFF2-40B4-BE49-F238E27FC236}">
                <a16:creationId xmlns:a16="http://schemas.microsoft.com/office/drawing/2014/main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EF16DA6B-95E3-47E1-84FF-3BC278B4138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56168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nline Image Placeholder 4">
            <a:extLst>
              <a:ext uri="{FF2B5EF4-FFF2-40B4-BE49-F238E27FC236}">
                <a16:creationId xmlns:a16="http://schemas.microsoft.com/office/drawing/2014/main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BDA65F58-E1F7-44CA-BD9C-34919803B82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69746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Online Image Placeholder 4">
            <a:extLst>
              <a:ext uri="{FF2B5EF4-FFF2-40B4-BE49-F238E27FC236}">
                <a16:creationId xmlns:a16="http://schemas.microsoft.com/office/drawing/2014/main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235C0E0-A540-41F6-8358-8E19E9EFBA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050970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Online Image Placeholder 4">
            <a:extLst>
              <a:ext uri="{FF2B5EF4-FFF2-40B4-BE49-F238E27FC236}">
                <a16:creationId xmlns:a16="http://schemas.microsoft.com/office/drawing/2014/main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29692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0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600" y="412623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6200"/>
            <a:ext cx="4493260" cy="2364740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pictu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 lIns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667000"/>
            <a:ext cx="3911600" cy="3438144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1619250"/>
            <a:ext cx="4813301" cy="1325563"/>
          </a:xfrm>
        </p:spPr>
        <p:txBody>
          <a:bodyPr l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3233057"/>
            <a:ext cx="4203701" cy="296454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frame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340" y="187071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8340" y="3506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8340" y="5157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ellaneous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5226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98609" y="5226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23074" y="5226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62665" y="5226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76" y="629616"/>
            <a:ext cx="9371048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sv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svg"/><Relationship Id="rId10" Type="http://schemas.openxmlformats.org/officeDocument/2006/relationships/image" Target="../media/image52.sv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census.gov/quickfacts/fact/table/santaclaracountycalifornia/PST045219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erson with red hair in front of pink background">
            <a:extLst>
              <a:ext uri="{FF2B5EF4-FFF2-40B4-BE49-F238E27FC236}">
                <a16:creationId xmlns:a16="http://schemas.microsoft.com/office/drawing/2014/main" id="{0B5415FF-395A-4AF8-B0FD-292979D3F8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570" y="-6009"/>
            <a:ext cx="1719072" cy="1719072"/>
          </a:xfrm>
        </p:spPr>
      </p:pic>
      <p:pic>
        <p:nvPicPr>
          <p:cNvPr id="18" name="Picture Placeholder 17" descr="red-headed person with round glasses, blue scarf, against an orange background">
            <a:extLst>
              <a:ext uri="{FF2B5EF4-FFF2-40B4-BE49-F238E27FC236}">
                <a16:creationId xmlns:a16="http://schemas.microsoft.com/office/drawing/2014/main" id="{DF1622E7-8A65-41B3-A580-D41862C088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23" y="1713063"/>
            <a:ext cx="1719072" cy="17190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1253" y="1797297"/>
            <a:ext cx="6665417" cy="2413965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Intern &amp; Earn:</a:t>
            </a:r>
            <a:br>
              <a:rPr lang="en-US" sz="6700" dirty="0"/>
            </a:br>
            <a:r>
              <a:rPr lang="en-US" sz="4400" dirty="0"/>
              <a:t>Opportunities for Youth to Gain Work Experience, Inform Program Planning, and Support Program Planning </a:t>
            </a:r>
          </a:p>
        </p:txBody>
      </p:sp>
      <p:pic>
        <p:nvPicPr>
          <p:cNvPr id="15" name="Picture Placeholder 14" descr="person with yellow sweater and black hat against a blue background">
            <a:extLst>
              <a:ext uri="{FF2B5EF4-FFF2-40B4-BE49-F238E27FC236}">
                <a16:creationId xmlns:a16="http://schemas.microsoft.com/office/drawing/2014/main" id="{BC440D7D-B6ED-48AB-80DC-7E1E2E8E61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570" y="5137031"/>
            <a:ext cx="1719072" cy="1719072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432374"/>
            <a:ext cx="4992300" cy="472073"/>
          </a:xfrm>
        </p:spPr>
        <p:txBody>
          <a:bodyPr/>
          <a:lstStyle/>
          <a:p>
            <a:r>
              <a:rPr lang="en-US" dirty="0"/>
              <a:t>Santa Clara County | Social Services Agency 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01DCC8-3AD5-4A76-8E21-3CCFD3370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578" y="5808397"/>
            <a:ext cx="2200154" cy="569912"/>
          </a:xfrm>
        </p:spPr>
        <p:txBody>
          <a:bodyPr/>
          <a:lstStyle/>
          <a:p>
            <a:r>
              <a:rPr lang="en-US" dirty="0"/>
              <a:t>October 12, 2023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>
            <a:normAutofit/>
          </a:bodyPr>
          <a:lstStyle/>
          <a:p>
            <a:r>
              <a:rPr lang="en-US" dirty="0"/>
              <a:t>“Another Intern Quote.” </a:t>
            </a:r>
          </a:p>
        </p:txBody>
      </p:sp>
      <p:pic>
        <p:nvPicPr>
          <p:cNvPr id="10" name="Picture Placeholder 9" descr="red-headed person with round glasses, blue scarf, against an orange background">
            <a:extLst>
              <a:ext uri="{FF2B5EF4-FFF2-40B4-BE49-F238E27FC236}">
                <a16:creationId xmlns:a16="http://schemas.microsoft.com/office/drawing/2014/main" id="{A539BB56-95F7-4754-8318-C0F05135C2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214" y="0"/>
            <a:ext cx="1740916" cy="1733044"/>
          </a:xfrm>
        </p:spPr>
      </p:pic>
      <p:pic>
        <p:nvPicPr>
          <p:cNvPr id="14" name="Picture Placeholder 13" descr="person wearing striped shirt against blue background">
            <a:extLst>
              <a:ext uri="{FF2B5EF4-FFF2-40B4-BE49-F238E27FC236}">
                <a16:creationId xmlns:a16="http://schemas.microsoft.com/office/drawing/2014/main" id="{08051F1A-FF92-463C-B8B8-18372F17B4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580" y="0"/>
            <a:ext cx="1746504" cy="1733044"/>
          </a:xfrm>
        </p:spPr>
      </p:pic>
      <p:pic>
        <p:nvPicPr>
          <p:cNvPr id="12" name="Picture Placeholder 11" descr="person with green glasses and pink shirt against blue background">
            <a:extLst>
              <a:ext uri="{FF2B5EF4-FFF2-40B4-BE49-F238E27FC236}">
                <a16:creationId xmlns:a16="http://schemas.microsoft.com/office/drawing/2014/main" id="{C4D2E434-00A8-44D1-A758-28E403B125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252" y="1733044"/>
            <a:ext cx="1735328" cy="175564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87984-91C7-477D-977B-F8ABF968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/>
          <a:lstStyle/>
          <a:p>
            <a:r>
              <a:rPr lang="en-US" dirty="0"/>
              <a:t>Intern </a:t>
            </a:r>
          </a:p>
          <a:p>
            <a:endParaRPr lang="en-US" dirty="0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6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0"/>
            <a:ext cx="6858002" cy="1325563"/>
          </a:xfrm>
        </p:spPr>
        <p:txBody>
          <a:bodyPr>
            <a:normAutofit/>
          </a:bodyPr>
          <a:lstStyle/>
          <a:p>
            <a:r>
              <a:rPr lang="en-US" dirty="0"/>
              <a:t>Intern &amp; Earn Structure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893B-EBF0-409E-842E-417E0DC3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472" y="2446638"/>
            <a:ext cx="8116328" cy="6095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+mn-ea"/>
                <a:cs typeface="Josefin Sans"/>
              </a:rPr>
              <a:t>Paid internship for eligible youth: CalWORKs, CalFresh, and Foster Youth</a:t>
            </a:r>
          </a:p>
          <a:p>
            <a:pPr marL="228600" marR="0" lvl="0" indent="-228600" algn="l" defTabSz="914400" rtl="0" eaLnBrk="1" fontAlgn="auto" latinLnBrk="0" hangingPunct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+mn-ea"/>
                <a:cs typeface="Josefin Sans"/>
              </a:rPr>
              <a:t>County is employer of record, ADP is payment mechanism</a:t>
            </a:r>
          </a:p>
          <a:p>
            <a:pPr marL="228600" marR="0" lvl="0" indent="-228600" algn="l" defTabSz="914400" rtl="0" eaLnBrk="1" fontAlgn="auto" latinLnBrk="0" hangingPunct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+mn-ea"/>
                <a:cs typeface="Josefin Sans"/>
              </a:rPr>
              <a:t>Placement with County, CBO/non-profit, or private organization</a:t>
            </a:r>
          </a:p>
          <a:p>
            <a:pPr marL="228600" marR="0" lvl="0" indent="-228600" algn="l" defTabSz="914400" rtl="0" eaLnBrk="1" fontAlgn="auto" latinLnBrk="0" hangingPunct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+mn-ea"/>
                <a:cs typeface="Josefin Sans"/>
              </a:rPr>
              <a:t>8 weeks, up to 30 hours per week, $18.50 per hour</a:t>
            </a:r>
          </a:p>
          <a:p>
            <a:pPr marL="228600" marR="0" lvl="0" indent="-228600" algn="l" defTabSz="914400" rtl="0" eaLnBrk="1" fontAlgn="auto" latinLnBrk="0" hangingPunct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+mn-ea"/>
                <a:cs typeface="Josefin Sans"/>
              </a:rPr>
              <a:t>Employment Counselors provide support to youth and worksite</a:t>
            </a:r>
          </a:p>
          <a:p>
            <a:pPr marL="228600" marR="0" lvl="0" indent="-228600" algn="l" defTabSz="914400" rtl="0" eaLnBrk="1" fontAlgn="auto" latinLnBrk="0" hangingPunct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+mn-ea"/>
                <a:cs typeface="Josefin Sans"/>
              </a:rPr>
              <a:t>Dedicated Employer Relations Unit (Workforce Development)</a:t>
            </a:r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Graphic 15" descr="Nails with solid fill">
            <a:extLst>
              <a:ext uri="{FF2B5EF4-FFF2-40B4-BE49-F238E27FC236}">
                <a16:creationId xmlns:a16="http://schemas.microsoft.com/office/drawing/2014/main" id="{6F1CAEE0-1D30-1C4F-F244-527CD18B2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7556" y="1241854"/>
            <a:ext cx="914400" cy="914400"/>
          </a:xfrm>
          <a:prstGeom prst="rect">
            <a:avLst/>
          </a:prstGeom>
        </p:spPr>
      </p:pic>
      <p:pic>
        <p:nvPicPr>
          <p:cNvPr id="18" name="Graphic 17" descr="Hammer with solid fill">
            <a:extLst>
              <a:ext uri="{FF2B5EF4-FFF2-40B4-BE49-F238E27FC236}">
                <a16:creationId xmlns:a16="http://schemas.microsoft.com/office/drawing/2014/main" id="{8C895B6E-EC8D-15E5-7A0A-D148004FE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9949" y="1241854"/>
            <a:ext cx="914400" cy="914400"/>
          </a:xfrm>
          <a:prstGeom prst="rect">
            <a:avLst/>
          </a:prstGeom>
        </p:spPr>
      </p:pic>
      <p:pic>
        <p:nvPicPr>
          <p:cNvPr id="20" name="Graphic 19" descr="Saw with solid fill">
            <a:extLst>
              <a:ext uri="{FF2B5EF4-FFF2-40B4-BE49-F238E27FC236}">
                <a16:creationId xmlns:a16="http://schemas.microsoft.com/office/drawing/2014/main" id="{DAF9316D-333C-4F18-0F71-631CCA9EF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5038" y="12500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0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/>
          <a:lstStyle/>
          <a:p>
            <a:r>
              <a:rPr lang="en-US" dirty="0"/>
              <a:t>Program Goals</a:t>
            </a:r>
          </a:p>
        </p:txBody>
      </p:sp>
      <p:pic>
        <p:nvPicPr>
          <p:cNvPr id="41" name="Picture Placeholder 40" descr="person with pink shirt against yellow background">
            <a:extLst>
              <a:ext uri="{FF2B5EF4-FFF2-40B4-BE49-F238E27FC236}">
                <a16:creationId xmlns:a16="http://schemas.microsoft.com/office/drawing/2014/main" id="{1595478A-70E6-46FF-A963-D077CF0C5F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3429000" cy="3429000"/>
          </a:xfr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B0EE5BA-CA63-41C6-B15E-A8E2131ACA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1268809"/>
            <a:ext cx="2853532" cy="891383"/>
          </a:xfrm>
        </p:spPr>
        <p:txBody>
          <a:bodyPr>
            <a:normAutofit/>
          </a:bodyPr>
          <a:lstStyle/>
          <a:p>
            <a:r>
              <a:rPr lang="en-US" dirty="0"/>
              <a:t>Develop “real world” </a:t>
            </a:r>
            <a:r>
              <a:rPr lang="en-US" dirty="0" err="1"/>
              <a:t>workexpereince</a:t>
            </a:r>
            <a:endParaRPr lang="en-US" dirty="0"/>
          </a:p>
        </p:txBody>
      </p:sp>
      <p:pic>
        <p:nvPicPr>
          <p:cNvPr id="45" name="Picture Placeholder 44" descr="person with red hair in front of pink background">
            <a:extLst>
              <a:ext uri="{FF2B5EF4-FFF2-40B4-BE49-F238E27FC236}">
                <a16:creationId xmlns:a16="http://schemas.microsoft.com/office/drawing/2014/main" id="{59FEE552-F1E9-4928-8210-C541141618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00" y="0"/>
            <a:ext cx="3429000" cy="3429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B303-F387-4BA0-8784-0D2EA6A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697806"/>
            <a:ext cx="2800350" cy="8913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Youth earn their                     own money </a:t>
            </a:r>
          </a:p>
        </p:txBody>
      </p:sp>
      <p:pic>
        <p:nvPicPr>
          <p:cNvPr id="43" name="Picture Placeholder 42" descr="person with green glasses and pink shirt against blue background">
            <a:extLst>
              <a:ext uri="{FF2B5EF4-FFF2-40B4-BE49-F238E27FC236}">
                <a16:creationId xmlns:a16="http://schemas.microsoft.com/office/drawing/2014/main" id="{0AAEF5E6-AB88-4330-BF4F-BA739F2817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3429000"/>
            <a:ext cx="3429000" cy="3429000"/>
          </a:xfr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B7AADC4-96C1-41B1-95A8-882A74D1E1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1" y="4697805"/>
            <a:ext cx="2800351" cy="891383"/>
          </a:xfrm>
        </p:spPr>
        <p:txBody>
          <a:bodyPr>
            <a:normAutofit fontScale="92500"/>
          </a:bodyPr>
          <a:lstStyle/>
          <a:p>
            <a:r>
              <a:rPr lang="en-US" dirty="0"/>
              <a:t>Motivation for                    continued education 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9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>
            <a:normAutofit/>
          </a:bodyPr>
          <a:lstStyle/>
          <a:p>
            <a:r>
              <a:rPr lang="en-US" dirty="0"/>
              <a:t>How Did We Do It?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D8B0-45A5-4F7D-9510-139B00A37B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5975" y="4185090"/>
            <a:ext cx="3311320" cy="566511"/>
          </a:xfrm>
        </p:spPr>
        <p:txBody>
          <a:bodyPr>
            <a:noAutofit/>
          </a:bodyPr>
          <a:lstStyle/>
          <a:p>
            <a:r>
              <a:rPr lang="en-US" sz="2000" b="1" dirty="0"/>
              <a:t>Mirrored                      Existing Program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cs typeface="Josefin Sans"/>
              </a:rPr>
              <a:t>Expanded Subsidized Employment </a:t>
            </a:r>
          </a:p>
          <a:p>
            <a:pPr marL="285750" indent="-285750" algn="l" defTabSz="346075">
              <a:buFont typeface="Courier New" panose="02070309020205020404" pitchFamily="49" charset="0"/>
              <a:buChar char="o"/>
            </a:pPr>
            <a:r>
              <a:rPr lang="en-US" sz="1600" dirty="0">
                <a:latin typeface="+mj-lt"/>
                <a:ea typeface="+mn-ea"/>
                <a:cs typeface="Josefin Sans"/>
              </a:rPr>
              <a:t>Paid Work Experience (PWEX) </a:t>
            </a:r>
          </a:p>
          <a:p>
            <a:pPr marL="285750" indent="-285750" algn="l" defTabSz="346075">
              <a:buFont typeface="Courier New" panose="02070309020205020404" pitchFamily="49" charset="0"/>
              <a:buChar char="o"/>
            </a:pPr>
            <a:r>
              <a:rPr lang="en-US" sz="1600" dirty="0">
                <a:latin typeface="+mj-lt"/>
                <a:ea typeface="+mn-ea"/>
                <a:cs typeface="Josefin Sans"/>
              </a:rPr>
              <a:t>Braided funding </a:t>
            </a: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ABD66B-108F-4078-B750-915D7E688F6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707715" y="4206906"/>
            <a:ext cx="2915905" cy="566511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ea typeface="+mn-ea"/>
                <a:cs typeface="Josefin Sans"/>
              </a:rPr>
              <a:t>High-Level         Support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Josefin Sans"/>
              </a:rPr>
              <a:t>County Executives’ Office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white"/>
                </a:solidFill>
                <a:latin typeface="Gill Sans Nova"/>
                <a:cs typeface="Josefin Sans"/>
              </a:rPr>
              <a:t>Board of Supervisors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Josefin Sans"/>
              </a:rPr>
              <a:t>Human 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white"/>
                </a:solidFill>
                <a:latin typeface="Gill Sans Nova"/>
                <a:cs typeface="Josefin Sans"/>
              </a:rPr>
              <a:t>Labor Unions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Josefin Sans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4B12C8-7D13-4A97-984A-D62F49E412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928223" y="4206906"/>
            <a:ext cx="2561449" cy="566511"/>
          </a:xfrm>
        </p:spPr>
        <p:txBody>
          <a:bodyPr>
            <a:noAutofit/>
          </a:bodyPr>
          <a:lstStyle/>
          <a:p>
            <a:r>
              <a:rPr lang="en-US" sz="2000" b="1" dirty="0"/>
              <a:t>Kept It                              In-House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white"/>
                </a:solidFill>
                <a:latin typeface="Gill Sans Nova"/>
                <a:cs typeface="Josefin Sans"/>
              </a:rPr>
              <a:t>Employer of record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Josefin Sans"/>
              </a:rPr>
              <a:t>Intern onboarding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white"/>
                </a:solidFill>
                <a:latin typeface="Gill Sans Nova"/>
                <a:cs typeface="Josefin Sans"/>
              </a:rPr>
              <a:t>Dedicated unit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white"/>
                </a:solidFill>
                <a:latin typeface="Gill Sans Nova"/>
                <a:cs typeface="Josefin Sans"/>
              </a:rPr>
              <a:t>Worksite development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white"/>
                </a:solidFill>
                <a:latin typeface="Gill Sans Nova"/>
                <a:cs typeface="Josefin Sans"/>
              </a:rPr>
              <a:t>Payroll functions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Josefin Sans"/>
            </a:endParaRPr>
          </a:p>
          <a:p>
            <a:endParaRPr lang="en-US" dirty="0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Graphic 6" descr="Route (Two Pins With A Path) with solid fill">
            <a:extLst>
              <a:ext uri="{FF2B5EF4-FFF2-40B4-BE49-F238E27FC236}">
                <a16:creationId xmlns:a16="http://schemas.microsoft.com/office/drawing/2014/main" id="{9A74C13C-0351-F301-44D4-769A7C61C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8686" y="3270690"/>
            <a:ext cx="914400" cy="914400"/>
          </a:xfrm>
          <a:prstGeom prst="rect">
            <a:avLst/>
          </a:prstGeom>
        </p:spPr>
      </p:pic>
      <p:pic>
        <p:nvPicPr>
          <p:cNvPr id="13" name="Graphic 12" descr="Meeting with solid fill">
            <a:extLst>
              <a:ext uri="{FF2B5EF4-FFF2-40B4-BE49-F238E27FC236}">
                <a16:creationId xmlns:a16="http://schemas.microsoft.com/office/drawing/2014/main" id="{E81DF7D3-1DAB-AFA7-7408-B69C1DC5E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0471" y="3270690"/>
            <a:ext cx="914400" cy="914400"/>
          </a:xfrm>
          <a:prstGeom prst="rect">
            <a:avLst/>
          </a:prstGeom>
        </p:spPr>
      </p:pic>
      <p:pic>
        <p:nvPicPr>
          <p:cNvPr id="15" name="Graphic 14" descr="Renovation (House With Sparkles) with solid fill">
            <a:extLst>
              <a:ext uri="{FF2B5EF4-FFF2-40B4-BE49-F238E27FC236}">
                <a16:creationId xmlns:a16="http://schemas.microsoft.com/office/drawing/2014/main" id="{A53F4CAB-8E84-77B9-8753-AD7E0D5EF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0296" y="32413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1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576" y="649750"/>
            <a:ext cx="7768671" cy="1325563"/>
          </a:xfrm>
        </p:spPr>
        <p:txBody>
          <a:bodyPr/>
          <a:lstStyle/>
          <a:p>
            <a:r>
              <a:rPr lang="en-ZA" dirty="0"/>
              <a:t>Evolution of Intern &amp; Earn </a:t>
            </a:r>
          </a:p>
        </p:txBody>
      </p:sp>
      <p:sp>
        <p:nvSpPr>
          <p:cNvPr id="195" name="Text Placeholder 32">
            <a:extLst>
              <a:ext uri="{FF2B5EF4-FFF2-40B4-BE49-F238E27FC236}">
                <a16:creationId xmlns:a16="http://schemas.microsoft.com/office/drawing/2014/main" id="{9033E80F-6AC8-48A8-BD31-6766258E72D0}"/>
              </a:ext>
            </a:extLst>
          </p:cNvPr>
          <p:cNvSpPr txBox="1">
            <a:spLocks/>
          </p:cNvSpPr>
          <p:nvPr/>
        </p:nvSpPr>
        <p:spPr>
          <a:xfrm>
            <a:off x="297461" y="2276849"/>
            <a:ext cx="1690417" cy="224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366" name="Slide Number Placeholder 365">
            <a:extLst>
              <a:ext uri="{FF2B5EF4-FFF2-40B4-BE49-F238E27FC236}">
                <a16:creationId xmlns:a16="http://schemas.microsoft.com/office/drawing/2014/main" id="{BD2341A8-7BD1-4CE6-83FD-256E6B44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5" name="Line-24">
            <a:extLst>
              <a:ext uri="{FF2B5EF4-FFF2-40B4-BE49-F238E27FC236}">
                <a16:creationId xmlns:a16="http://schemas.microsoft.com/office/drawing/2014/main" id="{20F3E8F5-7227-5CCF-CEA1-454D1681BE7A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" y="3276600"/>
            <a:ext cx="12192000" cy="251331"/>
          </a:xfrm>
          <a:prstGeom prst="rect">
            <a:avLst/>
          </a:prstGeom>
        </p:spPr>
      </p:pic>
      <p:pic>
        <p:nvPicPr>
          <p:cNvPr id="57" name="Line-8 copy 2">
            <a:extLst>
              <a:ext uri="{FF2B5EF4-FFF2-40B4-BE49-F238E27FC236}">
                <a16:creationId xmlns:a16="http://schemas.microsoft.com/office/drawing/2014/main" id="{6E6580DD-2595-3058-5AB5-76BEA8C3CC6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684572" y="3488484"/>
            <a:ext cx="405769" cy="228728"/>
          </a:xfrm>
          <a:prstGeom prst="rect">
            <a:avLst/>
          </a:prstGeom>
        </p:spPr>
      </p:pic>
      <p:pic>
        <p:nvPicPr>
          <p:cNvPr id="58" name="Line-8 copy 9">
            <a:extLst>
              <a:ext uri="{FF2B5EF4-FFF2-40B4-BE49-F238E27FC236}">
                <a16:creationId xmlns:a16="http://schemas.microsoft.com/office/drawing/2014/main" id="{638EBAD2-250B-9CC6-09E0-97C5EDADD77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-5400000">
            <a:off x="2243232" y="4149602"/>
            <a:ext cx="1722631" cy="278807"/>
          </a:xfrm>
          <a:prstGeom prst="rect">
            <a:avLst/>
          </a:prstGeom>
        </p:spPr>
      </p:pic>
      <p:pic>
        <p:nvPicPr>
          <p:cNvPr id="59" name="Line-8 copy 2">
            <a:extLst>
              <a:ext uri="{FF2B5EF4-FFF2-40B4-BE49-F238E27FC236}">
                <a16:creationId xmlns:a16="http://schemas.microsoft.com/office/drawing/2014/main" id="{F2403B52-7E9E-FF52-2A1D-7B9700B190A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1792819" y="3516210"/>
            <a:ext cx="405769" cy="228728"/>
          </a:xfrm>
          <a:prstGeom prst="rect">
            <a:avLst/>
          </a:prstGeom>
        </p:spPr>
      </p:pic>
      <p:pic>
        <p:nvPicPr>
          <p:cNvPr id="60" name="Line-8 copy 1">
            <a:extLst>
              <a:ext uri="{FF2B5EF4-FFF2-40B4-BE49-F238E27FC236}">
                <a16:creationId xmlns:a16="http://schemas.microsoft.com/office/drawing/2014/main" id="{2D399130-8098-9F05-A356-0C7C64FC0739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5112591" y="3515706"/>
            <a:ext cx="405769" cy="228728"/>
          </a:xfrm>
          <a:prstGeom prst="rect">
            <a:avLst/>
          </a:prstGeom>
        </p:spPr>
      </p:pic>
      <p:pic>
        <p:nvPicPr>
          <p:cNvPr id="61" name="Line-8 copy 1">
            <a:extLst>
              <a:ext uri="{FF2B5EF4-FFF2-40B4-BE49-F238E27FC236}">
                <a16:creationId xmlns:a16="http://schemas.microsoft.com/office/drawing/2014/main" id="{D0EA264E-5695-FFF5-55F3-95C9D7BEBA5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3913509" y="3515532"/>
            <a:ext cx="405769" cy="228728"/>
          </a:xfrm>
          <a:prstGeom prst="rect">
            <a:avLst/>
          </a:prstGeom>
        </p:spPr>
      </p:pic>
      <p:pic>
        <p:nvPicPr>
          <p:cNvPr id="62" name="Line-8 copy 1">
            <a:extLst>
              <a:ext uri="{FF2B5EF4-FFF2-40B4-BE49-F238E27FC236}">
                <a16:creationId xmlns:a16="http://schemas.microsoft.com/office/drawing/2014/main" id="{502D4415-00BB-8A35-846C-1995817CB51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6372622" y="3515531"/>
            <a:ext cx="405769" cy="228728"/>
          </a:xfrm>
          <a:prstGeom prst="rect">
            <a:avLst/>
          </a:prstGeom>
        </p:spPr>
      </p:pic>
      <p:pic>
        <p:nvPicPr>
          <p:cNvPr id="63" name="Line-8 copy 1">
            <a:extLst>
              <a:ext uri="{FF2B5EF4-FFF2-40B4-BE49-F238E27FC236}">
                <a16:creationId xmlns:a16="http://schemas.microsoft.com/office/drawing/2014/main" id="{AD98539E-6C66-363A-B407-3B9F1625239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8507743" y="3488483"/>
            <a:ext cx="405769" cy="228728"/>
          </a:xfrm>
          <a:prstGeom prst="rect">
            <a:avLst/>
          </a:prstGeom>
        </p:spPr>
      </p:pic>
      <p:pic>
        <p:nvPicPr>
          <p:cNvPr id="64" name="Line-8 copy 1">
            <a:extLst>
              <a:ext uri="{FF2B5EF4-FFF2-40B4-BE49-F238E27FC236}">
                <a16:creationId xmlns:a16="http://schemas.microsoft.com/office/drawing/2014/main" id="{DAEF7991-CC19-D37A-FAFB-5C06806D7C48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9721506" y="3515533"/>
            <a:ext cx="405769" cy="228728"/>
          </a:xfrm>
          <a:prstGeom prst="rect">
            <a:avLst/>
          </a:prstGeom>
        </p:spPr>
      </p:pic>
      <p:pic>
        <p:nvPicPr>
          <p:cNvPr id="65" name="Line-8 copy 1">
            <a:extLst>
              <a:ext uri="{FF2B5EF4-FFF2-40B4-BE49-F238E27FC236}">
                <a16:creationId xmlns:a16="http://schemas.microsoft.com/office/drawing/2014/main" id="{BA0731F6-C198-900B-CBC7-293136CA9DE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11027804" y="3488483"/>
            <a:ext cx="405769" cy="228728"/>
          </a:xfrm>
          <a:prstGeom prst="rect">
            <a:avLst/>
          </a:prstGeom>
        </p:spPr>
      </p:pic>
      <p:pic>
        <p:nvPicPr>
          <p:cNvPr id="66" name="Line-8 copy 9">
            <a:extLst>
              <a:ext uri="{FF2B5EF4-FFF2-40B4-BE49-F238E27FC236}">
                <a16:creationId xmlns:a16="http://schemas.microsoft.com/office/drawing/2014/main" id="{75D5C646-26C1-0E5A-1F7F-450D452544E2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-5400000">
            <a:off x="6737782" y="4121874"/>
            <a:ext cx="1722631" cy="278807"/>
          </a:xfrm>
          <a:prstGeom prst="rect">
            <a:avLst/>
          </a:prstGeom>
        </p:spPr>
      </p:pic>
      <p:sp>
        <p:nvSpPr>
          <p:cNvPr id="67" name="title copy 2">
            <a:extLst>
              <a:ext uri="{FF2B5EF4-FFF2-40B4-BE49-F238E27FC236}">
                <a16:creationId xmlns:a16="http://schemas.microsoft.com/office/drawing/2014/main" id="{1DB71685-F687-500F-D663-F087CC1D58CC}"/>
              </a:ext>
            </a:extLst>
          </p:cNvPr>
          <p:cNvSpPr/>
          <p:nvPr/>
        </p:nvSpPr>
        <p:spPr>
          <a:xfrm>
            <a:off x="289482" y="2921190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2016</a:t>
            </a:r>
          </a:p>
        </p:txBody>
      </p:sp>
      <p:sp>
        <p:nvSpPr>
          <p:cNvPr id="68" name="title copy 2">
            <a:extLst>
              <a:ext uri="{FF2B5EF4-FFF2-40B4-BE49-F238E27FC236}">
                <a16:creationId xmlns:a16="http://schemas.microsoft.com/office/drawing/2014/main" id="{1E4F9672-C754-8A03-203F-E50740890589}"/>
              </a:ext>
            </a:extLst>
          </p:cNvPr>
          <p:cNvSpPr/>
          <p:nvPr/>
        </p:nvSpPr>
        <p:spPr>
          <a:xfrm>
            <a:off x="3545868" y="2906034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201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8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69" name="title copy 2">
            <a:extLst>
              <a:ext uri="{FF2B5EF4-FFF2-40B4-BE49-F238E27FC236}">
                <a16:creationId xmlns:a16="http://schemas.microsoft.com/office/drawing/2014/main" id="{6D969A01-B919-A6F8-2C89-2E38720CF822}"/>
              </a:ext>
            </a:extLst>
          </p:cNvPr>
          <p:cNvSpPr/>
          <p:nvPr/>
        </p:nvSpPr>
        <p:spPr>
          <a:xfrm>
            <a:off x="4720641" y="2912114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201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9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0" name="title copy 2">
            <a:extLst>
              <a:ext uri="{FF2B5EF4-FFF2-40B4-BE49-F238E27FC236}">
                <a16:creationId xmlns:a16="http://schemas.microsoft.com/office/drawing/2014/main" id="{93ED841B-8C19-CBA4-D14D-1D12A3832AE9}"/>
              </a:ext>
            </a:extLst>
          </p:cNvPr>
          <p:cNvSpPr/>
          <p:nvPr/>
        </p:nvSpPr>
        <p:spPr>
          <a:xfrm>
            <a:off x="1395340" y="2938150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201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7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1" name="title copy 2">
            <a:extLst>
              <a:ext uri="{FF2B5EF4-FFF2-40B4-BE49-F238E27FC236}">
                <a16:creationId xmlns:a16="http://schemas.microsoft.com/office/drawing/2014/main" id="{290B1629-C8ED-095D-7EF3-1B261C198690}"/>
              </a:ext>
            </a:extLst>
          </p:cNvPr>
          <p:cNvSpPr/>
          <p:nvPr/>
        </p:nvSpPr>
        <p:spPr>
          <a:xfrm>
            <a:off x="5980671" y="2920822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2020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2" name="title copy 2">
            <a:extLst>
              <a:ext uri="{FF2B5EF4-FFF2-40B4-BE49-F238E27FC236}">
                <a16:creationId xmlns:a16="http://schemas.microsoft.com/office/drawing/2014/main" id="{0F6DCFAD-1187-BF1B-9B76-0CA90F92E17A}"/>
              </a:ext>
            </a:extLst>
          </p:cNvPr>
          <p:cNvSpPr/>
          <p:nvPr/>
        </p:nvSpPr>
        <p:spPr>
          <a:xfrm>
            <a:off x="9322329" y="2921190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22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3" name="title copy 2">
            <a:extLst>
              <a:ext uri="{FF2B5EF4-FFF2-40B4-BE49-F238E27FC236}">
                <a16:creationId xmlns:a16="http://schemas.microsoft.com/office/drawing/2014/main" id="{FBFD3D1D-DB37-AE98-80A8-0CC71413BC13}"/>
              </a:ext>
            </a:extLst>
          </p:cNvPr>
          <p:cNvSpPr/>
          <p:nvPr/>
        </p:nvSpPr>
        <p:spPr>
          <a:xfrm>
            <a:off x="8140102" y="2928929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21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4" name="title copy 2">
            <a:extLst>
              <a:ext uri="{FF2B5EF4-FFF2-40B4-BE49-F238E27FC236}">
                <a16:creationId xmlns:a16="http://schemas.microsoft.com/office/drawing/2014/main" id="{1F6DAE3B-E4BC-80A5-70CE-BDA7D3ACBEB1}"/>
              </a:ext>
            </a:extLst>
          </p:cNvPr>
          <p:cNvSpPr/>
          <p:nvPr/>
        </p:nvSpPr>
        <p:spPr>
          <a:xfrm>
            <a:off x="10660163" y="2920822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23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7" name="title copy 2">
            <a:extLst>
              <a:ext uri="{FF2B5EF4-FFF2-40B4-BE49-F238E27FC236}">
                <a16:creationId xmlns:a16="http://schemas.microsoft.com/office/drawing/2014/main" id="{51CCEE42-E100-032B-3E23-12745912F2CC}"/>
              </a:ext>
            </a:extLst>
          </p:cNvPr>
          <p:cNvSpPr/>
          <p:nvPr/>
        </p:nvSpPr>
        <p:spPr>
          <a:xfrm>
            <a:off x="277970" y="3893106"/>
            <a:ext cx="1164072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Pilot program  CalWORKs 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and Foster Y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outh </a:t>
            </a:r>
          </a:p>
        </p:txBody>
      </p:sp>
      <p:sp>
        <p:nvSpPr>
          <p:cNvPr id="78" name="title copy 2">
            <a:extLst>
              <a:ext uri="{FF2B5EF4-FFF2-40B4-BE49-F238E27FC236}">
                <a16:creationId xmlns:a16="http://schemas.microsoft.com/office/drawing/2014/main" id="{CF8A6006-9143-DEC4-F8C6-17ED6BFDD49E}"/>
              </a:ext>
            </a:extLst>
          </p:cNvPr>
          <p:cNvSpPr/>
          <p:nvPr/>
        </p:nvSpPr>
        <p:spPr>
          <a:xfrm>
            <a:off x="1418809" y="3984548"/>
            <a:ext cx="1200360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Established program (no longer a pilot) with adding more slots and support services </a:t>
            </a:r>
            <a:endParaRPr sz="1081" b="1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sp>
        <p:nvSpPr>
          <p:cNvPr id="79" name="title copy 9">
            <a:extLst>
              <a:ext uri="{FF2B5EF4-FFF2-40B4-BE49-F238E27FC236}">
                <a16:creationId xmlns:a16="http://schemas.microsoft.com/office/drawing/2014/main" id="{C88512DA-0CE7-2566-F887-8848742D7D2F}"/>
              </a:ext>
            </a:extLst>
          </p:cNvPr>
          <p:cNvSpPr/>
          <p:nvPr/>
        </p:nvSpPr>
        <p:spPr>
          <a:xfrm>
            <a:off x="2534022" y="5275619"/>
            <a:ext cx="1141049" cy="59469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Addition of peer/youth Community Workers</a:t>
            </a:r>
          </a:p>
        </p:txBody>
      </p:sp>
      <p:sp>
        <p:nvSpPr>
          <p:cNvPr id="80" name="title copy 2">
            <a:extLst>
              <a:ext uri="{FF2B5EF4-FFF2-40B4-BE49-F238E27FC236}">
                <a16:creationId xmlns:a16="http://schemas.microsoft.com/office/drawing/2014/main" id="{FFB6DBCF-7A09-C2C5-FD10-13790FE3DF8B}"/>
              </a:ext>
            </a:extLst>
          </p:cNvPr>
          <p:cNvSpPr/>
          <p:nvPr/>
        </p:nvSpPr>
        <p:spPr>
          <a:xfrm>
            <a:off x="3534933" y="3979083"/>
            <a:ext cx="1170395" cy="743366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Addition of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 CalFresh youth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 and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private 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work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sites</a:t>
            </a:r>
          </a:p>
        </p:txBody>
      </p:sp>
      <p:sp>
        <p:nvSpPr>
          <p:cNvPr id="82" name="title copy 2">
            <a:extLst>
              <a:ext uri="{FF2B5EF4-FFF2-40B4-BE49-F238E27FC236}">
                <a16:creationId xmlns:a16="http://schemas.microsoft.com/office/drawing/2014/main" id="{95E71B21-2ADF-4E0E-A83C-0A961EFFF612}"/>
              </a:ext>
            </a:extLst>
          </p:cNvPr>
          <p:cNvSpPr/>
          <p:nvPr/>
        </p:nvSpPr>
        <p:spPr>
          <a:xfrm>
            <a:off x="4660495" y="3986149"/>
            <a:ext cx="1337822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Enhanced program with  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longer placement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s                    and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more hours</a:t>
            </a:r>
          </a:p>
        </p:txBody>
      </p:sp>
      <p:sp>
        <p:nvSpPr>
          <p:cNvPr id="83" name="title copy 2">
            <a:extLst>
              <a:ext uri="{FF2B5EF4-FFF2-40B4-BE49-F238E27FC236}">
                <a16:creationId xmlns:a16="http://schemas.microsoft.com/office/drawing/2014/main" id="{989A9D3C-3A34-E3C9-2EB9-635BF1892107}"/>
              </a:ext>
            </a:extLst>
          </p:cNvPr>
          <p:cNvSpPr/>
          <p:nvPr/>
        </p:nvSpPr>
        <p:spPr>
          <a:xfrm>
            <a:off x="6031408" y="3995719"/>
            <a:ext cx="1141049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081" b="1" dirty="0">
                <a:solidFill>
                  <a:srgbClr val="FFFF00"/>
                </a:solidFill>
                <a:latin typeface="Montserrat"/>
                <a:cs typeface="Montserrat"/>
              </a:rPr>
              <a:t>Pandemic </a:t>
            </a:r>
            <a:r>
              <a:rPr lang="en-US" sz="1081" b="1" dirty="0">
                <a:solidFill>
                  <a:srgbClr val="FFFF00"/>
                </a:solidFill>
                <a:latin typeface="Montserrat"/>
                <a:cs typeface="Montserrat"/>
              </a:rPr>
              <a:t>R</a:t>
            </a:r>
            <a:r>
              <a:rPr sz="1081" b="1" dirty="0">
                <a:solidFill>
                  <a:srgbClr val="FFFF00"/>
                </a:solidFill>
                <a:latin typeface="Montserrat"/>
                <a:cs typeface="Montserrat"/>
              </a:rPr>
              <a:t>esponse 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cohorts and virtual participation option</a:t>
            </a:r>
          </a:p>
        </p:txBody>
      </p:sp>
      <p:sp>
        <p:nvSpPr>
          <p:cNvPr id="84" name="title copy 8">
            <a:extLst>
              <a:ext uri="{FF2B5EF4-FFF2-40B4-BE49-F238E27FC236}">
                <a16:creationId xmlns:a16="http://schemas.microsoft.com/office/drawing/2014/main" id="{C452EB2F-B783-CD42-9720-29FB31BBA625}"/>
              </a:ext>
            </a:extLst>
          </p:cNvPr>
          <p:cNvSpPr/>
          <p:nvPr/>
        </p:nvSpPr>
        <p:spPr>
          <a:xfrm>
            <a:off x="6710583" y="5286266"/>
            <a:ext cx="1941259" cy="480329"/>
          </a:xfrm>
          <a:prstGeom prst="rect">
            <a:avLst/>
          </a:prstGeom>
          <a:ln w="28575" cmpd="sng">
            <a:solidFill>
              <a:srgbClr val="92D050"/>
            </a:solidFill>
            <a:prstDash val="dash"/>
          </a:ln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NEW Foster Youth Internship Program 2.0 Implementation</a:t>
            </a:r>
          </a:p>
        </p:txBody>
      </p:sp>
      <p:sp>
        <p:nvSpPr>
          <p:cNvPr id="85" name="title copy 2">
            <a:extLst>
              <a:ext uri="{FF2B5EF4-FFF2-40B4-BE49-F238E27FC236}">
                <a16:creationId xmlns:a16="http://schemas.microsoft.com/office/drawing/2014/main" id="{A7ED0A57-894E-D629-F700-CEAA4746B5A5}"/>
              </a:ext>
            </a:extLst>
          </p:cNvPr>
          <p:cNvSpPr/>
          <p:nvPr/>
        </p:nvSpPr>
        <p:spPr>
          <a:xfrm>
            <a:off x="8187675" y="3916678"/>
            <a:ext cx="1064587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Cohorts, return to onsite placements, 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remote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options</a:t>
            </a:r>
          </a:p>
        </p:txBody>
      </p:sp>
      <p:sp>
        <p:nvSpPr>
          <p:cNvPr id="86" name="title copy 2">
            <a:extLst>
              <a:ext uri="{FF2B5EF4-FFF2-40B4-BE49-F238E27FC236}">
                <a16:creationId xmlns:a16="http://schemas.microsoft.com/office/drawing/2014/main" id="{A0FA601C-CA4A-67FC-A43B-2AF1DC998AB9}"/>
              </a:ext>
            </a:extLst>
          </p:cNvPr>
          <p:cNvSpPr/>
          <p:nvPr/>
        </p:nvSpPr>
        <p:spPr>
          <a:xfrm>
            <a:off x="9429708" y="3954813"/>
            <a:ext cx="1064587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Creation of intern-led “</a:t>
            </a:r>
            <a:r>
              <a:rPr lang="en-US" sz="1081" b="1" dirty="0" err="1">
                <a:solidFill>
                  <a:schemeClr val="bg1"/>
                </a:solidFill>
                <a:latin typeface="Montserrat"/>
                <a:cs typeface="Montserrat"/>
              </a:rPr>
              <a:t>HelpDesk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” </a:t>
            </a:r>
          </a:p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to support payroll unit</a:t>
            </a:r>
            <a:endParaRPr sz="1081" b="1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sp>
        <p:nvSpPr>
          <p:cNvPr id="87" name="title copy 2">
            <a:extLst>
              <a:ext uri="{FF2B5EF4-FFF2-40B4-BE49-F238E27FC236}">
                <a16:creationId xmlns:a16="http://schemas.microsoft.com/office/drawing/2014/main" id="{78E02FFB-98B1-89B4-0E19-BEEB30B57408}"/>
              </a:ext>
            </a:extLst>
          </p:cNvPr>
          <p:cNvSpPr/>
          <p:nvPr/>
        </p:nvSpPr>
        <p:spPr>
          <a:xfrm>
            <a:off x="10705821" y="3979083"/>
            <a:ext cx="1064587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Peer-to-peer recruitment and outreach</a:t>
            </a:r>
            <a:endParaRPr sz="1081" b="1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1933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>
            <a:normAutofit/>
          </a:bodyPr>
          <a:lstStyle/>
          <a:p>
            <a:r>
              <a:rPr lang="en-US" dirty="0"/>
              <a:t>“Another Intern Quote.” </a:t>
            </a:r>
          </a:p>
        </p:txBody>
      </p:sp>
      <p:pic>
        <p:nvPicPr>
          <p:cNvPr id="10" name="Picture Placeholder 9" descr="red-headed person with round glasses, blue scarf, against an orange background">
            <a:extLst>
              <a:ext uri="{FF2B5EF4-FFF2-40B4-BE49-F238E27FC236}">
                <a16:creationId xmlns:a16="http://schemas.microsoft.com/office/drawing/2014/main" id="{A539BB56-95F7-4754-8318-C0F05135C2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214" y="0"/>
            <a:ext cx="1740916" cy="1733044"/>
          </a:xfrm>
        </p:spPr>
      </p:pic>
      <p:pic>
        <p:nvPicPr>
          <p:cNvPr id="14" name="Picture Placeholder 13" descr="person wearing striped shirt against blue background">
            <a:extLst>
              <a:ext uri="{FF2B5EF4-FFF2-40B4-BE49-F238E27FC236}">
                <a16:creationId xmlns:a16="http://schemas.microsoft.com/office/drawing/2014/main" id="{08051F1A-FF92-463C-B8B8-18372F17B4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580" y="0"/>
            <a:ext cx="1746504" cy="1733044"/>
          </a:xfrm>
        </p:spPr>
      </p:pic>
      <p:pic>
        <p:nvPicPr>
          <p:cNvPr id="12" name="Picture Placeholder 11" descr="person with green glasses and pink shirt against blue background">
            <a:extLst>
              <a:ext uri="{FF2B5EF4-FFF2-40B4-BE49-F238E27FC236}">
                <a16:creationId xmlns:a16="http://schemas.microsoft.com/office/drawing/2014/main" id="{C4D2E434-00A8-44D1-A758-28E403B125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252" y="1733044"/>
            <a:ext cx="1735328" cy="175564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87984-91C7-477D-977B-F8ABF968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/>
          <a:lstStyle/>
          <a:p>
            <a:r>
              <a:rPr lang="en-US" dirty="0"/>
              <a:t>Intern </a:t>
            </a:r>
          </a:p>
          <a:p>
            <a:endParaRPr lang="en-US" dirty="0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9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ine-8 copy 9">
            <a:extLst>
              <a:ext uri="{FF2B5EF4-FFF2-40B4-BE49-F238E27FC236}">
                <a16:creationId xmlns:a16="http://schemas.microsoft.com/office/drawing/2014/main" id="{C76B2290-2A12-B381-EDEE-DC2B8EC4780F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 rot="-16200000">
            <a:off x="1093663" y="2803756"/>
            <a:ext cx="1362494" cy="338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576" y="649750"/>
            <a:ext cx="7768671" cy="1325563"/>
          </a:xfrm>
        </p:spPr>
        <p:txBody>
          <a:bodyPr/>
          <a:lstStyle/>
          <a:p>
            <a:r>
              <a:rPr lang="en-ZA" dirty="0"/>
              <a:t>Program Evaluation Beginnings </a:t>
            </a:r>
          </a:p>
        </p:txBody>
      </p:sp>
      <p:sp>
        <p:nvSpPr>
          <p:cNvPr id="195" name="Text Placeholder 32">
            <a:extLst>
              <a:ext uri="{FF2B5EF4-FFF2-40B4-BE49-F238E27FC236}">
                <a16:creationId xmlns:a16="http://schemas.microsoft.com/office/drawing/2014/main" id="{9033E80F-6AC8-48A8-BD31-6766258E72D0}"/>
              </a:ext>
            </a:extLst>
          </p:cNvPr>
          <p:cNvSpPr txBox="1">
            <a:spLocks/>
          </p:cNvSpPr>
          <p:nvPr/>
        </p:nvSpPr>
        <p:spPr>
          <a:xfrm>
            <a:off x="297461" y="2276849"/>
            <a:ext cx="1690417" cy="224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366" name="Slide Number Placeholder 365">
            <a:extLst>
              <a:ext uri="{FF2B5EF4-FFF2-40B4-BE49-F238E27FC236}">
                <a16:creationId xmlns:a16="http://schemas.microsoft.com/office/drawing/2014/main" id="{BD2341A8-7BD1-4CE6-83FD-256E6B44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7" name="Line-8 copy 2">
            <a:extLst>
              <a:ext uri="{FF2B5EF4-FFF2-40B4-BE49-F238E27FC236}">
                <a16:creationId xmlns:a16="http://schemas.microsoft.com/office/drawing/2014/main" id="{6E6580DD-2595-3058-5AB5-76BEA8C3CC6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1572026" y="3454912"/>
            <a:ext cx="405769" cy="228728"/>
          </a:xfrm>
          <a:prstGeom prst="rect">
            <a:avLst/>
          </a:prstGeom>
        </p:spPr>
      </p:pic>
      <p:pic>
        <p:nvPicPr>
          <p:cNvPr id="58" name="Line-8 copy 9">
            <a:extLst>
              <a:ext uri="{FF2B5EF4-FFF2-40B4-BE49-F238E27FC236}">
                <a16:creationId xmlns:a16="http://schemas.microsoft.com/office/drawing/2014/main" id="{638EBAD2-250B-9CC6-09E0-97C5EDADD77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-5400000">
            <a:off x="5240744" y="4093532"/>
            <a:ext cx="1722631" cy="278807"/>
          </a:xfrm>
          <a:prstGeom prst="rect">
            <a:avLst/>
          </a:prstGeom>
        </p:spPr>
      </p:pic>
      <p:pic>
        <p:nvPicPr>
          <p:cNvPr id="59" name="Line-8 copy 2">
            <a:extLst>
              <a:ext uri="{FF2B5EF4-FFF2-40B4-BE49-F238E27FC236}">
                <a16:creationId xmlns:a16="http://schemas.microsoft.com/office/drawing/2014/main" id="{F2403B52-7E9E-FF52-2A1D-7B9700B190A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3759535" y="3491208"/>
            <a:ext cx="405769" cy="228728"/>
          </a:xfrm>
          <a:prstGeom prst="rect">
            <a:avLst/>
          </a:prstGeom>
        </p:spPr>
      </p:pic>
      <p:pic>
        <p:nvPicPr>
          <p:cNvPr id="61" name="Line-8 copy 1">
            <a:extLst>
              <a:ext uri="{FF2B5EF4-FFF2-40B4-BE49-F238E27FC236}">
                <a16:creationId xmlns:a16="http://schemas.microsoft.com/office/drawing/2014/main" id="{D0EA264E-5695-FFF5-55F3-95C9D7BEBA5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7975441" y="3480813"/>
            <a:ext cx="405769" cy="228728"/>
          </a:xfrm>
          <a:prstGeom prst="rect">
            <a:avLst/>
          </a:prstGeom>
        </p:spPr>
      </p:pic>
      <p:sp>
        <p:nvSpPr>
          <p:cNvPr id="67" name="title copy 2">
            <a:extLst>
              <a:ext uri="{FF2B5EF4-FFF2-40B4-BE49-F238E27FC236}">
                <a16:creationId xmlns:a16="http://schemas.microsoft.com/office/drawing/2014/main" id="{1DB71685-F687-500F-D663-F087CC1D58CC}"/>
              </a:ext>
            </a:extLst>
          </p:cNvPr>
          <p:cNvSpPr/>
          <p:nvPr/>
        </p:nvSpPr>
        <p:spPr>
          <a:xfrm>
            <a:off x="1193622" y="2945179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2016</a:t>
            </a:r>
          </a:p>
        </p:txBody>
      </p:sp>
      <p:sp>
        <p:nvSpPr>
          <p:cNvPr id="68" name="title copy 2">
            <a:extLst>
              <a:ext uri="{FF2B5EF4-FFF2-40B4-BE49-F238E27FC236}">
                <a16:creationId xmlns:a16="http://schemas.microsoft.com/office/drawing/2014/main" id="{1E4F9672-C754-8A03-203F-E50740890589}"/>
              </a:ext>
            </a:extLst>
          </p:cNvPr>
          <p:cNvSpPr/>
          <p:nvPr/>
        </p:nvSpPr>
        <p:spPr>
          <a:xfrm>
            <a:off x="7593128" y="2846032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201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8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0" name="title copy 2">
            <a:extLst>
              <a:ext uri="{FF2B5EF4-FFF2-40B4-BE49-F238E27FC236}">
                <a16:creationId xmlns:a16="http://schemas.microsoft.com/office/drawing/2014/main" id="{93ED841B-8C19-CBA4-D14D-1D12A3832AE9}"/>
              </a:ext>
            </a:extLst>
          </p:cNvPr>
          <p:cNvSpPr/>
          <p:nvPr/>
        </p:nvSpPr>
        <p:spPr>
          <a:xfrm>
            <a:off x="3370780" y="2971657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201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7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7" name="title copy 2">
            <a:extLst>
              <a:ext uri="{FF2B5EF4-FFF2-40B4-BE49-F238E27FC236}">
                <a16:creationId xmlns:a16="http://schemas.microsoft.com/office/drawing/2014/main" id="{51CCEE42-E100-032B-3E23-12745912F2CC}"/>
              </a:ext>
            </a:extLst>
          </p:cNvPr>
          <p:cNvSpPr/>
          <p:nvPr/>
        </p:nvSpPr>
        <p:spPr>
          <a:xfrm>
            <a:off x="1192874" y="3941139"/>
            <a:ext cx="1164072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Pilot program  CalWORKs 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and Foster Y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outh </a:t>
            </a:r>
          </a:p>
        </p:txBody>
      </p:sp>
      <p:sp>
        <p:nvSpPr>
          <p:cNvPr id="78" name="title copy 2">
            <a:extLst>
              <a:ext uri="{FF2B5EF4-FFF2-40B4-BE49-F238E27FC236}">
                <a16:creationId xmlns:a16="http://schemas.microsoft.com/office/drawing/2014/main" id="{CF8A6006-9143-DEC4-F8C6-17ED6BFDD49E}"/>
              </a:ext>
            </a:extLst>
          </p:cNvPr>
          <p:cNvSpPr/>
          <p:nvPr/>
        </p:nvSpPr>
        <p:spPr>
          <a:xfrm>
            <a:off x="3370780" y="3979426"/>
            <a:ext cx="1200360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P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artnership with O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ffice of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R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esearch and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E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valuation (ORE) for evaluation </a:t>
            </a:r>
            <a:endParaRPr sz="1081" b="1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sp>
        <p:nvSpPr>
          <p:cNvPr id="79" name="title copy 9">
            <a:extLst>
              <a:ext uri="{FF2B5EF4-FFF2-40B4-BE49-F238E27FC236}">
                <a16:creationId xmlns:a16="http://schemas.microsoft.com/office/drawing/2014/main" id="{C88512DA-0CE7-2566-F887-8848742D7D2F}"/>
              </a:ext>
            </a:extLst>
          </p:cNvPr>
          <p:cNvSpPr/>
          <p:nvPr/>
        </p:nvSpPr>
        <p:spPr>
          <a:xfrm>
            <a:off x="5563699" y="5219916"/>
            <a:ext cx="1141049" cy="59469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Addition of peer/youth Community Workers</a:t>
            </a:r>
          </a:p>
        </p:txBody>
      </p:sp>
      <p:sp>
        <p:nvSpPr>
          <p:cNvPr id="80" name="title copy 2">
            <a:extLst>
              <a:ext uri="{FF2B5EF4-FFF2-40B4-BE49-F238E27FC236}">
                <a16:creationId xmlns:a16="http://schemas.microsoft.com/office/drawing/2014/main" id="{FFB6DBCF-7A09-C2C5-FD10-13790FE3DF8B}"/>
              </a:ext>
            </a:extLst>
          </p:cNvPr>
          <p:cNvSpPr/>
          <p:nvPr/>
        </p:nvSpPr>
        <p:spPr>
          <a:xfrm>
            <a:off x="7593128" y="3917322"/>
            <a:ext cx="1170395" cy="743366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Addition of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 CalFresh youth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 and 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private 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work</a:t>
            </a:r>
            <a:r>
              <a:rPr sz="1081" b="1" dirty="0">
                <a:solidFill>
                  <a:schemeClr val="bg1"/>
                </a:solidFill>
                <a:latin typeface="Montserrat"/>
                <a:cs typeface="Montserrat"/>
              </a:rPr>
              <a:t>sites</a:t>
            </a:r>
          </a:p>
        </p:txBody>
      </p:sp>
      <p:sp>
        <p:nvSpPr>
          <p:cNvPr id="7" name="title copy 6">
            <a:extLst>
              <a:ext uri="{FF2B5EF4-FFF2-40B4-BE49-F238E27FC236}">
                <a16:creationId xmlns:a16="http://schemas.microsoft.com/office/drawing/2014/main" id="{285295A0-4924-5A6E-A479-5462D760D7DB}"/>
              </a:ext>
            </a:extLst>
          </p:cNvPr>
          <p:cNvSpPr/>
          <p:nvPr/>
        </p:nvSpPr>
        <p:spPr>
          <a:xfrm>
            <a:off x="1010882" y="1909039"/>
            <a:ext cx="1623618" cy="6346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050" b="1" dirty="0">
                <a:solidFill>
                  <a:srgbClr val="1D00F7"/>
                </a:solidFill>
                <a:latin typeface="Montserrat"/>
                <a:ea typeface="+mn-ea"/>
                <a:cs typeface="Montserrat"/>
              </a:rPr>
              <a:t>Satisfaction Paper &amp; Pencil Surveys </a:t>
            </a:r>
          </a:p>
        </p:txBody>
      </p:sp>
      <p:pic>
        <p:nvPicPr>
          <p:cNvPr id="8" name="customLine">
            <a:extLst>
              <a:ext uri="{FF2B5EF4-FFF2-40B4-BE49-F238E27FC236}">
                <a16:creationId xmlns:a16="http://schemas.microsoft.com/office/drawing/2014/main" id="{81708448-42FC-C181-5C5D-17E9B63FCC6A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848056" y="2407376"/>
            <a:ext cx="4355418" cy="393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BBE1D2-F199-A8B3-9AC1-ED3A8753CDE0}"/>
              </a:ext>
            </a:extLst>
          </p:cNvPr>
          <p:cNvSpPr txBox="1"/>
          <p:nvPr/>
        </p:nvSpPr>
        <p:spPr>
          <a:xfrm>
            <a:off x="3047198" y="1846416"/>
            <a:ext cx="6097604" cy="538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50" b="1" dirty="0">
                <a:solidFill>
                  <a:srgbClr val="1D00F7"/>
                </a:solidFill>
                <a:latin typeface="Montserrat"/>
                <a:ea typeface="+mn-ea"/>
                <a:cs typeface="Montserrat"/>
              </a:rPr>
              <a:t>Pre &amp; Post Survey </a:t>
            </a:r>
          </a:p>
          <a:p>
            <a:pPr algn="ctr" hangingPunct="0">
              <a:lnSpc>
                <a:spcPct val="91667"/>
              </a:lnSpc>
            </a:pPr>
            <a:r>
              <a:rPr lang="en-US" sz="1050" b="1" dirty="0">
                <a:solidFill>
                  <a:srgbClr val="1D00F7"/>
                </a:solidFill>
                <a:latin typeface="Montserrat"/>
                <a:ea typeface="+mn-ea"/>
                <a:cs typeface="Montserrat"/>
              </a:rPr>
              <a:t>via Survey Monkey;</a:t>
            </a:r>
          </a:p>
          <a:p>
            <a:pPr algn="ctr" hangingPunct="0">
              <a:lnSpc>
                <a:spcPct val="91667"/>
              </a:lnSpc>
            </a:pPr>
            <a:r>
              <a:rPr lang="en-US" sz="1050" b="1" dirty="0">
                <a:solidFill>
                  <a:srgbClr val="1D00F7"/>
                </a:solidFill>
                <a:latin typeface="Montserrat"/>
                <a:ea typeface="+mn-ea"/>
                <a:cs typeface="Montserrat"/>
              </a:rPr>
              <a:t>Satisfaction Measures; Logic Model</a:t>
            </a:r>
          </a:p>
        </p:txBody>
      </p:sp>
      <p:sp>
        <p:nvSpPr>
          <p:cNvPr id="11" name="title copy 8">
            <a:extLst>
              <a:ext uri="{FF2B5EF4-FFF2-40B4-BE49-F238E27FC236}">
                <a16:creationId xmlns:a16="http://schemas.microsoft.com/office/drawing/2014/main" id="{A174E2FA-56A2-605C-CD8A-D1C4C08E9F2C}"/>
              </a:ext>
            </a:extLst>
          </p:cNvPr>
          <p:cNvSpPr/>
          <p:nvPr/>
        </p:nvSpPr>
        <p:spPr>
          <a:xfrm>
            <a:off x="3145584" y="5013318"/>
            <a:ext cx="1650751" cy="413196"/>
          </a:xfrm>
          <a:prstGeom prst="rect">
            <a:avLst/>
          </a:prstGeom>
          <a:solidFill>
            <a:srgbClr val="92D050"/>
          </a:solidFill>
          <a:ln w="28575" cmpd="sng">
            <a:solidFill>
              <a:srgbClr val="92D050"/>
            </a:solidFill>
            <a:prstDash val="dash"/>
          </a:ln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endParaRPr lang="en-US" sz="1081" b="1" dirty="0">
              <a:solidFill>
                <a:schemeClr val="bg1"/>
              </a:solidFill>
              <a:latin typeface="Montserrat"/>
              <a:cs typeface="Montserrat"/>
            </a:endParaRPr>
          </a:p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>
                <a:latin typeface="Montserrat"/>
                <a:cs typeface="Montserrat"/>
              </a:rPr>
              <a:t>Partnership with ORE</a:t>
            </a:r>
            <a:endParaRPr sz="1081" b="1" dirty="0">
              <a:latin typeface="Montserrat"/>
              <a:cs typeface="Montserrat"/>
            </a:endParaRPr>
          </a:p>
        </p:txBody>
      </p:sp>
      <p:pic>
        <p:nvPicPr>
          <p:cNvPr id="12" name="Line-24">
            <a:extLst>
              <a:ext uri="{FF2B5EF4-FFF2-40B4-BE49-F238E27FC236}">
                <a16:creationId xmlns:a16="http://schemas.microsoft.com/office/drawing/2014/main" id="{B8778995-3331-6F1B-4E3D-CEB56CA45225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-11419" y="3245955"/>
            <a:ext cx="12291287" cy="251331"/>
          </a:xfrm>
          <a:prstGeom prst="rect">
            <a:avLst/>
          </a:prstGeom>
        </p:spPr>
      </p:pic>
      <p:sp>
        <p:nvSpPr>
          <p:cNvPr id="13" name="title copy 2">
            <a:extLst>
              <a:ext uri="{FF2B5EF4-FFF2-40B4-BE49-F238E27FC236}">
                <a16:creationId xmlns:a16="http://schemas.microsoft.com/office/drawing/2014/main" id="{55BCBA61-AD10-A9E0-0D70-86F87B96D8D1}"/>
              </a:ext>
            </a:extLst>
          </p:cNvPr>
          <p:cNvSpPr/>
          <p:nvPr/>
        </p:nvSpPr>
        <p:spPr>
          <a:xfrm>
            <a:off x="9615443" y="2827219"/>
            <a:ext cx="1942125" cy="125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201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9—present 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02E430E-8707-2F11-D03C-DA030D22F978}"/>
              </a:ext>
            </a:extLst>
          </p:cNvPr>
          <p:cNvSpPr/>
          <p:nvPr/>
        </p:nvSpPr>
        <p:spPr>
          <a:xfrm rot="5400000">
            <a:off x="10615190" y="2961404"/>
            <a:ext cx="405769" cy="809976"/>
          </a:xfrm>
          <a:prstGeom prst="triangle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576" y="649750"/>
            <a:ext cx="7768671" cy="1325563"/>
          </a:xfrm>
        </p:spPr>
        <p:txBody>
          <a:bodyPr/>
          <a:lstStyle/>
          <a:p>
            <a:r>
              <a:rPr lang="en-ZA" dirty="0"/>
              <a:t>Program Evaluation Growth </a:t>
            </a:r>
          </a:p>
        </p:txBody>
      </p:sp>
      <p:sp>
        <p:nvSpPr>
          <p:cNvPr id="195" name="Text Placeholder 32">
            <a:extLst>
              <a:ext uri="{FF2B5EF4-FFF2-40B4-BE49-F238E27FC236}">
                <a16:creationId xmlns:a16="http://schemas.microsoft.com/office/drawing/2014/main" id="{9033E80F-6AC8-48A8-BD31-6766258E72D0}"/>
              </a:ext>
            </a:extLst>
          </p:cNvPr>
          <p:cNvSpPr txBox="1">
            <a:spLocks/>
          </p:cNvSpPr>
          <p:nvPr/>
        </p:nvSpPr>
        <p:spPr>
          <a:xfrm>
            <a:off x="297461" y="2276849"/>
            <a:ext cx="1690417" cy="224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366" name="Slide Number Placeholder 365">
            <a:extLst>
              <a:ext uri="{FF2B5EF4-FFF2-40B4-BE49-F238E27FC236}">
                <a16:creationId xmlns:a16="http://schemas.microsoft.com/office/drawing/2014/main" id="{BD2341A8-7BD1-4CE6-83FD-256E6B44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7" name="Line-8 copy 2">
            <a:extLst>
              <a:ext uri="{FF2B5EF4-FFF2-40B4-BE49-F238E27FC236}">
                <a16:creationId xmlns:a16="http://schemas.microsoft.com/office/drawing/2014/main" id="{6E6580DD-2595-3058-5AB5-76BEA8C3CC61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 rot="-5400000">
            <a:off x="1572026" y="3454912"/>
            <a:ext cx="405769" cy="228728"/>
          </a:xfrm>
          <a:prstGeom prst="rect">
            <a:avLst/>
          </a:prstGeom>
        </p:spPr>
      </p:pic>
      <p:pic>
        <p:nvPicPr>
          <p:cNvPr id="58" name="Line-8 copy 9">
            <a:extLst>
              <a:ext uri="{FF2B5EF4-FFF2-40B4-BE49-F238E27FC236}">
                <a16:creationId xmlns:a16="http://schemas.microsoft.com/office/drawing/2014/main" id="{638EBAD2-250B-9CC6-09E0-97C5EDADD77E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2926746" y="4114204"/>
            <a:ext cx="1722631" cy="278807"/>
          </a:xfrm>
          <a:prstGeom prst="rect">
            <a:avLst/>
          </a:prstGeom>
        </p:spPr>
      </p:pic>
      <p:pic>
        <p:nvPicPr>
          <p:cNvPr id="59" name="Line-8 copy 2">
            <a:extLst>
              <a:ext uri="{FF2B5EF4-FFF2-40B4-BE49-F238E27FC236}">
                <a16:creationId xmlns:a16="http://schemas.microsoft.com/office/drawing/2014/main" id="{F2403B52-7E9E-FF52-2A1D-7B9700B190A3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 rot="-5400000">
            <a:off x="5778752" y="3473148"/>
            <a:ext cx="405769" cy="228728"/>
          </a:xfrm>
          <a:prstGeom prst="rect">
            <a:avLst/>
          </a:prstGeom>
        </p:spPr>
      </p:pic>
      <p:pic>
        <p:nvPicPr>
          <p:cNvPr id="61" name="Line-8 copy 1">
            <a:extLst>
              <a:ext uri="{FF2B5EF4-FFF2-40B4-BE49-F238E27FC236}">
                <a16:creationId xmlns:a16="http://schemas.microsoft.com/office/drawing/2014/main" id="{D0EA264E-5695-FFF5-55F3-95C9D7BEBA50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 rot="-5400000">
            <a:off x="7975441" y="3480813"/>
            <a:ext cx="405769" cy="228728"/>
          </a:xfrm>
          <a:prstGeom prst="rect">
            <a:avLst/>
          </a:prstGeom>
        </p:spPr>
      </p:pic>
      <p:sp>
        <p:nvSpPr>
          <p:cNvPr id="67" name="title copy 2">
            <a:extLst>
              <a:ext uri="{FF2B5EF4-FFF2-40B4-BE49-F238E27FC236}">
                <a16:creationId xmlns:a16="http://schemas.microsoft.com/office/drawing/2014/main" id="{1DB71685-F687-500F-D663-F087CC1D58CC}"/>
              </a:ext>
            </a:extLst>
          </p:cNvPr>
          <p:cNvSpPr/>
          <p:nvPr/>
        </p:nvSpPr>
        <p:spPr>
          <a:xfrm>
            <a:off x="1193622" y="2945179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201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9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68" name="title copy 2">
            <a:extLst>
              <a:ext uri="{FF2B5EF4-FFF2-40B4-BE49-F238E27FC236}">
                <a16:creationId xmlns:a16="http://schemas.microsoft.com/office/drawing/2014/main" id="{1E4F9672-C754-8A03-203F-E50740890589}"/>
              </a:ext>
            </a:extLst>
          </p:cNvPr>
          <p:cNvSpPr/>
          <p:nvPr/>
        </p:nvSpPr>
        <p:spPr>
          <a:xfrm>
            <a:off x="7593128" y="2952844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2021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0" name="title copy 2">
            <a:extLst>
              <a:ext uri="{FF2B5EF4-FFF2-40B4-BE49-F238E27FC236}">
                <a16:creationId xmlns:a16="http://schemas.microsoft.com/office/drawing/2014/main" id="{93ED841B-8C19-CBA4-D14D-1D12A3832AE9}"/>
              </a:ext>
            </a:extLst>
          </p:cNvPr>
          <p:cNvSpPr/>
          <p:nvPr/>
        </p:nvSpPr>
        <p:spPr>
          <a:xfrm>
            <a:off x="5411110" y="2953610"/>
            <a:ext cx="1141049" cy="1486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2020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79" name="title copy 9">
            <a:extLst>
              <a:ext uri="{FF2B5EF4-FFF2-40B4-BE49-F238E27FC236}">
                <a16:creationId xmlns:a16="http://schemas.microsoft.com/office/drawing/2014/main" id="{C88512DA-0CE7-2566-F887-8848742D7D2F}"/>
              </a:ext>
            </a:extLst>
          </p:cNvPr>
          <p:cNvSpPr/>
          <p:nvPr/>
        </p:nvSpPr>
        <p:spPr>
          <a:xfrm>
            <a:off x="3145663" y="5261260"/>
            <a:ext cx="1284795" cy="59469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50" b="1" dirty="0">
                <a:solidFill>
                  <a:schemeClr val="bg1"/>
                </a:solidFill>
                <a:latin typeface="Montserrat"/>
                <a:ea typeface="+mn-ea"/>
                <a:cs typeface="Montserrat"/>
              </a:rPr>
              <a:t>NEW  Foster Youth Internship Program 2.0 Planning</a:t>
            </a:r>
            <a:endParaRPr sz="1050" b="1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pic>
        <p:nvPicPr>
          <p:cNvPr id="12" name="Line-24">
            <a:extLst>
              <a:ext uri="{FF2B5EF4-FFF2-40B4-BE49-F238E27FC236}">
                <a16:creationId xmlns:a16="http://schemas.microsoft.com/office/drawing/2014/main" id="{B8778995-3331-6F1B-4E3D-CEB56CA45225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-11419" y="3245955"/>
            <a:ext cx="12291287" cy="251331"/>
          </a:xfrm>
          <a:prstGeom prst="rect">
            <a:avLst/>
          </a:prstGeom>
        </p:spPr>
      </p:pic>
      <p:sp>
        <p:nvSpPr>
          <p:cNvPr id="13" name="title copy 2">
            <a:extLst>
              <a:ext uri="{FF2B5EF4-FFF2-40B4-BE49-F238E27FC236}">
                <a16:creationId xmlns:a16="http://schemas.microsoft.com/office/drawing/2014/main" id="{55BCBA61-AD10-A9E0-0D70-86F87B96D8D1}"/>
              </a:ext>
            </a:extLst>
          </p:cNvPr>
          <p:cNvSpPr/>
          <p:nvPr/>
        </p:nvSpPr>
        <p:spPr>
          <a:xfrm>
            <a:off x="9554483" y="2945179"/>
            <a:ext cx="1942125" cy="125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>
                <a:solidFill>
                  <a:schemeClr val="bg1"/>
                </a:solidFill>
                <a:latin typeface="+mj-lt"/>
                <a:cs typeface="Montserrat"/>
              </a:rPr>
              <a:t>20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Montserrat"/>
              </a:rPr>
              <a:t>22—present </a:t>
            </a:r>
            <a:endParaRPr sz="1400" b="1" dirty="0">
              <a:solidFill>
                <a:schemeClr val="bg1"/>
              </a:solidFill>
              <a:latin typeface="+mj-lt"/>
              <a:cs typeface="Montserrat"/>
            </a:endParaRPr>
          </a:p>
        </p:txBody>
      </p:sp>
      <p:sp>
        <p:nvSpPr>
          <p:cNvPr id="3" name="title copy 2">
            <a:extLst>
              <a:ext uri="{FF2B5EF4-FFF2-40B4-BE49-F238E27FC236}">
                <a16:creationId xmlns:a16="http://schemas.microsoft.com/office/drawing/2014/main" id="{1A334A56-4724-92B2-B7D7-12562083B002}"/>
              </a:ext>
            </a:extLst>
          </p:cNvPr>
          <p:cNvSpPr/>
          <p:nvPr/>
        </p:nvSpPr>
        <p:spPr>
          <a:xfrm>
            <a:off x="1105998" y="3966414"/>
            <a:ext cx="1337822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1081" b="1" dirty="0" err="1">
                <a:solidFill>
                  <a:schemeClr val="bg1"/>
                </a:solidFill>
                <a:latin typeface="Montserrat"/>
                <a:cs typeface="Montserrat"/>
              </a:rPr>
              <a:t>yPAR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 (Youth Participatory Action Research)  begins with peer-led focus group and digital story telling </a:t>
            </a:r>
            <a:endParaRPr sz="1081" b="1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sp>
        <p:nvSpPr>
          <p:cNvPr id="4" name="title copy 2">
            <a:extLst>
              <a:ext uri="{FF2B5EF4-FFF2-40B4-BE49-F238E27FC236}">
                <a16:creationId xmlns:a16="http://schemas.microsoft.com/office/drawing/2014/main" id="{C4C12CE8-CEEE-F639-6168-6793F0A9423F}"/>
              </a:ext>
            </a:extLst>
          </p:cNvPr>
          <p:cNvSpPr/>
          <p:nvPr/>
        </p:nvSpPr>
        <p:spPr>
          <a:xfrm>
            <a:off x="5411111" y="3961719"/>
            <a:ext cx="1141049" cy="892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081" b="1" dirty="0">
                <a:solidFill>
                  <a:srgbClr val="FFFF00"/>
                </a:solidFill>
                <a:latin typeface="Montserrat"/>
                <a:cs typeface="Montserrat"/>
              </a:rPr>
              <a:t>Pandemic </a:t>
            </a:r>
            <a:r>
              <a:rPr lang="en-US" sz="1081" b="1" dirty="0">
                <a:solidFill>
                  <a:srgbClr val="FFFF00"/>
                </a:solidFill>
                <a:latin typeface="Montserrat"/>
                <a:cs typeface="Montserrat"/>
              </a:rPr>
              <a:t>R</a:t>
            </a:r>
            <a:r>
              <a:rPr sz="1081" b="1" dirty="0">
                <a:solidFill>
                  <a:srgbClr val="FFFF00"/>
                </a:solidFill>
                <a:latin typeface="Montserrat"/>
                <a:cs typeface="Montserrat"/>
              </a:rPr>
              <a:t>esponse  </a:t>
            </a:r>
            <a:r>
              <a:rPr lang="en-US" sz="1081" b="1" dirty="0">
                <a:solidFill>
                  <a:schemeClr val="bg1"/>
                </a:solidFill>
                <a:latin typeface="Montserrat"/>
                <a:cs typeface="Montserrat"/>
              </a:rPr>
              <a:t>Telephone interviews and virtual digital storytelling </a:t>
            </a:r>
            <a:endParaRPr sz="1081" b="1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pic>
        <p:nvPicPr>
          <p:cNvPr id="5" name="customLine">
            <a:extLst>
              <a:ext uri="{FF2B5EF4-FFF2-40B4-BE49-F238E27FC236}">
                <a16:creationId xmlns:a16="http://schemas.microsoft.com/office/drawing/2014/main" id="{E49468F3-2073-4171-2C44-ED1DC8F68184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648659" y="2483716"/>
            <a:ext cx="4519982" cy="189815"/>
          </a:xfrm>
          <a:prstGeom prst="rect">
            <a:avLst/>
          </a:prstGeom>
        </p:spPr>
      </p:pic>
      <p:sp>
        <p:nvSpPr>
          <p:cNvPr id="9" name="title copy 10">
            <a:extLst>
              <a:ext uri="{FF2B5EF4-FFF2-40B4-BE49-F238E27FC236}">
                <a16:creationId xmlns:a16="http://schemas.microsoft.com/office/drawing/2014/main" id="{784C5CB0-703F-A8BA-A867-8E52DBA16FEC}"/>
              </a:ext>
            </a:extLst>
          </p:cNvPr>
          <p:cNvSpPr/>
          <p:nvPr/>
        </p:nvSpPr>
        <p:spPr>
          <a:xfrm>
            <a:off x="4631539" y="2165270"/>
            <a:ext cx="2928921" cy="300777"/>
          </a:xfrm>
          <a:prstGeom prst="rect">
            <a:avLst/>
          </a:prstGeom>
          <a:ln w="28575" cmpd="sng">
            <a:solidFill>
              <a:srgbClr val="1D00F7"/>
            </a:solidFill>
            <a:prstDash val="dash"/>
          </a:ln>
        </p:spPr>
        <p:txBody>
          <a:bodyPr spcFirstLastPara="0" lIns="0" tIns="0" rIns="0" bIns="0" anchor="ctr" anchorCtr="0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1400" b="1" dirty="0" err="1">
                <a:solidFill>
                  <a:srgbClr val="1D00F7"/>
                </a:solidFill>
                <a:latin typeface="Montserrat"/>
                <a:ea typeface="+mn-ea"/>
                <a:cs typeface="Montserrat"/>
              </a:rPr>
              <a:t>yPAR</a:t>
            </a:r>
            <a:r>
              <a:rPr sz="1400" b="1" dirty="0">
                <a:solidFill>
                  <a:srgbClr val="1D00F7"/>
                </a:solidFill>
                <a:latin typeface="Montserrat"/>
                <a:ea typeface="+mn-ea"/>
                <a:cs typeface="Montserrat"/>
              </a:rPr>
              <a:t>:   Peer Evaluator Project</a:t>
            </a:r>
          </a:p>
        </p:txBody>
      </p:sp>
    </p:spTree>
    <p:extLst>
      <p:ext uri="{BB962C8B-B14F-4D97-AF65-F5344CB8AC3E}">
        <p14:creationId xmlns:p14="http://schemas.microsoft.com/office/powerpoint/2010/main" val="166691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>
            <a:normAutofit/>
          </a:bodyPr>
          <a:lstStyle/>
          <a:p>
            <a:r>
              <a:rPr lang="en-US" dirty="0"/>
              <a:t>“Another Intern Quote.” </a:t>
            </a:r>
          </a:p>
        </p:txBody>
      </p:sp>
      <p:pic>
        <p:nvPicPr>
          <p:cNvPr id="10" name="Picture Placeholder 9" descr="red-headed person with round glasses, blue scarf, against an orange background">
            <a:extLst>
              <a:ext uri="{FF2B5EF4-FFF2-40B4-BE49-F238E27FC236}">
                <a16:creationId xmlns:a16="http://schemas.microsoft.com/office/drawing/2014/main" id="{A539BB56-95F7-4754-8318-C0F05135C2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214" y="0"/>
            <a:ext cx="1740916" cy="1733044"/>
          </a:xfrm>
        </p:spPr>
      </p:pic>
      <p:pic>
        <p:nvPicPr>
          <p:cNvPr id="14" name="Picture Placeholder 13" descr="person wearing striped shirt against blue background">
            <a:extLst>
              <a:ext uri="{FF2B5EF4-FFF2-40B4-BE49-F238E27FC236}">
                <a16:creationId xmlns:a16="http://schemas.microsoft.com/office/drawing/2014/main" id="{08051F1A-FF92-463C-B8B8-18372F17B4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580" y="0"/>
            <a:ext cx="1746504" cy="1733044"/>
          </a:xfrm>
        </p:spPr>
      </p:pic>
      <p:pic>
        <p:nvPicPr>
          <p:cNvPr id="12" name="Picture Placeholder 11" descr="person with green glasses and pink shirt against blue background">
            <a:extLst>
              <a:ext uri="{FF2B5EF4-FFF2-40B4-BE49-F238E27FC236}">
                <a16:creationId xmlns:a16="http://schemas.microsoft.com/office/drawing/2014/main" id="{C4D2E434-00A8-44D1-A758-28E403B125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252" y="1733044"/>
            <a:ext cx="1735328" cy="175564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87984-91C7-477D-977B-F8ABF968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/>
          <a:lstStyle/>
          <a:p>
            <a:r>
              <a:rPr lang="en-US" dirty="0"/>
              <a:t>Intern </a:t>
            </a:r>
          </a:p>
          <a:p>
            <a:endParaRPr lang="en-US" dirty="0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42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20" y="916377"/>
            <a:ext cx="5253027" cy="955826"/>
          </a:xfrm>
        </p:spPr>
        <p:txBody>
          <a:bodyPr/>
          <a:lstStyle/>
          <a:p>
            <a:r>
              <a:rPr lang="en-US" dirty="0"/>
              <a:t>Direct Impacts of Program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301" y="3202442"/>
            <a:ext cx="2001667" cy="74721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Increased, meaningful youth voice informing program decisions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FD8F96-CA3F-4A9C-92B4-33CDCC3719A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741177" y="3202442"/>
            <a:ext cx="2119692" cy="747216"/>
          </a:xfrm>
        </p:spPr>
        <p:txBody>
          <a:bodyPr>
            <a:normAutofit/>
          </a:bodyPr>
          <a:lstStyle/>
          <a:p>
            <a:r>
              <a:rPr lang="en-US" dirty="0"/>
              <a:t>Enhanced internship benefits for participants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9" name="Online Image Placeholder 58" descr="Megaphone outline">
            <a:extLst>
              <a:ext uri="{FF2B5EF4-FFF2-40B4-BE49-F238E27FC236}">
                <a16:creationId xmlns:a16="http://schemas.microsoft.com/office/drawing/2014/main" id="{9EF3ADC3-F0F3-4194-95FB-D27EEB17ED2B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8526" y="2386849"/>
            <a:ext cx="747216" cy="74721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152323-48DA-4D9E-B88F-B9599ED34B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301" y="5143144"/>
            <a:ext cx="2001667" cy="7472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Expanded worksite opportunities </a:t>
            </a:r>
          </a:p>
          <a:p>
            <a:endParaRPr lang="en-US" dirty="0"/>
          </a:p>
        </p:txBody>
      </p:sp>
      <p:pic>
        <p:nvPicPr>
          <p:cNvPr id="61" name="Online Image Placeholder 60" descr="Money outline">
            <a:extLst>
              <a:ext uri="{FF2B5EF4-FFF2-40B4-BE49-F238E27FC236}">
                <a16:creationId xmlns:a16="http://schemas.microsoft.com/office/drawing/2014/main" id="{7ADEB4E8-31CB-4828-A313-54A0483A21EC}"/>
              </a:ext>
            </a:extLst>
          </p:cNvPr>
          <p:cNvPicPr>
            <a:picLocks noGrp="1" noChangeAspect="1"/>
          </p:cNvPicPr>
          <p:nvPr>
            <p:ph type="clipArt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7415" y="2363389"/>
            <a:ext cx="746125" cy="7461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2B5BC2-22E9-48C4-9B94-941BE14101A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41177" y="5143144"/>
            <a:ext cx="2241612" cy="747216"/>
          </a:xfrm>
        </p:spPr>
        <p:txBody>
          <a:bodyPr/>
          <a:lstStyle/>
          <a:p>
            <a:r>
              <a:rPr lang="en-US" dirty="0"/>
              <a:t>Youth and young adult involvement in program and evaluation operations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12" descr="person wearing striped shirt against blue background">
            <a:extLst>
              <a:ext uri="{FF2B5EF4-FFF2-40B4-BE49-F238E27FC236}">
                <a16:creationId xmlns:a16="http://schemas.microsoft.com/office/drawing/2014/main" id="{190360CE-E8E9-4921-ACEE-1768F9BC36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351" y="572886"/>
            <a:ext cx="4608577" cy="5709042"/>
          </a:xfrm>
        </p:spPr>
      </p:pic>
      <p:sp>
        <p:nvSpPr>
          <p:cNvPr id="166" name="Slide Number Placeholder 165">
            <a:extLst>
              <a:ext uri="{FF2B5EF4-FFF2-40B4-BE49-F238E27FC236}">
                <a16:creationId xmlns:a16="http://schemas.microsoft.com/office/drawing/2014/main" id="{C6322F0B-DD10-4131-BAF2-2C4B6470F0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Graphic 4" descr="Boardroom outline">
            <a:extLst>
              <a:ext uri="{FF2B5EF4-FFF2-40B4-BE49-F238E27FC236}">
                <a16:creationId xmlns:a16="http://schemas.microsoft.com/office/drawing/2014/main" id="{AB32D40C-7A9D-EE38-D8EE-45FB3FD52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4934" y="4232612"/>
            <a:ext cx="914400" cy="914400"/>
          </a:xfrm>
          <a:prstGeom prst="rect">
            <a:avLst/>
          </a:prstGeom>
        </p:spPr>
      </p:pic>
      <p:pic>
        <p:nvPicPr>
          <p:cNvPr id="12" name="Graphic 11" descr="Handshake outline">
            <a:extLst>
              <a:ext uri="{FF2B5EF4-FFF2-40B4-BE49-F238E27FC236}">
                <a16:creationId xmlns:a16="http://schemas.microsoft.com/office/drawing/2014/main" id="{E0F0B7DC-16C9-C8D1-042D-8F58A99A02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43277" y="42788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>
            <a:noAutofit/>
          </a:bodyPr>
          <a:lstStyle/>
          <a:p>
            <a:r>
              <a:rPr lang="en-US" sz="4000" dirty="0"/>
              <a:t>Meet Your Presenters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DF7213-3C72-4451-B46A-78DA6524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Liza pic">
            <a:extLst>
              <a:ext uri="{FF2B5EF4-FFF2-40B4-BE49-F238E27FC236}">
                <a16:creationId xmlns:a16="http://schemas.microsoft.com/office/drawing/2014/main" id="{4AE74E56-780B-8161-0AAF-03D50E2F8DB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-4763" y="0"/>
            <a:ext cx="3438526" cy="3438525"/>
          </a:xfrm>
          <a:prstGeom prst="rect">
            <a:avLst/>
          </a:prstGeom>
        </p:spPr>
      </p:pic>
      <p:pic>
        <p:nvPicPr>
          <p:cNvPr id="14" name="Sofia G2017-03-26 11.11.31-1adj">
            <a:extLst>
              <a:ext uri="{FF2B5EF4-FFF2-40B4-BE49-F238E27FC236}">
                <a16:creationId xmlns:a16="http://schemas.microsoft.com/office/drawing/2014/main" id="{AB62CFC7-0030-C439-DFC2-9CA2B5C6B89F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3"/>
          <a:srcRect t="69" b="69"/>
          <a:stretch>
            <a:fillRect/>
          </a:stretch>
        </p:blipFill>
        <p:spPr>
          <a:xfrm>
            <a:off x="3433763" y="3443288"/>
            <a:ext cx="3429000" cy="34242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BF9D9A-5147-0D72-163D-BEF257B87326}"/>
              </a:ext>
            </a:extLst>
          </p:cNvPr>
          <p:cNvSpPr txBox="1"/>
          <p:nvPr/>
        </p:nvSpPr>
        <p:spPr>
          <a:xfrm>
            <a:off x="3715265" y="271849"/>
            <a:ext cx="30891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Liza </a:t>
            </a:r>
            <a:r>
              <a:rPr lang="en-US" sz="2800" dirty="0" err="1"/>
              <a:t>Girón</a:t>
            </a:r>
            <a:r>
              <a:rPr lang="en-US" sz="2800" dirty="0"/>
              <a:t>-Espinoza</a:t>
            </a:r>
          </a:p>
          <a:p>
            <a:endParaRPr lang="en-US" dirty="0"/>
          </a:p>
          <a:p>
            <a:r>
              <a:rPr lang="en-US" dirty="0"/>
              <a:t>Program Manager, </a:t>
            </a:r>
          </a:p>
          <a:p>
            <a:r>
              <a:rPr lang="en-US" dirty="0"/>
              <a:t>CalWORKs Employment Services (CWES)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24D2AF-D036-6320-CDF1-4734E5D88DC9}"/>
              </a:ext>
            </a:extLst>
          </p:cNvPr>
          <p:cNvSpPr txBox="1"/>
          <p:nvPr/>
        </p:nvSpPr>
        <p:spPr>
          <a:xfrm>
            <a:off x="547816" y="3967434"/>
            <a:ext cx="29903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Dr. Sofía Gómez</a:t>
            </a:r>
          </a:p>
          <a:p>
            <a:endParaRPr lang="en-US" dirty="0"/>
          </a:p>
          <a:p>
            <a:r>
              <a:rPr lang="en-US" dirty="0"/>
              <a:t>Senior Research and Evaluation Specialist, </a:t>
            </a:r>
          </a:p>
          <a:p>
            <a:r>
              <a:rPr lang="en-US" dirty="0"/>
              <a:t>Office of Research and Evaluation (ORE) </a:t>
            </a:r>
          </a:p>
        </p:txBody>
      </p:sp>
    </p:spTree>
    <p:extLst>
      <p:ext uri="{BB962C8B-B14F-4D97-AF65-F5344CB8AC3E}">
        <p14:creationId xmlns:p14="http://schemas.microsoft.com/office/powerpoint/2010/main" val="33848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>
            <a:normAutofit/>
          </a:bodyPr>
          <a:lstStyle/>
          <a:p>
            <a:r>
              <a:rPr lang="en-US" dirty="0"/>
              <a:t>Lessons Learned </a:t>
            </a:r>
          </a:p>
        </p:txBody>
      </p:sp>
      <p:pic>
        <p:nvPicPr>
          <p:cNvPr id="15" name="Online Image Placeholder 14" descr="New outline">
            <a:extLst>
              <a:ext uri="{FF2B5EF4-FFF2-40B4-BE49-F238E27FC236}">
                <a16:creationId xmlns:a16="http://schemas.microsoft.com/office/drawing/2014/main" id="{F1718E48-B4A3-444B-9DA9-7DCC8C1FA31E}"/>
              </a:ext>
            </a:extLst>
          </p:cNvPr>
          <p:cNvPicPr>
            <a:picLocks noGrp="1" noChangeAspect="1"/>
          </p:cNvPicPr>
          <p:nvPr>
            <p:ph type="clipArt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2" y="3165475"/>
            <a:ext cx="746125" cy="7461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D8B0-45A5-4F7D-9510-139B00A37B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7774" y="4061994"/>
            <a:ext cx="3413759" cy="2166389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0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Josefin Sans"/>
              </a:rPr>
              <a:t>Building Internal Capacity for Research &amp; Evaluation (R&amp;E)</a:t>
            </a:r>
          </a:p>
          <a:p>
            <a:pPr marL="0" marR="0" lvl="0" indent="0" algn="l" defTabSz="914400" rtl="0" eaLnBrk="1" fontAlgn="auto" latinLnBrk="0" hangingPunct="0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Josefin Sans"/>
            </a:endParaRPr>
          </a:p>
          <a:p>
            <a:pPr marL="174625" marR="0" lvl="1" indent="-174625" algn="l" defTabSz="914400" rtl="0" eaLnBrk="1" fontAlgn="auto" latinLnBrk="0" hangingPunct="0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Josefin Sans"/>
              </a:rPr>
              <a:t>Understand the current context and needs</a:t>
            </a:r>
          </a:p>
          <a:p>
            <a:pPr marL="174625" marR="0" lvl="1" indent="-174625" algn="l" defTabSz="914400" rtl="0" eaLnBrk="1" fontAlgn="auto" latinLnBrk="0" hangingPunct="0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Josefin Sans"/>
              </a:rPr>
              <a:t>Build organizational readiness</a:t>
            </a:r>
          </a:p>
          <a:p>
            <a:pPr marL="174625" marR="0" lvl="1" indent="-174625" algn="l" defTabSz="914400" rtl="0" eaLnBrk="1" fontAlgn="auto" latinLnBrk="0" hangingPunct="0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Josefin Sans"/>
              </a:rPr>
              <a:t>Strategically hire staff and obtain resources/tools</a:t>
            </a:r>
          </a:p>
          <a:p>
            <a:endParaRPr lang="en-US" dirty="0"/>
          </a:p>
        </p:txBody>
      </p:sp>
      <p:pic>
        <p:nvPicPr>
          <p:cNvPr id="13" name="Online Image Placeholder 12" descr="Polaroid Pictures outline">
            <a:extLst>
              <a:ext uri="{FF2B5EF4-FFF2-40B4-BE49-F238E27FC236}">
                <a16:creationId xmlns:a16="http://schemas.microsoft.com/office/drawing/2014/main" id="{AF4EBF4E-5DA7-4D6A-BF3F-B5152F57E622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170" y="3267166"/>
            <a:ext cx="746125" cy="746125"/>
          </a:xfrm>
        </p:spPr>
      </p:pic>
      <p:pic>
        <p:nvPicPr>
          <p:cNvPr id="17" name="Online Image Placeholder 16" descr="Ecommerce outline">
            <a:extLst>
              <a:ext uri="{FF2B5EF4-FFF2-40B4-BE49-F238E27FC236}">
                <a16:creationId xmlns:a16="http://schemas.microsoft.com/office/drawing/2014/main" id="{E4CCECD0-D712-4583-B11C-8AE4E4404227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8748" y="3277326"/>
            <a:ext cx="746125" cy="746125"/>
          </a:xfrm>
        </p:spPr>
      </p:pic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6AB836-40AA-7128-1C1E-04AC6394B40A}"/>
              </a:ext>
            </a:extLst>
          </p:cNvPr>
          <p:cNvSpPr txBox="1">
            <a:spLocks/>
          </p:cNvSpPr>
          <p:nvPr/>
        </p:nvSpPr>
        <p:spPr>
          <a:xfrm>
            <a:off x="8462554" y="4061994"/>
            <a:ext cx="3581400" cy="216638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41667"/>
              </a:lnSpc>
              <a:buClr>
                <a:schemeClr val="bg1"/>
              </a:buClr>
            </a:pPr>
            <a:r>
              <a:rPr lang="en-US" b="1" dirty="0">
                <a:latin typeface="+mj-lt"/>
                <a:ea typeface="+mn-ea"/>
                <a:cs typeface="Josefin Sans"/>
              </a:rPr>
              <a:t>Moving </a:t>
            </a:r>
            <a:r>
              <a:rPr lang="en-US" b="1" dirty="0">
                <a:latin typeface="+mj-lt"/>
                <a:cs typeface="Josefin Sans"/>
              </a:rPr>
              <a:t>Towards                                       Positive </a:t>
            </a:r>
            <a:r>
              <a:rPr lang="en-US" b="1" dirty="0">
                <a:latin typeface="+mj-lt"/>
                <a:ea typeface="+mn-ea"/>
                <a:cs typeface="Josefin Sans"/>
              </a:rPr>
              <a:t>Outcomes</a:t>
            </a:r>
          </a:p>
          <a:p>
            <a:pPr hangingPunct="0">
              <a:lnSpc>
                <a:spcPct val="141667"/>
              </a:lnSpc>
              <a:buClr>
                <a:schemeClr val="bg1"/>
              </a:buClr>
            </a:pPr>
            <a:endParaRPr lang="en-US" sz="200" b="1" dirty="0">
              <a:latin typeface="+mj-lt"/>
              <a:ea typeface="+mn-ea"/>
              <a:cs typeface="Josefin Sans"/>
            </a:endParaRPr>
          </a:p>
          <a:p>
            <a:pPr marL="174625" lvl="1" indent="-174625" hangingPunct="0">
              <a:lnSpc>
                <a:spcPct val="141667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1"/>
                </a:solidFill>
                <a:latin typeface="+mj-lt"/>
                <a:ea typeface="+mn-ea"/>
                <a:cs typeface="Josefin Sans"/>
              </a:rPr>
              <a:t>Involve/include R&amp;E as early as possible </a:t>
            </a:r>
          </a:p>
          <a:p>
            <a:pPr marL="174625" lvl="1" indent="-174625" hangingPunct="0">
              <a:lnSpc>
                <a:spcPct val="141667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1"/>
                </a:solidFill>
                <a:latin typeface="+mj-lt"/>
                <a:ea typeface="+mn-ea"/>
                <a:cs typeface="Josefin Sans"/>
              </a:rPr>
              <a:t>Seek input from clients to go beyond satisfaction                   to understand their experiences</a:t>
            </a:r>
          </a:p>
          <a:p>
            <a:pPr marL="174625" lvl="1" indent="-174625" hangingPunct="0">
              <a:lnSpc>
                <a:spcPct val="141667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1"/>
                </a:solidFill>
                <a:latin typeface="+mj-lt"/>
                <a:ea typeface="+mn-ea"/>
                <a:cs typeface="Josefin Sans"/>
              </a:rPr>
              <a:t>Use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Josefin Sans"/>
              </a:rPr>
              <a:t> findings to inform, improve, and expand                program and resources</a:t>
            </a:r>
          </a:p>
          <a:p>
            <a:pPr marL="174625" lvl="1" indent="-174625" hangingPunct="0">
              <a:lnSpc>
                <a:spcPct val="141667"/>
              </a:lnSpc>
              <a:buClr>
                <a:srgbClr val="121212"/>
              </a:buClr>
              <a:buFont typeface="Courier New" panose="020B0604020202020204" pitchFamily="34" charset="0"/>
              <a:buChar char="o"/>
            </a:pPr>
            <a:endParaRPr lang="en-US" sz="1200" b="1" dirty="0">
              <a:solidFill>
                <a:srgbClr val="121212"/>
              </a:solidFill>
              <a:latin typeface="Josefin Sans"/>
              <a:ea typeface="+mn-ea"/>
              <a:cs typeface="Josefin Sans"/>
            </a:endParaRPr>
          </a:p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D9CA847-6E3C-E44F-F1B5-96823A7F74B6}"/>
              </a:ext>
            </a:extLst>
          </p:cNvPr>
          <p:cNvSpPr txBox="1">
            <a:spLocks/>
          </p:cNvSpPr>
          <p:nvPr/>
        </p:nvSpPr>
        <p:spPr>
          <a:xfrm>
            <a:off x="4495488" y="4061994"/>
            <a:ext cx="3413759" cy="216638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41667"/>
              </a:lnSpc>
            </a:pPr>
            <a:r>
              <a:rPr lang="en-US" b="1" dirty="0">
                <a:latin typeface="+mj-lt"/>
                <a:ea typeface="+mn-ea"/>
                <a:cs typeface="Josefin Sans"/>
              </a:rPr>
              <a:t>Collaborating                                     </a:t>
            </a:r>
            <a:r>
              <a:rPr lang="en-US" b="1" dirty="0">
                <a:latin typeface="+mj-lt"/>
                <a:cs typeface="Josefin Sans"/>
              </a:rPr>
              <a:t>Together</a:t>
            </a:r>
          </a:p>
          <a:p>
            <a:pPr algn="l" hangingPunct="0">
              <a:lnSpc>
                <a:spcPct val="141667"/>
              </a:lnSpc>
            </a:pPr>
            <a:endParaRPr lang="en-US" sz="200" b="1" dirty="0">
              <a:latin typeface="+mj-lt"/>
              <a:ea typeface="+mn-ea"/>
              <a:cs typeface="Josefin Sans"/>
            </a:endParaRPr>
          </a:p>
          <a:p>
            <a:pPr marL="174625" lvl="1" indent="-174625" hangingPunct="0">
              <a:lnSpc>
                <a:spcPct val="141667"/>
              </a:lnSpc>
              <a:buClr>
                <a:schemeClr val="bg1"/>
              </a:buClr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chemeClr val="bg1"/>
                </a:solidFill>
                <a:latin typeface="+mj-lt"/>
                <a:cs typeface="Josefin Sans"/>
              </a:rPr>
              <a:t>R&amp;E should start where the program is, and                         adapt as program changes</a:t>
            </a:r>
            <a:endParaRPr lang="en-US" sz="1200" dirty="0">
              <a:solidFill>
                <a:schemeClr val="bg1"/>
              </a:solidFill>
              <a:latin typeface="+mj-lt"/>
              <a:ea typeface="+mn-ea"/>
              <a:cs typeface="Josefin Sans"/>
            </a:endParaRPr>
          </a:p>
          <a:p>
            <a:pPr marL="174625" lvl="1" indent="-174625" hangingPunct="0">
              <a:lnSpc>
                <a:spcPct val="141667"/>
              </a:lnSpc>
              <a:buClr>
                <a:schemeClr val="bg1"/>
              </a:buClr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chemeClr val="bg1"/>
                </a:solidFill>
                <a:latin typeface="+mj-lt"/>
                <a:ea typeface="+mn-ea"/>
                <a:cs typeface="Josefin Sans"/>
              </a:rPr>
              <a:t>Enter the partnership as equals: Acknowledge                    and use each partner's strengths and expertise</a:t>
            </a:r>
          </a:p>
          <a:p>
            <a:pPr marL="174625" lvl="1" indent="-174625" hangingPunct="0">
              <a:lnSpc>
                <a:spcPct val="141667"/>
              </a:lnSpc>
              <a:buClr>
                <a:schemeClr val="bg1"/>
              </a:buClr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chemeClr val="bg1"/>
                </a:solidFill>
                <a:latin typeface="+mj-lt"/>
                <a:ea typeface="+mn-ea"/>
                <a:cs typeface="Josefin Sans"/>
              </a:rPr>
              <a:t>Be open to learning and implementing new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3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>
            <a:normAutofit/>
          </a:bodyPr>
          <a:lstStyle/>
          <a:p>
            <a:r>
              <a:rPr lang="en-US" dirty="0"/>
              <a:t>“Another Intern Quote.” </a:t>
            </a:r>
          </a:p>
        </p:txBody>
      </p:sp>
      <p:pic>
        <p:nvPicPr>
          <p:cNvPr id="10" name="Picture Placeholder 9" descr="red-headed person with round glasses, blue scarf, against an orange background">
            <a:extLst>
              <a:ext uri="{FF2B5EF4-FFF2-40B4-BE49-F238E27FC236}">
                <a16:creationId xmlns:a16="http://schemas.microsoft.com/office/drawing/2014/main" id="{A539BB56-95F7-4754-8318-C0F05135C2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214" y="0"/>
            <a:ext cx="1740916" cy="1733044"/>
          </a:xfrm>
        </p:spPr>
      </p:pic>
      <p:pic>
        <p:nvPicPr>
          <p:cNvPr id="14" name="Picture Placeholder 13" descr="person wearing striped shirt against blue background">
            <a:extLst>
              <a:ext uri="{FF2B5EF4-FFF2-40B4-BE49-F238E27FC236}">
                <a16:creationId xmlns:a16="http://schemas.microsoft.com/office/drawing/2014/main" id="{08051F1A-FF92-463C-B8B8-18372F17B4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580" y="0"/>
            <a:ext cx="1746504" cy="1733044"/>
          </a:xfrm>
        </p:spPr>
      </p:pic>
      <p:pic>
        <p:nvPicPr>
          <p:cNvPr id="12" name="Picture Placeholder 11" descr="person with green glasses and pink shirt against blue background">
            <a:extLst>
              <a:ext uri="{FF2B5EF4-FFF2-40B4-BE49-F238E27FC236}">
                <a16:creationId xmlns:a16="http://schemas.microsoft.com/office/drawing/2014/main" id="{C4D2E434-00A8-44D1-A758-28E403B125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252" y="1733044"/>
            <a:ext cx="1735328" cy="175564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87984-91C7-477D-977B-F8ABF968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/>
          <a:lstStyle/>
          <a:p>
            <a:r>
              <a:rPr lang="en-US" dirty="0"/>
              <a:t>Intern </a:t>
            </a:r>
          </a:p>
          <a:p>
            <a:endParaRPr lang="en-US" dirty="0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2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0"/>
            <a:ext cx="6858002" cy="1325563"/>
          </a:xfrm>
        </p:spPr>
        <p:txBody>
          <a:bodyPr>
            <a:normAutofit/>
          </a:bodyPr>
          <a:lstStyle/>
          <a:p>
            <a:r>
              <a:rPr lang="en-US" dirty="0"/>
              <a:t>Final Thoughts</a:t>
            </a:r>
          </a:p>
        </p:txBody>
      </p:sp>
      <p:pic>
        <p:nvPicPr>
          <p:cNvPr id="8" name="Online Image Placeholder 7" descr="Stars outline">
            <a:extLst>
              <a:ext uri="{FF2B5EF4-FFF2-40B4-BE49-F238E27FC236}">
                <a16:creationId xmlns:a16="http://schemas.microsoft.com/office/drawing/2014/main" id="{00CC90D3-F393-4F28-9E43-4D73A5D7372A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062" y="2005012"/>
            <a:ext cx="914400" cy="9144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893B-EBF0-409E-842E-417E0DC3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296920"/>
            <a:ext cx="7315200" cy="67437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CE8BD-B7D8-4CE0-8B47-D3BA37C6523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88851" y="3176996"/>
            <a:ext cx="7315200" cy="674370"/>
          </a:xfrm>
        </p:spPr>
        <p:txBody>
          <a:bodyPr>
            <a:normAutofit/>
          </a:bodyPr>
          <a:lstStyle/>
          <a:p>
            <a:r>
              <a:rPr lang="en-US" dirty="0"/>
              <a:t>Wrap Up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59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82F04BB-2151-48C9-B2F9-0353C8536D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6" name="Picture Placeholder 15" descr="person with green glasses and pink shirt against blue background">
            <a:extLst>
              <a:ext uri="{FF2B5EF4-FFF2-40B4-BE49-F238E27FC236}">
                <a16:creationId xmlns:a16="http://schemas.microsoft.com/office/drawing/2014/main" id="{7CE006F8-BA8F-404B-9E8B-7BE858DD6C2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4535" y="1713063"/>
            <a:ext cx="1711372" cy="1711984"/>
          </a:xfrm>
        </p:spPr>
      </p:pic>
      <p:pic>
        <p:nvPicPr>
          <p:cNvPr id="14" name="Picture Placeholder 13" descr="person with pink shirt against yellow background">
            <a:extLst>
              <a:ext uri="{FF2B5EF4-FFF2-40B4-BE49-F238E27FC236}">
                <a16:creationId xmlns:a16="http://schemas.microsoft.com/office/drawing/2014/main" id="{C1ED1EAB-99F9-49E1-AE0D-147B02AB8D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2928" y="0"/>
            <a:ext cx="1719072" cy="1711166"/>
          </a:xfrm>
        </p:spPr>
      </p:pic>
      <p:pic>
        <p:nvPicPr>
          <p:cNvPr id="18" name="Picture Placeholder 17" descr="person with red hair in front of pink background">
            <a:extLst>
              <a:ext uri="{FF2B5EF4-FFF2-40B4-BE49-F238E27FC236}">
                <a16:creationId xmlns:a16="http://schemas.microsoft.com/office/drawing/2014/main" id="{01883369-FE50-4F8D-AB68-2B4C235326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2928" y="5138928"/>
            <a:ext cx="1719072" cy="1719072"/>
          </a:xfrm>
        </p:spPr>
      </p:pic>
    </p:spTree>
    <p:extLst>
      <p:ext uri="{BB962C8B-B14F-4D97-AF65-F5344CB8AC3E}">
        <p14:creationId xmlns:p14="http://schemas.microsoft.com/office/powerpoint/2010/main" val="246212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/>
          <a:p>
            <a:r>
              <a:rPr lang="en-US" dirty="0"/>
              <a:t>Presentation Highlights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29164-7E26-4228-8078-D25BF57BB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8940" y="1178560"/>
            <a:ext cx="1143000" cy="674370"/>
          </a:xfrm>
        </p:spPr>
        <p:txBody>
          <a:bodyPr>
            <a:normAutofit/>
          </a:bodyPr>
          <a:lstStyle/>
          <a:p>
            <a:r>
              <a:rPr lang="en-US" sz="4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495" y="1855470"/>
            <a:ext cx="6326179" cy="67437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ZA" sz="2400" dirty="0"/>
              <a:t>Creating and administering a paid                            internship program for youth 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E8B114-078A-441B-B423-7E655A5F3F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8940" y="2816860"/>
            <a:ext cx="1143000" cy="674370"/>
          </a:xfrm>
        </p:spPr>
        <p:txBody>
          <a:bodyPr>
            <a:norm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032C24-FBA8-494E-87CD-9CAB6BEC072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44112" y="3506470"/>
            <a:ext cx="6680406" cy="674370"/>
          </a:xfrm>
        </p:spPr>
        <p:txBody>
          <a:bodyPr>
            <a:noAutofit/>
          </a:bodyPr>
          <a:lstStyle/>
          <a:p>
            <a:r>
              <a:rPr lang="en-ZA" sz="2400" dirty="0"/>
              <a:t>Collaboration between Operations and the                                       Office of Research and Evaluation—including </a:t>
            </a:r>
            <a:r>
              <a:rPr lang="en-ZA" sz="2400" dirty="0" err="1"/>
              <a:t>yPAR</a:t>
            </a:r>
            <a:r>
              <a:rPr lang="en-ZA" sz="2400" dirty="0"/>
              <a:t>  </a:t>
            </a:r>
            <a:endParaRPr lang="en-US" sz="2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E33E8F-C5CD-4D16-9B60-D60BD3E25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8940" y="4467860"/>
            <a:ext cx="1143000" cy="674370"/>
          </a:xfrm>
        </p:spPr>
        <p:txBody>
          <a:bodyPr>
            <a:normAutofit/>
          </a:bodyPr>
          <a:lstStyle/>
          <a:p>
            <a:r>
              <a:rPr lang="en-US" sz="4000" dirty="0"/>
              <a:t>3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8CCDEEC-9CC7-4D26-B838-0FB400D2D1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8340" y="5157470"/>
            <a:ext cx="5664200" cy="674370"/>
          </a:xfrm>
        </p:spPr>
        <p:txBody>
          <a:bodyPr>
            <a:normAutofit/>
          </a:bodyPr>
          <a:lstStyle/>
          <a:p>
            <a:r>
              <a:rPr lang="en-ZA" sz="2400" dirty="0"/>
              <a:t>Impact of research, evaluation,                                  and program partnerships  </a:t>
            </a:r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86A68C5A-097F-4E40-B09F-300C3632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243879"/>
            <a:ext cx="4813301" cy="1325563"/>
          </a:xfrm>
        </p:spPr>
        <p:txBody>
          <a:bodyPr lIns="0">
            <a:normAutofit fontScale="90000"/>
          </a:bodyPr>
          <a:lstStyle/>
          <a:p>
            <a:r>
              <a:rPr lang="en-US" dirty="0"/>
              <a:t>A Little Bit About Santa Clara County</a:t>
            </a:r>
            <a:br>
              <a:rPr lang="en-US" dirty="0"/>
            </a:br>
            <a:r>
              <a:rPr lang="en-US" sz="2200" dirty="0"/>
              <a:t>The Home of Silicon Valley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CE27-D56E-4D7D-9A28-3C699A6B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00" y="3893457"/>
            <a:ext cx="5682392" cy="2964543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304800" indent="-304800" algn="l" hangingPunct="0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rmorant"/>
                <a:ea typeface="+mn-ea"/>
                <a:cs typeface="Cormorant"/>
              </a:rPr>
              <a:t>Population 2 million people </a:t>
            </a:r>
          </a:p>
          <a:p>
            <a:pPr marL="304800" indent="-304800" algn="l" hangingPunct="0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rmorant"/>
                <a:ea typeface="+mn-ea"/>
                <a:cs typeface="Cormorant"/>
              </a:rPr>
              <a:t>Median Household Income: $140,258</a:t>
            </a:r>
          </a:p>
          <a:p>
            <a:pPr marL="304800" indent="-304800" algn="l" hangingPunct="0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rmorant"/>
                <a:ea typeface="+mn-ea"/>
                <a:cs typeface="Cormorant"/>
              </a:rPr>
              <a:t>Education: 54% have a 4-year degree or higher</a:t>
            </a:r>
          </a:p>
          <a:p>
            <a:pPr marL="304800" indent="-304800" algn="l" hangingPunct="0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rmorant"/>
                <a:ea typeface="+mn-ea"/>
                <a:cs typeface="Cormorant"/>
              </a:rPr>
              <a:t>Unemployment Rate: 3.6%</a:t>
            </a:r>
          </a:p>
          <a:p>
            <a:pPr marL="304800" indent="-304800" algn="l" hangingPunct="0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rmorant"/>
                <a:ea typeface="+mn-ea"/>
                <a:cs typeface="Cormorant"/>
              </a:rPr>
              <a:t>Poverty Rate: 6.9%</a:t>
            </a:r>
          </a:p>
          <a:p>
            <a:pPr marL="304800" indent="-304800" algn="l" hangingPunct="0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rmorant"/>
                <a:ea typeface="+mn-ea"/>
                <a:cs typeface="Cormorant"/>
              </a:rPr>
              <a:t>Receiving Public Assistance: 483,900 </a:t>
            </a:r>
          </a:p>
          <a:p>
            <a:pPr algn="l" hangingPunct="0">
              <a:lnSpc>
                <a:spcPct val="141667"/>
              </a:lnSpc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Cormorant"/>
              <a:ea typeface="+mn-ea"/>
              <a:cs typeface="Cormorant"/>
            </a:endParaRPr>
          </a:p>
          <a:p>
            <a:pPr algn="l" hangingPunct="0">
              <a:lnSpc>
                <a:spcPct val="50000"/>
              </a:lnSpc>
            </a:pPr>
            <a:r>
              <a:rPr lang="en-US" sz="800" cap="all" dirty="0">
                <a:latin typeface="Arial" panose="020B0604020202020204" pitchFamily="34" charset="0"/>
                <a:cs typeface="Arial" panose="020B0604020202020204" pitchFamily="34" charset="0"/>
              </a:rPr>
              <a:t>U.S. Census Bureau (2022). Quick Facts: Santa Clara County, California. </a:t>
            </a:r>
          </a:p>
          <a:p>
            <a:pPr algn="l" hangingPunct="0">
              <a:lnSpc>
                <a:spcPct val="50000"/>
              </a:lnSpc>
            </a:pPr>
            <a:r>
              <a:rPr lang="en-US" sz="800" cap="al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https://www.census.gov/quickfacts/fact/table/santaclaracountycalifornia/PST045219#</a:t>
            </a:r>
            <a:endParaRPr lang="en-US" sz="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00" indent="-304800" algn="l" hangingPunct="0">
              <a:lnSpc>
                <a:spcPct val="141667"/>
              </a:lnSpc>
              <a:buFont typeface="Courier New" panose="020B0604020202020204" pitchFamily="34" charset="0"/>
              <a:buChar char="o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Cormorant"/>
              <a:ea typeface="+mn-ea"/>
              <a:cs typeface="Cormorant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A43AAF3-3113-4485-9EE6-34280B4E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8A24BCD-99AE-4864-B56E-758F526C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1681CE7-659C-BA75-A1BE-14DDEF8E4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597016"/>
              </p:ext>
            </p:extLst>
          </p:nvPr>
        </p:nvGraphicFramePr>
        <p:xfrm>
          <a:off x="5995087" y="1480191"/>
          <a:ext cx="5848865" cy="371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648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384" y="1696025"/>
            <a:ext cx="5431824" cy="13430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Social Services Agency</a:t>
            </a:r>
            <a:br>
              <a:rPr lang="en-US" sz="4000" dirty="0"/>
            </a:br>
            <a:r>
              <a:rPr lang="en-US" sz="4000" dirty="0"/>
              <a:t> </a:t>
            </a:r>
            <a:br>
              <a:rPr lang="en-US" dirty="0"/>
            </a:br>
            <a:br>
              <a:rPr lang="en-US" dirty="0"/>
            </a:br>
            <a:endParaRPr lang="en-US" sz="2000" b="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AC73C-E6A4-453D-B11A-1A391CDB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9384" y="3274610"/>
            <a:ext cx="5772616" cy="1500187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2200" b="1" dirty="0"/>
              <a:t>23-24 FY Annual Budget</a:t>
            </a:r>
            <a:br>
              <a:rPr lang="en-US" sz="2800" dirty="0"/>
            </a:br>
            <a:r>
              <a:rPr lang="en-US" sz="1800" b="0" dirty="0">
                <a:latin typeface="+mn-lt"/>
                <a:cs typeface="Calibri Light" panose="020F0302020204030204" pitchFamily="34" charset="0"/>
              </a:rPr>
              <a:t>◦ County: approximately $11.3 billion </a:t>
            </a:r>
            <a:br>
              <a:rPr lang="en-US" sz="1800" b="0" dirty="0">
                <a:latin typeface="+mn-lt"/>
                <a:cs typeface="Calibri Light" panose="020F0302020204030204" pitchFamily="34" charset="0"/>
              </a:rPr>
            </a:br>
            <a:r>
              <a:rPr lang="en-US" sz="1800" b="0" dirty="0">
                <a:latin typeface="+mn-lt"/>
                <a:cs typeface="Calibri Light" panose="020F0302020204030204" pitchFamily="34" charset="0"/>
              </a:rPr>
              <a:t>◦ SSA: approximately $723.5 million                                            </a:t>
            </a:r>
          </a:p>
          <a:p>
            <a:endParaRPr lang="en-US" sz="800" dirty="0">
              <a:cs typeface="Calibri Light" panose="020F0302020204030204" pitchFamily="34" charset="0"/>
            </a:endParaRPr>
          </a:p>
          <a:p>
            <a:r>
              <a:rPr lang="en-US" sz="2200" b="1" dirty="0"/>
              <a:t>Departments</a:t>
            </a:r>
            <a:r>
              <a:rPr lang="en-US" sz="2200" dirty="0"/>
              <a:t>                                                                </a:t>
            </a:r>
            <a:r>
              <a:rPr lang="en-US" sz="1800" b="0" dirty="0">
                <a:latin typeface="+mn-lt"/>
                <a:cs typeface="Calibri Light" panose="020F0302020204030204" pitchFamily="34" charset="0"/>
              </a:rPr>
              <a:t>◦ Department </a:t>
            </a:r>
            <a:r>
              <a:rPr lang="en-US" sz="1800" dirty="0">
                <a:cs typeface="Calibri Light" panose="020F0302020204030204" pitchFamily="34" charset="0"/>
              </a:rPr>
              <a:t>of Adult and Aging Services (DAAS)</a:t>
            </a:r>
            <a:r>
              <a:rPr lang="en-US" sz="1800" b="0" dirty="0">
                <a:latin typeface="+mn-lt"/>
                <a:cs typeface="Calibri Light" panose="020F0302020204030204" pitchFamily="34" charset="0"/>
              </a:rPr>
              <a:t> </a:t>
            </a:r>
            <a:br>
              <a:rPr lang="en-US" sz="1800" b="0" dirty="0">
                <a:latin typeface="+mn-lt"/>
                <a:cs typeface="Calibri Light" panose="020F0302020204030204" pitchFamily="34" charset="0"/>
              </a:rPr>
            </a:br>
            <a:r>
              <a:rPr lang="en-US" sz="1800" b="0" dirty="0">
                <a:latin typeface="+mn-lt"/>
                <a:cs typeface="Calibri Light" panose="020F0302020204030204" pitchFamily="34" charset="0"/>
              </a:rPr>
              <a:t>◦ Department of Em</a:t>
            </a:r>
            <a:r>
              <a:rPr lang="en-US" sz="1800" dirty="0">
                <a:cs typeface="Calibri Light" panose="020F0302020204030204" pitchFamily="34" charset="0"/>
              </a:rPr>
              <a:t>ployment and Benefits Services (DEBS)                                                                                     </a:t>
            </a:r>
            <a:r>
              <a:rPr lang="en-US" sz="1800" b="0" dirty="0">
                <a:latin typeface="+mn-lt"/>
                <a:cs typeface="Calibri Light" panose="020F0302020204030204" pitchFamily="34" charset="0"/>
              </a:rPr>
              <a:t> ◦ Department </a:t>
            </a:r>
            <a:r>
              <a:rPr lang="en-US" sz="1800" dirty="0">
                <a:cs typeface="Calibri Light" panose="020F0302020204030204" pitchFamily="34" charset="0"/>
              </a:rPr>
              <a:t>of Family and Children’s Services (DFCS)</a:t>
            </a:r>
            <a:r>
              <a:rPr lang="en-US" sz="1800" b="0" dirty="0">
                <a:latin typeface="+mn-lt"/>
                <a:cs typeface="Calibri Light" panose="020F0302020204030204" pitchFamily="34" charset="0"/>
              </a:rPr>
              <a:t> </a:t>
            </a:r>
            <a:br>
              <a:rPr lang="en-US" sz="1800" b="0" dirty="0">
                <a:latin typeface="+mn-lt"/>
                <a:cs typeface="Calibri Light" panose="020F0302020204030204" pitchFamily="34" charset="0"/>
              </a:rPr>
            </a:br>
            <a:r>
              <a:rPr lang="en-US" sz="1800" b="0" dirty="0">
                <a:latin typeface="+mn-lt"/>
                <a:cs typeface="Calibri Light" panose="020F0302020204030204" pitchFamily="34" charset="0"/>
              </a:rPr>
              <a:t>◦ Veterans’ Services Office (VSO)  </a:t>
            </a:r>
            <a:br>
              <a:rPr lang="en-US" sz="1800" b="0" dirty="0">
                <a:latin typeface="+mn-lt"/>
                <a:cs typeface="Calibri Light" panose="020F0302020204030204" pitchFamily="34" charset="0"/>
              </a:rPr>
            </a:br>
            <a:r>
              <a:rPr lang="en-US" sz="1800" b="0" dirty="0">
                <a:latin typeface="+mn-lt"/>
                <a:cs typeface="Calibri Light" panose="020F0302020204030204" pitchFamily="34" charset="0"/>
              </a:rPr>
              <a:t>◦ Agency Office </a:t>
            </a:r>
            <a:r>
              <a:rPr lang="en-US" sz="1800" dirty="0">
                <a:cs typeface="Calibri Light" panose="020F0302020204030204" pitchFamily="34" charset="0"/>
              </a:rPr>
              <a:t>(AO)</a:t>
            </a:r>
          </a:p>
          <a:p>
            <a:endParaRPr lang="en-US" dirty="0">
              <a:cs typeface="Calibri Light" panose="020F0302020204030204" pitchFamily="34" charset="0"/>
            </a:endParaRPr>
          </a:p>
          <a:p>
            <a:endParaRPr lang="en-US" dirty="0"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08E38868-AE22-478C-A747-15E01640B5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D69CAC-0ADF-4DE2-F922-DBF3BE1E160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r="99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>
            <a:normAutofit/>
          </a:bodyPr>
          <a:lstStyle/>
          <a:p>
            <a:r>
              <a:rPr lang="en-US" dirty="0"/>
              <a:t>“Insert Intern Quote.” </a:t>
            </a:r>
          </a:p>
        </p:txBody>
      </p:sp>
      <p:pic>
        <p:nvPicPr>
          <p:cNvPr id="10" name="Picture Placeholder 9" descr="red-headed person with round glasses, blue scarf, against an orange background">
            <a:extLst>
              <a:ext uri="{FF2B5EF4-FFF2-40B4-BE49-F238E27FC236}">
                <a16:creationId xmlns:a16="http://schemas.microsoft.com/office/drawing/2014/main" id="{A539BB56-95F7-4754-8318-C0F05135C2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214" y="0"/>
            <a:ext cx="1740916" cy="1733044"/>
          </a:xfrm>
        </p:spPr>
      </p:pic>
      <p:pic>
        <p:nvPicPr>
          <p:cNvPr id="14" name="Picture Placeholder 13" descr="person wearing striped shirt against blue background">
            <a:extLst>
              <a:ext uri="{FF2B5EF4-FFF2-40B4-BE49-F238E27FC236}">
                <a16:creationId xmlns:a16="http://schemas.microsoft.com/office/drawing/2014/main" id="{08051F1A-FF92-463C-B8B8-18372F17B4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580" y="0"/>
            <a:ext cx="1746504" cy="1733044"/>
          </a:xfrm>
        </p:spPr>
      </p:pic>
      <p:pic>
        <p:nvPicPr>
          <p:cNvPr id="12" name="Picture Placeholder 11" descr="person with green glasses and pink shirt against blue background">
            <a:extLst>
              <a:ext uri="{FF2B5EF4-FFF2-40B4-BE49-F238E27FC236}">
                <a16:creationId xmlns:a16="http://schemas.microsoft.com/office/drawing/2014/main" id="{C4D2E434-00A8-44D1-A758-28E403B125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252" y="1733044"/>
            <a:ext cx="1735328" cy="175564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87984-91C7-477D-977B-F8ABF968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/>
          <a:lstStyle/>
          <a:p>
            <a:r>
              <a:rPr lang="en-US" dirty="0"/>
              <a:t>Intern </a:t>
            </a:r>
          </a:p>
          <a:p>
            <a:endParaRPr lang="en-US" dirty="0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1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7C42-2E7B-40D1-A2FD-075F7DB3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291796"/>
            <a:ext cx="5151738" cy="1343025"/>
          </a:xfrm>
        </p:spPr>
        <p:txBody>
          <a:bodyPr>
            <a:normAutofit/>
          </a:bodyPr>
          <a:lstStyle/>
          <a:p>
            <a:r>
              <a:rPr lang="en-US" dirty="0"/>
              <a:t>Office of Research and Evaluation (ORE)</a:t>
            </a:r>
          </a:p>
        </p:txBody>
      </p:sp>
      <p:pic>
        <p:nvPicPr>
          <p:cNvPr id="12" name="Picture Placeholder 11" descr="person with round glasses wearing a denim jacket">
            <a:extLst>
              <a:ext uri="{FF2B5EF4-FFF2-40B4-BE49-F238E27FC236}">
                <a16:creationId xmlns:a16="http://schemas.microsoft.com/office/drawing/2014/main" id="{8DED6838-F344-49D7-A93B-2BB63CD342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5" y="607060"/>
            <a:ext cx="6082549" cy="625474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6EDBD-9882-4D3C-866D-07301A034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699" y="3429000"/>
            <a:ext cx="5275305" cy="1500187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Research, evaluation, and technical assistance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Strengthen informed decision making and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Generate, share, and use knowledge for public good 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9D7223C-05DC-44D0-899D-45F20365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9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>
            <a:normAutofit/>
          </a:bodyPr>
          <a:lstStyle/>
          <a:p>
            <a:r>
              <a:rPr lang="en-US" dirty="0"/>
              <a:t>ORE: What We Do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D8B0-45A5-4F7D-9510-139B00A37B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7494" y="4284662"/>
            <a:ext cx="2915905" cy="566511"/>
          </a:xfrm>
        </p:spPr>
        <p:txBody>
          <a:bodyPr>
            <a:noAutofit/>
          </a:bodyPr>
          <a:lstStyle/>
          <a:p>
            <a:r>
              <a:rPr lang="en-US" sz="2000" b="1" dirty="0"/>
              <a:t>Research</a:t>
            </a:r>
          </a:p>
          <a:p>
            <a:r>
              <a:rPr lang="en-US" sz="1600" dirty="0">
                <a:latin typeface="+mj-lt"/>
                <a:ea typeface="+mn-ea"/>
                <a:cs typeface="Josefin Sans"/>
              </a:rPr>
              <a:t>A systematic inquiry or examination designed to contribute to generalizable knowledge and inform policies, programs, and/or practices</a:t>
            </a: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ABD66B-108F-4078-B750-915D7E688F6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638047" y="4284662"/>
            <a:ext cx="2915905" cy="566511"/>
          </a:xfrm>
        </p:spPr>
        <p:txBody>
          <a:bodyPr>
            <a:no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sz="2000" b="1" dirty="0">
                <a:ea typeface="+mn-ea"/>
                <a:cs typeface="Josefin San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Josefin Sans"/>
              </a:rPr>
              <a:t>A systematic inquiry or examination designed to contribute to generalizable knowledge and inform policies, programs, and/or practices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4B12C8-7D13-4A97-984A-D62F49E412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963057" y="4362935"/>
            <a:ext cx="2561449" cy="566511"/>
          </a:xfrm>
        </p:spPr>
        <p:txBody>
          <a:bodyPr>
            <a:noAutofit/>
          </a:bodyPr>
          <a:lstStyle/>
          <a:p>
            <a:r>
              <a:rPr lang="en-US" sz="2000" b="1" dirty="0"/>
              <a:t>Technical Assistance </a:t>
            </a:r>
          </a:p>
          <a:p>
            <a:r>
              <a:rPr lang="en-US" dirty="0"/>
              <a:t>Building staff capacity                         to support research                        and evaluation work </a:t>
            </a:r>
          </a:p>
          <a:p>
            <a:endParaRPr lang="en-US" dirty="0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Graphic 4" descr="Research with solid fill">
            <a:extLst>
              <a:ext uri="{FF2B5EF4-FFF2-40B4-BE49-F238E27FC236}">
                <a16:creationId xmlns:a16="http://schemas.microsoft.com/office/drawing/2014/main" id="{0E228530-DF0D-3079-94F5-EAD052C8E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5343" y="3370262"/>
            <a:ext cx="914400" cy="914400"/>
          </a:xfrm>
          <a:prstGeom prst="rect">
            <a:avLst/>
          </a:prstGeom>
        </p:spPr>
      </p:pic>
      <p:pic>
        <p:nvPicPr>
          <p:cNvPr id="11" name="Graphic 10" descr="Clipboard with solid fill">
            <a:extLst>
              <a:ext uri="{FF2B5EF4-FFF2-40B4-BE49-F238E27FC236}">
                <a16:creationId xmlns:a16="http://schemas.microsoft.com/office/drawing/2014/main" id="{EE63269C-9578-E42D-CAB3-96F5C4E97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429000"/>
            <a:ext cx="914400" cy="914400"/>
          </a:xfrm>
          <a:prstGeom prst="rect">
            <a:avLst/>
          </a:prstGeom>
        </p:spPr>
      </p:pic>
      <p:pic>
        <p:nvPicPr>
          <p:cNvPr id="20" name="Graphic 19" descr="Internet with solid fill">
            <a:extLst>
              <a:ext uri="{FF2B5EF4-FFF2-40B4-BE49-F238E27FC236}">
                <a16:creationId xmlns:a16="http://schemas.microsoft.com/office/drawing/2014/main" id="{41E76291-4697-31EA-053F-10F52079A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0296" y="35313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0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963F-CB11-450F-B672-E11F4A6B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76" y="629616"/>
            <a:ext cx="9371048" cy="1325563"/>
          </a:xfrm>
        </p:spPr>
        <p:txBody>
          <a:bodyPr>
            <a:normAutofit/>
          </a:bodyPr>
          <a:lstStyle/>
          <a:p>
            <a:r>
              <a:rPr lang="en-US" dirty="0"/>
              <a:t>ORE: Creation and Evolution </a:t>
            </a:r>
          </a:p>
        </p:txBody>
      </p:sp>
      <p:graphicFrame>
        <p:nvGraphicFramePr>
          <p:cNvPr id="64" name="Chart 63" descr="chart">
            <a:extLst>
              <a:ext uri="{FF2B5EF4-FFF2-40B4-BE49-F238E27FC236}">
                <a16:creationId xmlns:a16="http://schemas.microsoft.com/office/drawing/2014/main" id="{1064219A-DCBB-4553-BC67-71131166E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0953"/>
              </p:ext>
            </p:extLst>
          </p:nvPr>
        </p:nvGraphicFramePr>
        <p:xfrm>
          <a:off x="1147006" y="2680315"/>
          <a:ext cx="2663277" cy="177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9992DB-691C-49C0-91FB-E42CF7CEF72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250092" y="4808089"/>
            <a:ext cx="2330726" cy="438505"/>
          </a:xfrm>
        </p:spPr>
        <p:txBody>
          <a:bodyPr/>
          <a:lstStyle/>
          <a:p>
            <a:r>
              <a:rPr lang="en-US" sz="2400" dirty="0"/>
              <a:t>Laying the foundation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F9D429E-3491-4492-8CA9-EE79D9A62D8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02068" y="4787949"/>
            <a:ext cx="2330726" cy="438505"/>
          </a:xfrm>
        </p:spPr>
        <p:txBody>
          <a:bodyPr/>
          <a:lstStyle/>
          <a:p>
            <a:r>
              <a:rPr lang="en-US" sz="2400" dirty="0"/>
              <a:t>Building infrastructure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F8B0E6-221C-43DD-BEBD-7411B271FC0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954044" y="4764509"/>
            <a:ext cx="2847513" cy="438505"/>
          </a:xfrm>
        </p:spPr>
        <p:txBody>
          <a:bodyPr/>
          <a:lstStyle/>
          <a:p>
            <a:r>
              <a:rPr lang="en-US" sz="2400" dirty="0"/>
              <a:t>Generating, using, and sharing knowledge</a:t>
            </a:r>
          </a:p>
        </p:txBody>
      </p:sp>
      <p:sp>
        <p:nvSpPr>
          <p:cNvPr id="98" name="Slide Number Placeholder 97">
            <a:extLst>
              <a:ext uri="{FF2B5EF4-FFF2-40B4-BE49-F238E27FC236}">
                <a16:creationId xmlns:a16="http://schemas.microsoft.com/office/drawing/2014/main" id="{76B436E9-D46E-4DCC-8FB1-2DB41F7A2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8" name="Graphic 27" descr="Head with gears with solid fill">
            <a:extLst>
              <a:ext uri="{FF2B5EF4-FFF2-40B4-BE49-F238E27FC236}">
                <a16:creationId xmlns:a16="http://schemas.microsoft.com/office/drawing/2014/main" id="{D906E0DB-D9CF-E184-28AB-F7941850E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0601" y="2724115"/>
            <a:ext cx="1325564" cy="1325564"/>
          </a:xfrm>
          <a:prstGeom prst="rect">
            <a:avLst/>
          </a:prstGeom>
        </p:spPr>
      </p:pic>
      <p:pic>
        <p:nvPicPr>
          <p:cNvPr id="30" name="Graphic 29" descr="Blueprint with solid fill">
            <a:extLst>
              <a:ext uri="{FF2B5EF4-FFF2-40B4-BE49-F238E27FC236}">
                <a16:creationId xmlns:a16="http://schemas.microsoft.com/office/drawing/2014/main" id="{769EB40E-B3BC-FC65-9D8A-10B228B5D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5787" y="2560176"/>
            <a:ext cx="1599336" cy="1599336"/>
          </a:xfrm>
          <a:prstGeom prst="rect">
            <a:avLst/>
          </a:prstGeom>
        </p:spPr>
      </p:pic>
      <p:pic>
        <p:nvPicPr>
          <p:cNvPr id="32" name="Graphic 31" descr="Remote work with solid fill">
            <a:extLst>
              <a:ext uri="{FF2B5EF4-FFF2-40B4-BE49-F238E27FC236}">
                <a16:creationId xmlns:a16="http://schemas.microsoft.com/office/drawing/2014/main" id="{CF5E346F-370A-ADF8-8BDD-349107F1C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6911" y="2634784"/>
            <a:ext cx="1551039" cy="1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Conference_tm78298634_Win32_LW_v2.potx" id="{0F3F6A9A-0696-4F7F-9D02-7A660C5098B9}" vid="{73EB71B4-2D8A-48D2-AA1A-AE8FAA16FC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C87C8F-F87B-4D7A-AA05-EBC7DA9C67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1D31630-1B84-4A08-99C6-CB51F30BB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3269CC-2AC8-48AE-8176-E481F45EB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conference presentation</Template>
  <TotalTime>653</TotalTime>
  <Words>918</Words>
  <Application>Microsoft Office PowerPoint</Application>
  <PresentationFormat>Widescreen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Cormorant</vt:lpstr>
      <vt:lpstr>Courier New</vt:lpstr>
      <vt:lpstr>Gill Sans Nova</vt:lpstr>
      <vt:lpstr>Josefin Sans</vt:lpstr>
      <vt:lpstr>Montserrat</vt:lpstr>
      <vt:lpstr>Office Theme</vt:lpstr>
      <vt:lpstr>Intern &amp; Earn: Opportunities for Youth to Gain Work Experience, Inform Program Planning, and Support Program Planning </vt:lpstr>
      <vt:lpstr>Meet Your Presenters</vt:lpstr>
      <vt:lpstr>Presentation Highlights</vt:lpstr>
      <vt:lpstr>A Little Bit About Santa Clara County The Home of Silicon Valley  </vt:lpstr>
      <vt:lpstr>Social Services Agency    </vt:lpstr>
      <vt:lpstr>“Insert Intern Quote.” </vt:lpstr>
      <vt:lpstr>Office of Research and Evaluation (ORE)</vt:lpstr>
      <vt:lpstr>ORE: What We Do </vt:lpstr>
      <vt:lpstr>ORE: Creation and Evolution </vt:lpstr>
      <vt:lpstr>“Another Intern Quote.” </vt:lpstr>
      <vt:lpstr>Intern &amp; Earn Structure  </vt:lpstr>
      <vt:lpstr>Program Goals</vt:lpstr>
      <vt:lpstr>How Did We Do It?</vt:lpstr>
      <vt:lpstr>Evolution of Intern &amp; Earn </vt:lpstr>
      <vt:lpstr>“Another Intern Quote.” </vt:lpstr>
      <vt:lpstr>Program Evaluation Beginnings </vt:lpstr>
      <vt:lpstr>Program Evaluation Growth </vt:lpstr>
      <vt:lpstr>“Another Intern Quote.” </vt:lpstr>
      <vt:lpstr>Direct Impacts of Program Evaluation</vt:lpstr>
      <vt:lpstr>Lessons Learned </vt:lpstr>
      <vt:lpstr>“Another Intern Quote.” </vt:lpstr>
      <vt:lpstr>Final Thoughts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&amp; Earn: Opportunities for Youth to Gain Work Experience, Inform Program Planning, and Support Program Planning</dc:title>
  <dc:creator>Giron, Liza</dc:creator>
  <cp:lastModifiedBy>Betti Phillips</cp:lastModifiedBy>
  <cp:revision>3</cp:revision>
  <dcterms:created xsi:type="dcterms:W3CDTF">2023-08-21T22:57:29Z</dcterms:created>
  <dcterms:modified xsi:type="dcterms:W3CDTF">2023-08-25T16:50:50Z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