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handoutMasterIdLst>
    <p:handoutMasterId r:id="rId11"/>
  </p:handoutMasterIdLst>
  <p:sldIdLst>
    <p:sldId id="262" r:id="rId2"/>
    <p:sldId id="257" r:id="rId3"/>
    <p:sldId id="260" r:id="rId4"/>
    <p:sldId id="265" r:id="rId5"/>
    <p:sldId id="256" r:id="rId6"/>
    <p:sldId id="261" r:id="rId7"/>
    <p:sldId id="263" r:id="rId8"/>
    <p:sldId id="264" r:id="rId9"/>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86400" autoAdjust="0"/>
  </p:normalViewPr>
  <p:slideViewPr>
    <p:cSldViewPr>
      <p:cViewPr>
        <p:scale>
          <a:sx n="78" d="100"/>
          <a:sy n="78" d="100"/>
        </p:scale>
        <p:origin x="-744" y="2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786" y="-90"/>
      </p:cViewPr>
      <p:guideLst>
        <p:guide orient="horz" pos="2949"/>
        <p:guide pos="22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6.3343758432065148E-2"/>
          <c:y val="0.10286789904617202"/>
          <c:w val="0.88888888888888884"/>
          <c:h val="0.66454461044990298"/>
        </c:manualLayout>
      </c:layout>
      <c:lineChart>
        <c:grouping val="standard"/>
        <c:varyColors val="0"/>
        <c:ser>
          <c:idx val="0"/>
          <c:order val="0"/>
          <c:tx>
            <c:strRef>
              <c:f>Sheet1!$B$1</c:f>
              <c:strCache>
                <c:ptCount val="1"/>
                <c:pt idx="0">
                  <c:v> 2</c:v>
                </c:pt>
              </c:strCache>
            </c:strRef>
          </c:tx>
          <c:marker>
            <c:symbol val="none"/>
          </c:marker>
          <c:dLbls>
            <c:dLblPos val="t"/>
            <c:showLegendKey val="0"/>
            <c:showVal val="1"/>
            <c:showCatName val="0"/>
            <c:showSerName val="0"/>
            <c:showPercent val="0"/>
            <c:showBubbleSize val="0"/>
            <c:showLeaderLines val="0"/>
          </c:dLbls>
          <c:cat>
            <c:numRef>
              <c:f>Sheet1!$A$2:$A$9</c:f>
              <c:numCache>
                <c:formatCode>General</c:formatCode>
                <c:ptCount val="8"/>
                <c:pt idx="0">
                  <c:v>2007</c:v>
                </c:pt>
                <c:pt idx="1">
                  <c:v>2008</c:v>
                </c:pt>
                <c:pt idx="2">
                  <c:v>2009</c:v>
                </c:pt>
                <c:pt idx="3">
                  <c:v>2010</c:v>
                </c:pt>
                <c:pt idx="4">
                  <c:v>2011</c:v>
                </c:pt>
                <c:pt idx="5">
                  <c:v>2012</c:v>
                </c:pt>
                <c:pt idx="6">
                  <c:v>2013</c:v>
                </c:pt>
                <c:pt idx="7">
                  <c:v>2014</c:v>
                </c:pt>
              </c:numCache>
            </c:numRef>
          </c:cat>
          <c:val>
            <c:numRef>
              <c:f>Sheet1!$B$2:$B$9</c:f>
              <c:numCache>
                <c:formatCode>General</c:formatCode>
                <c:ptCount val="8"/>
                <c:pt idx="0">
                  <c:v>271</c:v>
                </c:pt>
                <c:pt idx="1">
                  <c:v>110</c:v>
                </c:pt>
                <c:pt idx="2">
                  <c:v>197</c:v>
                </c:pt>
                <c:pt idx="3">
                  <c:v>150</c:v>
                </c:pt>
                <c:pt idx="4">
                  <c:v>158</c:v>
                </c:pt>
                <c:pt idx="5">
                  <c:v>155</c:v>
                </c:pt>
                <c:pt idx="6">
                  <c:v>78</c:v>
                </c:pt>
                <c:pt idx="7">
                  <c:v>71</c:v>
                </c:pt>
              </c:numCache>
            </c:numRef>
          </c:val>
          <c:smooth val="0"/>
        </c:ser>
        <c:dLbls>
          <c:showLegendKey val="0"/>
          <c:showVal val="0"/>
          <c:showCatName val="0"/>
          <c:showSerName val="0"/>
          <c:showPercent val="0"/>
          <c:showBubbleSize val="0"/>
        </c:dLbls>
        <c:marker val="1"/>
        <c:smooth val="0"/>
        <c:axId val="172521344"/>
        <c:axId val="172522880"/>
      </c:lineChart>
      <c:catAx>
        <c:axId val="172521344"/>
        <c:scaling>
          <c:orientation val="minMax"/>
        </c:scaling>
        <c:delete val="0"/>
        <c:axPos val="b"/>
        <c:numFmt formatCode="General" sourceLinked="1"/>
        <c:majorTickMark val="out"/>
        <c:minorTickMark val="none"/>
        <c:tickLblPos val="nextTo"/>
        <c:crossAx val="172522880"/>
        <c:crosses val="autoZero"/>
        <c:auto val="1"/>
        <c:lblAlgn val="ctr"/>
        <c:lblOffset val="100"/>
        <c:noMultiLvlLbl val="0"/>
      </c:catAx>
      <c:valAx>
        <c:axId val="172522880"/>
        <c:scaling>
          <c:orientation val="minMax"/>
        </c:scaling>
        <c:delete val="1"/>
        <c:axPos val="l"/>
        <c:numFmt formatCode="General" sourceLinked="1"/>
        <c:majorTickMark val="out"/>
        <c:minorTickMark val="none"/>
        <c:tickLblPos val="nextTo"/>
        <c:crossAx val="172521344"/>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4EF236-7150-47A3-A010-A9E2DB52743A}"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B1E5AD90-BAEF-46DC-863D-351C589C4892}">
      <dgm:prSet phldrT="[Text]"/>
      <dgm:spPr/>
      <dgm:t>
        <a:bodyPr/>
        <a:lstStyle/>
        <a:p>
          <a:r>
            <a:rPr lang="en-US" dirty="0" smtClean="0"/>
            <a:t>Enter MCBOSS</a:t>
          </a:r>
          <a:endParaRPr lang="en-US" dirty="0"/>
        </a:p>
      </dgm:t>
    </dgm:pt>
    <dgm:pt modelId="{CC1058CB-907A-498E-A36D-9FD89B1D49CB}" type="parTrans" cxnId="{C5472EDE-C036-49CD-9368-79DF7AFF1AE2}">
      <dgm:prSet/>
      <dgm:spPr/>
      <dgm:t>
        <a:bodyPr/>
        <a:lstStyle/>
        <a:p>
          <a:endParaRPr lang="en-US"/>
        </a:p>
      </dgm:t>
    </dgm:pt>
    <dgm:pt modelId="{9558F057-B9B1-4E23-90AD-9DC70180F666}" type="sibTrans" cxnId="{C5472EDE-C036-49CD-9368-79DF7AFF1AE2}">
      <dgm:prSet/>
      <dgm:spPr/>
      <dgm:t>
        <a:bodyPr/>
        <a:lstStyle/>
        <a:p>
          <a:endParaRPr lang="en-US"/>
        </a:p>
      </dgm:t>
    </dgm:pt>
    <dgm:pt modelId="{FAFB3047-6154-43BA-8D1D-C4131AB03529}">
      <dgm:prSet phldrT="[Text]"/>
      <dgm:spPr/>
      <dgm:t>
        <a:bodyPr/>
        <a:lstStyle/>
        <a:p>
          <a:r>
            <a:rPr lang="en-US" dirty="0" smtClean="0"/>
            <a:t>Screening &amp; Assessment</a:t>
          </a:r>
          <a:endParaRPr lang="en-US" dirty="0"/>
        </a:p>
      </dgm:t>
    </dgm:pt>
    <dgm:pt modelId="{48AD1E13-A275-4227-A9F5-1AA131427119}" type="parTrans" cxnId="{A567B0C3-9141-4475-B368-B1DC4FE26B45}">
      <dgm:prSet/>
      <dgm:spPr/>
      <dgm:t>
        <a:bodyPr/>
        <a:lstStyle/>
        <a:p>
          <a:endParaRPr lang="en-US"/>
        </a:p>
      </dgm:t>
    </dgm:pt>
    <dgm:pt modelId="{804C2CF8-A6AF-4D77-8E73-7A70804B5A96}" type="sibTrans" cxnId="{A567B0C3-9141-4475-B368-B1DC4FE26B45}">
      <dgm:prSet/>
      <dgm:spPr/>
      <dgm:t>
        <a:bodyPr/>
        <a:lstStyle/>
        <a:p>
          <a:endParaRPr lang="en-US"/>
        </a:p>
      </dgm:t>
    </dgm:pt>
    <dgm:pt modelId="{31A5648B-6C14-45CA-A250-41518B37E530}">
      <dgm:prSet phldrT="[Text]"/>
      <dgm:spPr/>
      <dgm:t>
        <a:bodyPr/>
        <a:lstStyle/>
        <a:p>
          <a:r>
            <a:rPr lang="en-US" dirty="0" smtClean="0"/>
            <a:t>Rapid Re-housing</a:t>
          </a:r>
          <a:endParaRPr lang="en-US" dirty="0"/>
        </a:p>
      </dgm:t>
    </dgm:pt>
    <dgm:pt modelId="{AA7D453A-FE7B-48DB-8950-BE3E0BBD9B0D}" type="parTrans" cxnId="{71FD0AF4-8D9C-40A5-BF43-6BCCF4E6A70F}">
      <dgm:prSet/>
      <dgm:spPr/>
      <dgm:t>
        <a:bodyPr/>
        <a:lstStyle/>
        <a:p>
          <a:endParaRPr lang="en-US"/>
        </a:p>
      </dgm:t>
    </dgm:pt>
    <dgm:pt modelId="{7A528995-0727-45E5-A26A-0F53B2A8FFAF}" type="sibTrans" cxnId="{71FD0AF4-8D9C-40A5-BF43-6BCCF4E6A70F}">
      <dgm:prSet/>
      <dgm:spPr/>
      <dgm:t>
        <a:bodyPr/>
        <a:lstStyle/>
        <a:p>
          <a:endParaRPr lang="en-US"/>
        </a:p>
      </dgm:t>
    </dgm:pt>
    <dgm:pt modelId="{44557056-2DB3-496E-8B10-00541F85531E}">
      <dgm:prSet/>
      <dgm:spPr/>
      <dgm:t>
        <a:bodyPr/>
        <a:lstStyle/>
        <a:p>
          <a:endParaRPr lang="en-US"/>
        </a:p>
      </dgm:t>
    </dgm:pt>
    <dgm:pt modelId="{975C97BF-AB20-4259-B7E4-14949A39812B}" type="parTrans" cxnId="{F848502D-69AB-4C4E-A54F-40C0C5128E1D}">
      <dgm:prSet/>
      <dgm:spPr/>
      <dgm:t>
        <a:bodyPr/>
        <a:lstStyle/>
        <a:p>
          <a:endParaRPr lang="en-US"/>
        </a:p>
      </dgm:t>
    </dgm:pt>
    <dgm:pt modelId="{80765708-A6C0-4E1D-AAA2-9DCC5D397A44}" type="sibTrans" cxnId="{F848502D-69AB-4C4E-A54F-40C0C5128E1D}">
      <dgm:prSet/>
      <dgm:spPr/>
      <dgm:t>
        <a:bodyPr/>
        <a:lstStyle/>
        <a:p>
          <a:endParaRPr lang="en-US"/>
        </a:p>
      </dgm:t>
    </dgm:pt>
    <dgm:pt modelId="{84A1BD49-284A-4AC3-911D-6EF7E86508A9}" type="pres">
      <dgm:prSet presAssocID="{024EF236-7150-47A3-A010-A9E2DB52743A}" presName="Name0" presStyleCnt="0">
        <dgm:presLayoutVars>
          <dgm:dir/>
          <dgm:resizeHandles val="exact"/>
        </dgm:presLayoutVars>
      </dgm:prSet>
      <dgm:spPr/>
      <dgm:t>
        <a:bodyPr/>
        <a:lstStyle/>
        <a:p>
          <a:endParaRPr lang="en-US"/>
        </a:p>
      </dgm:t>
    </dgm:pt>
    <dgm:pt modelId="{2113AF19-5826-447A-942F-463EEB2E7C7B}" type="pres">
      <dgm:prSet presAssocID="{024EF236-7150-47A3-A010-A9E2DB52743A}" presName="arrow" presStyleLbl="bgShp" presStyleIdx="0" presStyleCnt="1" custLinFactNeighborX="-2667" custLinFactNeighborY="-1224"/>
      <dgm:spPr/>
    </dgm:pt>
    <dgm:pt modelId="{17D23AB1-DAC7-4A54-89E2-FCCDEFA9AA28}" type="pres">
      <dgm:prSet presAssocID="{024EF236-7150-47A3-A010-A9E2DB52743A}" presName="points" presStyleCnt="0"/>
      <dgm:spPr/>
    </dgm:pt>
    <dgm:pt modelId="{30532C78-DFC7-40E4-8B7A-450F17E8AA19}" type="pres">
      <dgm:prSet presAssocID="{B1E5AD90-BAEF-46DC-863D-351C589C4892}" presName="compositeA" presStyleCnt="0"/>
      <dgm:spPr/>
    </dgm:pt>
    <dgm:pt modelId="{CB489553-17FC-41E1-AD7C-452AE8C6FD79}" type="pres">
      <dgm:prSet presAssocID="{B1E5AD90-BAEF-46DC-863D-351C589C4892}" presName="textA" presStyleLbl="revTx" presStyleIdx="0" presStyleCnt="4">
        <dgm:presLayoutVars>
          <dgm:bulletEnabled val="1"/>
        </dgm:presLayoutVars>
      </dgm:prSet>
      <dgm:spPr/>
      <dgm:t>
        <a:bodyPr/>
        <a:lstStyle/>
        <a:p>
          <a:endParaRPr lang="en-US"/>
        </a:p>
      </dgm:t>
    </dgm:pt>
    <dgm:pt modelId="{D0DEAD01-7548-4D17-B60F-7B2BDAD738AC}" type="pres">
      <dgm:prSet presAssocID="{B1E5AD90-BAEF-46DC-863D-351C589C4892}" presName="circleA" presStyleLbl="node1" presStyleIdx="0" presStyleCnt="4"/>
      <dgm:spPr/>
    </dgm:pt>
    <dgm:pt modelId="{E19A8DE7-C526-47B6-B720-3E343798B89C}" type="pres">
      <dgm:prSet presAssocID="{B1E5AD90-BAEF-46DC-863D-351C589C4892}" presName="spaceA" presStyleCnt="0"/>
      <dgm:spPr/>
    </dgm:pt>
    <dgm:pt modelId="{DF8BBF56-2B75-4245-8171-18841ADBCC93}" type="pres">
      <dgm:prSet presAssocID="{9558F057-B9B1-4E23-90AD-9DC70180F666}" presName="space" presStyleCnt="0"/>
      <dgm:spPr/>
    </dgm:pt>
    <dgm:pt modelId="{70048B31-F327-4F94-AAB7-D632B5FC50A2}" type="pres">
      <dgm:prSet presAssocID="{FAFB3047-6154-43BA-8D1D-C4131AB03529}" presName="compositeB" presStyleCnt="0"/>
      <dgm:spPr/>
    </dgm:pt>
    <dgm:pt modelId="{F6254A2C-6ED5-46BD-9211-9D51A773DC63}" type="pres">
      <dgm:prSet presAssocID="{FAFB3047-6154-43BA-8D1D-C4131AB03529}" presName="textB" presStyleLbl="revTx" presStyleIdx="1" presStyleCnt="4">
        <dgm:presLayoutVars>
          <dgm:bulletEnabled val="1"/>
        </dgm:presLayoutVars>
      </dgm:prSet>
      <dgm:spPr/>
      <dgm:t>
        <a:bodyPr/>
        <a:lstStyle/>
        <a:p>
          <a:endParaRPr lang="en-US"/>
        </a:p>
      </dgm:t>
    </dgm:pt>
    <dgm:pt modelId="{2BA1B4BB-2E88-47B6-927C-2C65675ED31E}" type="pres">
      <dgm:prSet presAssocID="{FAFB3047-6154-43BA-8D1D-C4131AB03529}" presName="circleB" presStyleLbl="node1" presStyleIdx="1" presStyleCnt="4"/>
      <dgm:spPr/>
    </dgm:pt>
    <dgm:pt modelId="{52FB138F-2C04-40C7-82BC-AB78E92E357C}" type="pres">
      <dgm:prSet presAssocID="{FAFB3047-6154-43BA-8D1D-C4131AB03529}" presName="spaceB" presStyleCnt="0"/>
      <dgm:spPr/>
    </dgm:pt>
    <dgm:pt modelId="{A43E1D90-DDE7-444B-87DB-E22C5B1CF526}" type="pres">
      <dgm:prSet presAssocID="{804C2CF8-A6AF-4D77-8E73-7A70804B5A96}" presName="space" presStyleCnt="0"/>
      <dgm:spPr/>
    </dgm:pt>
    <dgm:pt modelId="{B0B467D6-E6F5-4487-8A75-244787ECA69F}" type="pres">
      <dgm:prSet presAssocID="{31A5648B-6C14-45CA-A250-41518B37E530}" presName="compositeA" presStyleCnt="0"/>
      <dgm:spPr/>
    </dgm:pt>
    <dgm:pt modelId="{7EF1C955-4068-4721-9DFD-4FFE029D80A8}" type="pres">
      <dgm:prSet presAssocID="{31A5648B-6C14-45CA-A250-41518B37E530}" presName="textA" presStyleLbl="revTx" presStyleIdx="2" presStyleCnt="4" custScaleY="27575" custLinFactX="15970" custLinFactY="20553" custLinFactNeighborX="100000" custLinFactNeighborY="100000">
        <dgm:presLayoutVars>
          <dgm:bulletEnabled val="1"/>
        </dgm:presLayoutVars>
      </dgm:prSet>
      <dgm:spPr/>
      <dgm:t>
        <a:bodyPr/>
        <a:lstStyle/>
        <a:p>
          <a:endParaRPr lang="en-US"/>
        </a:p>
      </dgm:t>
    </dgm:pt>
    <dgm:pt modelId="{C2756C32-A069-4200-8B99-A57AA2098AEA}" type="pres">
      <dgm:prSet presAssocID="{31A5648B-6C14-45CA-A250-41518B37E530}" presName="circleA" presStyleLbl="node1" presStyleIdx="2" presStyleCnt="4" custLinFactNeighborX="23486" custLinFactNeighborY="67786"/>
      <dgm:spPr/>
    </dgm:pt>
    <dgm:pt modelId="{8E3EECA8-F2F5-4474-85A8-7C5A1E6749F3}" type="pres">
      <dgm:prSet presAssocID="{31A5648B-6C14-45CA-A250-41518B37E530}" presName="spaceA" presStyleCnt="0"/>
      <dgm:spPr/>
    </dgm:pt>
    <dgm:pt modelId="{C8CC2B0B-EADD-4AFB-9F47-17400D73A47B}" type="pres">
      <dgm:prSet presAssocID="{7A528995-0727-45E5-A26A-0F53B2A8FFAF}" presName="space" presStyleCnt="0"/>
      <dgm:spPr/>
    </dgm:pt>
    <dgm:pt modelId="{6BE6C26B-29BD-4C03-98AB-911556A4696A}" type="pres">
      <dgm:prSet presAssocID="{44557056-2DB3-496E-8B10-00541F85531E}" presName="compositeB" presStyleCnt="0"/>
      <dgm:spPr/>
    </dgm:pt>
    <dgm:pt modelId="{860B46F1-915A-4C99-ADCD-87D6D3C8C1FF}" type="pres">
      <dgm:prSet presAssocID="{44557056-2DB3-496E-8B10-00541F85531E}" presName="textB" presStyleLbl="revTx" presStyleIdx="3" presStyleCnt="4">
        <dgm:presLayoutVars>
          <dgm:bulletEnabled val="1"/>
        </dgm:presLayoutVars>
      </dgm:prSet>
      <dgm:spPr/>
      <dgm:t>
        <a:bodyPr/>
        <a:lstStyle/>
        <a:p>
          <a:endParaRPr lang="en-US"/>
        </a:p>
      </dgm:t>
    </dgm:pt>
    <dgm:pt modelId="{C4CEF99C-44AC-4C55-BD74-7D44097E437A}" type="pres">
      <dgm:prSet presAssocID="{44557056-2DB3-496E-8B10-00541F85531E}" presName="circleB" presStyleLbl="node1" presStyleIdx="3" presStyleCnt="4"/>
      <dgm:spPr/>
    </dgm:pt>
    <dgm:pt modelId="{649238D3-EEF3-460A-9D7D-FA63C9C4F576}" type="pres">
      <dgm:prSet presAssocID="{44557056-2DB3-496E-8B10-00541F85531E}" presName="spaceB" presStyleCnt="0"/>
      <dgm:spPr/>
    </dgm:pt>
  </dgm:ptLst>
  <dgm:cxnLst>
    <dgm:cxn modelId="{1A5E1C93-D923-4758-A660-709D556BAE86}" type="presOf" srcId="{B1E5AD90-BAEF-46DC-863D-351C589C4892}" destId="{CB489553-17FC-41E1-AD7C-452AE8C6FD79}" srcOrd="0" destOrd="0" presId="urn:microsoft.com/office/officeart/2005/8/layout/hProcess11"/>
    <dgm:cxn modelId="{A567B0C3-9141-4475-B368-B1DC4FE26B45}" srcId="{024EF236-7150-47A3-A010-A9E2DB52743A}" destId="{FAFB3047-6154-43BA-8D1D-C4131AB03529}" srcOrd="1" destOrd="0" parTransId="{48AD1E13-A275-4227-A9F5-1AA131427119}" sibTransId="{804C2CF8-A6AF-4D77-8E73-7A70804B5A96}"/>
    <dgm:cxn modelId="{21D83D3F-2535-4555-88FF-8C79B825FFBE}" type="presOf" srcId="{44557056-2DB3-496E-8B10-00541F85531E}" destId="{860B46F1-915A-4C99-ADCD-87D6D3C8C1FF}" srcOrd="0" destOrd="0" presId="urn:microsoft.com/office/officeart/2005/8/layout/hProcess11"/>
    <dgm:cxn modelId="{71FD0AF4-8D9C-40A5-BF43-6BCCF4E6A70F}" srcId="{024EF236-7150-47A3-A010-A9E2DB52743A}" destId="{31A5648B-6C14-45CA-A250-41518B37E530}" srcOrd="2" destOrd="0" parTransId="{AA7D453A-FE7B-48DB-8950-BE3E0BBD9B0D}" sibTransId="{7A528995-0727-45E5-A26A-0F53B2A8FFAF}"/>
    <dgm:cxn modelId="{379FD9E4-28B9-45E4-A72D-DFEAABD928CA}" type="presOf" srcId="{024EF236-7150-47A3-A010-A9E2DB52743A}" destId="{84A1BD49-284A-4AC3-911D-6EF7E86508A9}" srcOrd="0" destOrd="0" presId="urn:microsoft.com/office/officeart/2005/8/layout/hProcess11"/>
    <dgm:cxn modelId="{8082D6EB-EFA8-4D90-9277-567917BEFBEA}" type="presOf" srcId="{31A5648B-6C14-45CA-A250-41518B37E530}" destId="{7EF1C955-4068-4721-9DFD-4FFE029D80A8}" srcOrd="0" destOrd="0" presId="urn:microsoft.com/office/officeart/2005/8/layout/hProcess11"/>
    <dgm:cxn modelId="{52D0E05C-0677-4728-A253-AE9033FF29EB}" type="presOf" srcId="{FAFB3047-6154-43BA-8D1D-C4131AB03529}" destId="{F6254A2C-6ED5-46BD-9211-9D51A773DC63}" srcOrd="0" destOrd="0" presId="urn:microsoft.com/office/officeart/2005/8/layout/hProcess11"/>
    <dgm:cxn modelId="{F848502D-69AB-4C4E-A54F-40C0C5128E1D}" srcId="{024EF236-7150-47A3-A010-A9E2DB52743A}" destId="{44557056-2DB3-496E-8B10-00541F85531E}" srcOrd="3" destOrd="0" parTransId="{975C97BF-AB20-4259-B7E4-14949A39812B}" sibTransId="{80765708-A6C0-4E1D-AAA2-9DCC5D397A44}"/>
    <dgm:cxn modelId="{C5472EDE-C036-49CD-9368-79DF7AFF1AE2}" srcId="{024EF236-7150-47A3-A010-A9E2DB52743A}" destId="{B1E5AD90-BAEF-46DC-863D-351C589C4892}" srcOrd="0" destOrd="0" parTransId="{CC1058CB-907A-498E-A36D-9FD89B1D49CB}" sibTransId="{9558F057-B9B1-4E23-90AD-9DC70180F666}"/>
    <dgm:cxn modelId="{29A578A3-2226-4DE0-A396-550E9A540E3D}" type="presParOf" srcId="{84A1BD49-284A-4AC3-911D-6EF7E86508A9}" destId="{2113AF19-5826-447A-942F-463EEB2E7C7B}" srcOrd="0" destOrd="0" presId="urn:microsoft.com/office/officeart/2005/8/layout/hProcess11"/>
    <dgm:cxn modelId="{934AC7C3-2CA2-4DB8-B6D7-378AFA2260F6}" type="presParOf" srcId="{84A1BD49-284A-4AC3-911D-6EF7E86508A9}" destId="{17D23AB1-DAC7-4A54-89E2-FCCDEFA9AA28}" srcOrd="1" destOrd="0" presId="urn:microsoft.com/office/officeart/2005/8/layout/hProcess11"/>
    <dgm:cxn modelId="{40969972-AD97-40CA-93FE-A865C295D591}" type="presParOf" srcId="{17D23AB1-DAC7-4A54-89E2-FCCDEFA9AA28}" destId="{30532C78-DFC7-40E4-8B7A-450F17E8AA19}" srcOrd="0" destOrd="0" presId="urn:microsoft.com/office/officeart/2005/8/layout/hProcess11"/>
    <dgm:cxn modelId="{69013518-084C-4ABB-98C0-C7E13629D04C}" type="presParOf" srcId="{30532C78-DFC7-40E4-8B7A-450F17E8AA19}" destId="{CB489553-17FC-41E1-AD7C-452AE8C6FD79}" srcOrd="0" destOrd="0" presId="urn:microsoft.com/office/officeart/2005/8/layout/hProcess11"/>
    <dgm:cxn modelId="{CFA27109-9E3E-4229-9B9C-86A5A6B61994}" type="presParOf" srcId="{30532C78-DFC7-40E4-8B7A-450F17E8AA19}" destId="{D0DEAD01-7548-4D17-B60F-7B2BDAD738AC}" srcOrd="1" destOrd="0" presId="urn:microsoft.com/office/officeart/2005/8/layout/hProcess11"/>
    <dgm:cxn modelId="{09583CD2-5D39-4B0B-B6D5-951D0489A284}" type="presParOf" srcId="{30532C78-DFC7-40E4-8B7A-450F17E8AA19}" destId="{E19A8DE7-C526-47B6-B720-3E343798B89C}" srcOrd="2" destOrd="0" presId="urn:microsoft.com/office/officeart/2005/8/layout/hProcess11"/>
    <dgm:cxn modelId="{82E52B6D-CD83-4347-847E-91CF6962F3D2}" type="presParOf" srcId="{17D23AB1-DAC7-4A54-89E2-FCCDEFA9AA28}" destId="{DF8BBF56-2B75-4245-8171-18841ADBCC93}" srcOrd="1" destOrd="0" presId="urn:microsoft.com/office/officeart/2005/8/layout/hProcess11"/>
    <dgm:cxn modelId="{46130756-6FB4-47A0-96E4-13EF8BCD26B9}" type="presParOf" srcId="{17D23AB1-DAC7-4A54-89E2-FCCDEFA9AA28}" destId="{70048B31-F327-4F94-AAB7-D632B5FC50A2}" srcOrd="2" destOrd="0" presId="urn:microsoft.com/office/officeart/2005/8/layout/hProcess11"/>
    <dgm:cxn modelId="{0357ED7E-EB6F-4C80-8490-13755AE381AA}" type="presParOf" srcId="{70048B31-F327-4F94-AAB7-D632B5FC50A2}" destId="{F6254A2C-6ED5-46BD-9211-9D51A773DC63}" srcOrd="0" destOrd="0" presId="urn:microsoft.com/office/officeart/2005/8/layout/hProcess11"/>
    <dgm:cxn modelId="{3DF87A0E-AE66-409A-B40F-0EB002D84740}" type="presParOf" srcId="{70048B31-F327-4F94-AAB7-D632B5FC50A2}" destId="{2BA1B4BB-2E88-47B6-927C-2C65675ED31E}" srcOrd="1" destOrd="0" presId="urn:microsoft.com/office/officeart/2005/8/layout/hProcess11"/>
    <dgm:cxn modelId="{86E97AE0-1D3B-4E90-8A0E-41EF917F2702}" type="presParOf" srcId="{70048B31-F327-4F94-AAB7-D632B5FC50A2}" destId="{52FB138F-2C04-40C7-82BC-AB78E92E357C}" srcOrd="2" destOrd="0" presId="urn:microsoft.com/office/officeart/2005/8/layout/hProcess11"/>
    <dgm:cxn modelId="{9CAFE1E6-1ACB-4FA6-8B62-26A4B91C4019}" type="presParOf" srcId="{17D23AB1-DAC7-4A54-89E2-FCCDEFA9AA28}" destId="{A43E1D90-DDE7-444B-87DB-E22C5B1CF526}" srcOrd="3" destOrd="0" presId="urn:microsoft.com/office/officeart/2005/8/layout/hProcess11"/>
    <dgm:cxn modelId="{2D51381D-B108-4F28-B1FC-E8546ECC44CD}" type="presParOf" srcId="{17D23AB1-DAC7-4A54-89E2-FCCDEFA9AA28}" destId="{B0B467D6-E6F5-4487-8A75-244787ECA69F}" srcOrd="4" destOrd="0" presId="urn:microsoft.com/office/officeart/2005/8/layout/hProcess11"/>
    <dgm:cxn modelId="{F9834E00-6F97-41D6-A7D0-22B561918EDC}" type="presParOf" srcId="{B0B467D6-E6F5-4487-8A75-244787ECA69F}" destId="{7EF1C955-4068-4721-9DFD-4FFE029D80A8}" srcOrd="0" destOrd="0" presId="urn:microsoft.com/office/officeart/2005/8/layout/hProcess11"/>
    <dgm:cxn modelId="{1C45FCF4-7F0E-4401-BD2D-FC190B294BA0}" type="presParOf" srcId="{B0B467D6-E6F5-4487-8A75-244787ECA69F}" destId="{C2756C32-A069-4200-8B99-A57AA2098AEA}" srcOrd="1" destOrd="0" presId="urn:microsoft.com/office/officeart/2005/8/layout/hProcess11"/>
    <dgm:cxn modelId="{F398E5C5-D234-4250-9B20-470F81807E8D}" type="presParOf" srcId="{B0B467D6-E6F5-4487-8A75-244787ECA69F}" destId="{8E3EECA8-F2F5-4474-85A8-7C5A1E6749F3}" srcOrd="2" destOrd="0" presId="urn:microsoft.com/office/officeart/2005/8/layout/hProcess11"/>
    <dgm:cxn modelId="{9993E082-4518-4586-B01F-660367719763}" type="presParOf" srcId="{17D23AB1-DAC7-4A54-89E2-FCCDEFA9AA28}" destId="{C8CC2B0B-EADD-4AFB-9F47-17400D73A47B}" srcOrd="5" destOrd="0" presId="urn:microsoft.com/office/officeart/2005/8/layout/hProcess11"/>
    <dgm:cxn modelId="{B96D928C-BAE9-4797-8F5A-6AAD86E6F304}" type="presParOf" srcId="{17D23AB1-DAC7-4A54-89E2-FCCDEFA9AA28}" destId="{6BE6C26B-29BD-4C03-98AB-911556A4696A}" srcOrd="6" destOrd="0" presId="urn:microsoft.com/office/officeart/2005/8/layout/hProcess11"/>
    <dgm:cxn modelId="{1DDE0131-9E1E-4A18-9702-FFE8D0F34F25}" type="presParOf" srcId="{6BE6C26B-29BD-4C03-98AB-911556A4696A}" destId="{860B46F1-915A-4C99-ADCD-87D6D3C8C1FF}" srcOrd="0" destOrd="0" presId="urn:microsoft.com/office/officeart/2005/8/layout/hProcess11"/>
    <dgm:cxn modelId="{F751B67E-CCBE-4506-B7F3-EB2275477FB8}" type="presParOf" srcId="{6BE6C26B-29BD-4C03-98AB-911556A4696A}" destId="{C4CEF99C-44AC-4C55-BD74-7D44097E437A}" srcOrd="1" destOrd="0" presId="urn:microsoft.com/office/officeart/2005/8/layout/hProcess11"/>
    <dgm:cxn modelId="{6E0B1717-B3B3-415A-AD35-273C733D0191}" type="presParOf" srcId="{6BE6C26B-29BD-4C03-98AB-911556A4696A}" destId="{649238D3-EEF3-460A-9D7D-FA63C9C4F576}"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13AF19-5826-447A-942F-463EEB2E7C7B}">
      <dsp:nvSpPr>
        <dsp:cNvPr id="0" name=""/>
        <dsp:cNvSpPr/>
      </dsp:nvSpPr>
      <dsp:spPr>
        <a:xfrm>
          <a:off x="0" y="1623275"/>
          <a:ext cx="5903912" cy="220027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489553-17FC-41E1-AD7C-452AE8C6FD79}">
      <dsp:nvSpPr>
        <dsp:cNvPr id="0" name=""/>
        <dsp:cNvSpPr/>
      </dsp:nvSpPr>
      <dsp:spPr>
        <a:xfrm>
          <a:off x="2659" y="0"/>
          <a:ext cx="1279084" cy="220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Enter MCBOSS</a:t>
          </a:r>
          <a:endParaRPr lang="en-US" sz="1400" kern="1200" dirty="0"/>
        </a:p>
      </dsp:txBody>
      <dsp:txXfrm>
        <a:off x="2659" y="0"/>
        <a:ext cx="1279084" cy="2200275"/>
      </dsp:txXfrm>
    </dsp:sp>
    <dsp:sp modelId="{D0DEAD01-7548-4D17-B60F-7B2BDAD738AC}">
      <dsp:nvSpPr>
        <dsp:cNvPr id="0" name=""/>
        <dsp:cNvSpPr/>
      </dsp:nvSpPr>
      <dsp:spPr>
        <a:xfrm>
          <a:off x="367167" y="2475309"/>
          <a:ext cx="550068" cy="55006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254A2C-6ED5-46BD-9211-9D51A773DC63}">
      <dsp:nvSpPr>
        <dsp:cNvPr id="0" name=""/>
        <dsp:cNvSpPr/>
      </dsp:nvSpPr>
      <dsp:spPr>
        <a:xfrm>
          <a:off x="1345698" y="3300412"/>
          <a:ext cx="1279084" cy="220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en-US" sz="1400" kern="1200" dirty="0" smtClean="0"/>
            <a:t>Screening &amp; Assessment</a:t>
          </a:r>
          <a:endParaRPr lang="en-US" sz="1400" kern="1200" dirty="0"/>
        </a:p>
      </dsp:txBody>
      <dsp:txXfrm>
        <a:off x="1345698" y="3300412"/>
        <a:ext cx="1279084" cy="2200275"/>
      </dsp:txXfrm>
    </dsp:sp>
    <dsp:sp modelId="{2BA1B4BB-2E88-47B6-927C-2C65675ED31E}">
      <dsp:nvSpPr>
        <dsp:cNvPr id="0" name=""/>
        <dsp:cNvSpPr/>
      </dsp:nvSpPr>
      <dsp:spPr>
        <a:xfrm>
          <a:off x="1710206" y="2475309"/>
          <a:ext cx="550068" cy="55006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F1C955-4068-4721-9DFD-4FFE029D80A8}">
      <dsp:nvSpPr>
        <dsp:cNvPr id="0" name=""/>
        <dsp:cNvSpPr/>
      </dsp:nvSpPr>
      <dsp:spPr>
        <a:xfrm>
          <a:off x="4172092" y="3050885"/>
          <a:ext cx="1279084" cy="606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en-US" sz="1400" kern="1200" dirty="0" smtClean="0"/>
            <a:t>Rapid Re-housing</a:t>
          </a:r>
          <a:endParaRPr lang="en-US" sz="1400" kern="1200" dirty="0"/>
        </a:p>
      </dsp:txBody>
      <dsp:txXfrm>
        <a:off x="4172092" y="3050885"/>
        <a:ext cx="1279084" cy="606725"/>
      </dsp:txXfrm>
    </dsp:sp>
    <dsp:sp modelId="{C2756C32-A069-4200-8B99-A57AA2098AEA}">
      <dsp:nvSpPr>
        <dsp:cNvPr id="0" name=""/>
        <dsp:cNvSpPr/>
      </dsp:nvSpPr>
      <dsp:spPr>
        <a:xfrm>
          <a:off x="3182434" y="2449791"/>
          <a:ext cx="550068" cy="55006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B46F1-915A-4C99-ADCD-87D6D3C8C1FF}">
      <dsp:nvSpPr>
        <dsp:cNvPr id="0" name=""/>
        <dsp:cNvSpPr/>
      </dsp:nvSpPr>
      <dsp:spPr>
        <a:xfrm>
          <a:off x="4031776" y="3300412"/>
          <a:ext cx="1279084" cy="2200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endParaRPr lang="en-US" sz="1400" kern="1200"/>
        </a:p>
      </dsp:txBody>
      <dsp:txXfrm>
        <a:off x="4031776" y="3300412"/>
        <a:ext cx="1279084" cy="2200275"/>
      </dsp:txXfrm>
    </dsp:sp>
    <dsp:sp modelId="{C4CEF99C-44AC-4C55-BD74-7D44097E437A}">
      <dsp:nvSpPr>
        <dsp:cNvPr id="0" name=""/>
        <dsp:cNvSpPr/>
      </dsp:nvSpPr>
      <dsp:spPr>
        <a:xfrm>
          <a:off x="4396284" y="2475309"/>
          <a:ext cx="550068" cy="550068"/>
        </a:xfrm>
        <a:prstGeom prst="ellipse">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7050" cy="468313"/>
          </a:xfrm>
          <a:prstGeom prst="rect">
            <a:avLst/>
          </a:prstGeom>
        </p:spPr>
        <p:txBody>
          <a:bodyPr vert="horz" lIns="91429" tIns="45714" rIns="91429" bIns="45714" rtlCol="0"/>
          <a:lstStyle>
            <a:lvl1pPr algn="l">
              <a:defRPr sz="1200"/>
            </a:lvl1pPr>
          </a:lstStyle>
          <a:p>
            <a:endParaRPr lang="en-US"/>
          </a:p>
        </p:txBody>
      </p:sp>
      <p:sp>
        <p:nvSpPr>
          <p:cNvPr id="3" name="Date Placeholder 2"/>
          <p:cNvSpPr>
            <a:spLocks noGrp="1"/>
          </p:cNvSpPr>
          <p:nvPr>
            <p:ph type="dt" sz="quarter" idx="1"/>
          </p:nvPr>
        </p:nvSpPr>
        <p:spPr>
          <a:xfrm>
            <a:off x="4008439" y="1"/>
            <a:ext cx="3067050" cy="468313"/>
          </a:xfrm>
          <a:prstGeom prst="rect">
            <a:avLst/>
          </a:prstGeom>
        </p:spPr>
        <p:txBody>
          <a:bodyPr vert="horz" lIns="91429" tIns="45714" rIns="91429" bIns="45714" rtlCol="0"/>
          <a:lstStyle>
            <a:lvl1pPr algn="r">
              <a:defRPr sz="1200"/>
            </a:lvl1pPr>
          </a:lstStyle>
          <a:p>
            <a:fld id="{A2C49E77-79DC-4EB1-8153-6AB06AD23834}" type="datetimeFigureOut">
              <a:rPr lang="en-US" smtClean="0"/>
              <a:t>8/5/2014</a:t>
            </a:fld>
            <a:endParaRPr lang="en-US"/>
          </a:p>
        </p:txBody>
      </p:sp>
      <p:sp>
        <p:nvSpPr>
          <p:cNvPr id="4" name="Footer Placeholder 3"/>
          <p:cNvSpPr>
            <a:spLocks noGrp="1"/>
          </p:cNvSpPr>
          <p:nvPr>
            <p:ph type="ftr" sz="quarter" idx="2"/>
          </p:nvPr>
        </p:nvSpPr>
        <p:spPr>
          <a:xfrm>
            <a:off x="1" y="8893177"/>
            <a:ext cx="3067050" cy="468313"/>
          </a:xfrm>
          <a:prstGeom prst="rect">
            <a:avLst/>
          </a:prstGeom>
        </p:spPr>
        <p:txBody>
          <a:bodyPr vert="horz" lIns="91429" tIns="45714" rIns="91429"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008439" y="8893177"/>
            <a:ext cx="3067050" cy="468313"/>
          </a:xfrm>
          <a:prstGeom prst="rect">
            <a:avLst/>
          </a:prstGeom>
        </p:spPr>
        <p:txBody>
          <a:bodyPr vert="horz" lIns="91429" tIns="45714" rIns="91429" bIns="45714" rtlCol="0" anchor="b"/>
          <a:lstStyle>
            <a:lvl1pPr algn="r">
              <a:defRPr sz="1200"/>
            </a:lvl1pPr>
          </a:lstStyle>
          <a:p>
            <a:fld id="{D2B15F6D-F6F7-49F7-A5CA-67B9727FD3F3}" type="slidenum">
              <a:rPr lang="en-US" smtClean="0"/>
              <a:t>‹#›</a:t>
            </a:fld>
            <a:endParaRPr lang="en-US"/>
          </a:p>
        </p:txBody>
      </p:sp>
    </p:spTree>
    <p:extLst>
      <p:ext uri="{BB962C8B-B14F-4D97-AF65-F5344CB8AC3E}">
        <p14:creationId xmlns:p14="http://schemas.microsoft.com/office/powerpoint/2010/main" val="16753183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5" tIns="46963" rIns="93925" bIns="46963" rtlCol="0"/>
          <a:lstStyle>
            <a:lvl1pPr algn="l">
              <a:defRPr sz="1300"/>
            </a:lvl1pPr>
          </a:lstStyle>
          <a:p>
            <a:endParaRPr lang="en-US"/>
          </a:p>
        </p:txBody>
      </p:sp>
      <p:sp>
        <p:nvSpPr>
          <p:cNvPr id="3" name="Date Placeholder 2"/>
          <p:cNvSpPr>
            <a:spLocks noGrp="1"/>
          </p:cNvSpPr>
          <p:nvPr>
            <p:ph type="dt" idx="1"/>
          </p:nvPr>
        </p:nvSpPr>
        <p:spPr>
          <a:xfrm>
            <a:off x="4008706" y="0"/>
            <a:ext cx="3066733" cy="468154"/>
          </a:xfrm>
          <a:prstGeom prst="rect">
            <a:avLst/>
          </a:prstGeom>
        </p:spPr>
        <p:txBody>
          <a:bodyPr vert="horz" lIns="93925" tIns="46963" rIns="93925" bIns="46963" rtlCol="0"/>
          <a:lstStyle>
            <a:lvl1pPr algn="r">
              <a:defRPr sz="1300"/>
            </a:lvl1pPr>
          </a:lstStyle>
          <a:p>
            <a:fld id="{2FE6650A-F040-4E00-A0DF-8BD8F8F397BB}" type="datetimeFigureOut">
              <a:rPr lang="en-US" smtClean="0"/>
              <a:t>8/5/2014</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3925" tIns="46963" rIns="93925" bIns="46963" rtlCol="0" anchor="ctr"/>
          <a:lstStyle/>
          <a:p>
            <a:endParaRPr lang="en-US"/>
          </a:p>
        </p:txBody>
      </p:sp>
      <p:sp>
        <p:nvSpPr>
          <p:cNvPr id="5" name="Notes Placeholder 4"/>
          <p:cNvSpPr>
            <a:spLocks noGrp="1"/>
          </p:cNvSpPr>
          <p:nvPr>
            <p:ph type="body" sz="quarter" idx="3"/>
          </p:nvPr>
        </p:nvSpPr>
        <p:spPr>
          <a:xfrm>
            <a:off x="707708" y="4447462"/>
            <a:ext cx="5661660" cy="4213384"/>
          </a:xfrm>
          <a:prstGeom prst="rect">
            <a:avLst/>
          </a:prstGeom>
        </p:spPr>
        <p:txBody>
          <a:bodyPr vert="horz" lIns="93925" tIns="46963" rIns="93925" bIns="4696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3" cy="468154"/>
          </a:xfrm>
          <a:prstGeom prst="rect">
            <a:avLst/>
          </a:prstGeom>
        </p:spPr>
        <p:txBody>
          <a:bodyPr vert="horz" lIns="93925" tIns="46963" rIns="93925" bIns="46963" rtlCol="0" anchor="b"/>
          <a:lstStyle>
            <a:lvl1pPr algn="l">
              <a:defRPr sz="1300"/>
            </a:lvl1pPr>
          </a:lstStyle>
          <a:p>
            <a:endParaRPr lang="en-US"/>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3925" tIns="46963" rIns="93925" bIns="46963" rtlCol="0" anchor="b"/>
          <a:lstStyle>
            <a:lvl1pPr algn="r">
              <a:defRPr sz="1300"/>
            </a:lvl1pPr>
          </a:lstStyle>
          <a:p>
            <a:fld id="{8939BDE2-8CEE-4A0D-819C-32B7137AE340}" type="slidenum">
              <a:rPr lang="en-US" smtClean="0"/>
              <a:t>‹#›</a:t>
            </a:fld>
            <a:endParaRPr lang="en-US"/>
          </a:p>
        </p:txBody>
      </p:sp>
    </p:spTree>
    <p:extLst>
      <p:ext uri="{BB962C8B-B14F-4D97-AF65-F5344CB8AC3E}">
        <p14:creationId xmlns:p14="http://schemas.microsoft.com/office/powerpoint/2010/main" val="4103654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500" dirty="0"/>
              <a:t>Introduction</a:t>
            </a:r>
          </a:p>
          <a:p>
            <a:r>
              <a:rPr lang="en-US" sz="1500" dirty="0"/>
              <a:t> </a:t>
            </a:r>
          </a:p>
          <a:p>
            <a:r>
              <a:rPr lang="en-US" sz="1500" dirty="0"/>
              <a:t>Mercer County, New Jersey, had recently received a great deal of attention and praise for its efforts to end homelessness.</a:t>
            </a:r>
          </a:p>
          <a:p>
            <a:endParaRPr lang="en-US" sz="1500" dirty="0"/>
          </a:p>
          <a:p>
            <a:r>
              <a:rPr lang="en-US" sz="1500" dirty="0"/>
              <a:t>Our comprehensive, collaborative efforts to reduce the numbers of homeless people in the county are working, and today I hope that we can serve as motivation and a model for other communities looking for proven ways to help some of our most vulnerable neighbors achieve better lives.</a:t>
            </a:r>
          </a:p>
          <a:p>
            <a:endParaRPr lang="en-US" sz="1500" dirty="0"/>
          </a:p>
          <a:p>
            <a:r>
              <a:rPr lang="en-US" sz="1500" dirty="0"/>
              <a:t>As has been discussed already during this conference, there are many reasons why a person or family becomes homeless.  For some, homelessness is temporary until circumstances improve.  But there also are many homeless people who grapple with complex issues that often require a host of interventions and services.</a:t>
            </a:r>
          </a:p>
          <a:p>
            <a:endParaRPr lang="en-US" sz="1500" dirty="0"/>
          </a:p>
          <a:p>
            <a:r>
              <a:rPr lang="en-US" sz="1500" dirty="0"/>
              <a:t>Housing First, the policy of quickly placing a homeless person or family in a home no matter their reasons for ending up on the street, is essential to reducing homelessness and poverty.  This fact has been proven time and time again, across the nation and in Mercer County.  The need for stability, a safe place to live and then time to sort out issues is critical if people are to move forward.</a:t>
            </a:r>
          </a:p>
          <a:p>
            <a:endParaRPr lang="en-US" sz="1500" dirty="0"/>
          </a:p>
          <a:p>
            <a:r>
              <a:rPr lang="en-US" sz="1500" dirty="0"/>
              <a:t>I’d like to share with you how Mercer County began its journey to end family homelessness.</a:t>
            </a:r>
          </a:p>
          <a:p>
            <a:endParaRPr lang="en-US" sz="1500" dirty="0"/>
          </a:p>
          <a:p>
            <a:r>
              <a:rPr lang="en-US" sz="1500" dirty="0"/>
              <a:t>In early 2009, Mercer Alliance to End Homelessness representatives came to ask my support to end family homelessness.  They talked about a 10-year plan and a new vision.</a:t>
            </a:r>
          </a:p>
          <a:p>
            <a:endParaRPr lang="en-US" sz="1500" dirty="0"/>
          </a:p>
          <a:p>
            <a:r>
              <a:rPr lang="en-US" sz="1500" dirty="0"/>
              <a:t>Who was the Mercer Alliance and why did they get my attention as an elected official?  The Alliance was a new non-profit agency with a refreshing and energetic blend of representation on their board.</a:t>
            </a:r>
          </a:p>
          <a:p>
            <a:endParaRPr lang="en-US" sz="1500" dirty="0"/>
          </a:p>
          <a:p>
            <a:r>
              <a:rPr lang="en-US" sz="1500" dirty="0"/>
              <a:t>They were influenced by new service models being talked about by the National Alliance, and embraced innovative ideas on how we could solve the crisis of homelessness</a:t>
            </a:r>
          </a:p>
          <a:p>
            <a:endParaRPr lang="en-US" sz="1500" dirty="0"/>
          </a:p>
          <a:p>
            <a:r>
              <a:rPr lang="en-US" sz="1500" dirty="0"/>
              <a:t>From Day 1, two of my key people were leaders in the Alliance – Frank Cirillo, Director of our Board of Social Services, and Marygrace Billek, Director of Human Services.</a:t>
            </a:r>
          </a:p>
          <a:p>
            <a:endParaRPr lang="en-US" sz="1500" dirty="0"/>
          </a:p>
          <a:p>
            <a:r>
              <a:rPr lang="en-US" sz="1500" dirty="0"/>
              <a:t>They were on the ground floor of the effort to end, not simply </a:t>
            </a:r>
            <a:r>
              <a:rPr lang="en-US" sz="1500" b="1" dirty="0"/>
              <a:t>“manage,” </a:t>
            </a:r>
            <a:r>
              <a:rPr lang="en-US" sz="1500" dirty="0"/>
              <a:t>family homelessness.  They believed it could be accomplished, and I trusted they were right.  Quite frankly, the old models just weren’t working, and I was not afraid to try a new approach.</a:t>
            </a:r>
          </a:p>
          <a:p>
            <a:endParaRPr lang="en-US" sz="1500" dirty="0"/>
          </a:p>
          <a:p>
            <a:r>
              <a:rPr lang="en-US" sz="1500" dirty="0"/>
              <a:t>What they needed from me, as Mercer County Executive, was willingness on my part to consider a new way of doing business, and to make resources available by shifting and reallocation.</a:t>
            </a:r>
          </a:p>
          <a:p>
            <a:endParaRPr lang="en-US" sz="1500" dirty="0"/>
          </a:p>
          <a:p>
            <a:r>
              <a:rPr lang="en-US" sz="1500" dirty="0"/>
              <a:t>Frank and Marygrace bring such passion to this issue.  They rightfully believe that families who become homeless are no different than other families who are poor.</a:t>
            </a:r>
          </a:p>
          <a:p>
            <a:endParaRPr lang="en-US" sz="1500" dirty="0"/>
          </a:p>
          <a:p>
            <a:r>
              <a:rPr lang="en-US" sz="1500" dirty="0"/>
              <a:t>They need a permanent place to live.  They need support to get an apartment and a job.  And they may need short-term shelter, and I reiterate – short-term means the shelter must have a limit.</a:t>
            </a:r>
          </a:p>
          <a:p>
            <a:endParaRPr lang="en-US" sz="1500" dirty="0"/>
          </a:p>
          <a:p>
            <a:r>
              <a:rPr lang="en-US" sz="1500" dirty="0"/>
              <a:t>As a result, we’ve been able to reduce family homelessness by 74 percent and long-term homelessness by 68 percent!  As County Executive, when I count the most important achievements of my administration, this feat is at the top.  And yet I know there is more work to do.</a:t>
            </a:r>
          </a:p>
          <a:p>
            <a:endParaRPr lang="en-US" sz="1500" dirty="0"/>
          </a:p>
          <a:p>
            <a:r>
              <a:rPr lang="en-US" sz="1500" dirty="0"/>
              <a:t> NEXT SLIDE</a:t>
            </a:r>
          </a:p>
          <a:p>
            <a:r>
              <a:rPr lang="en-US" sz="1300" dirty="0"/>
              <a:t> </a:t>
            </a:r>
          </a:p>
          <a:p>
            <a:endParaRPr lang="en-US" dirty="0"/>
          </a:p>
        </p:txBody>
      </p:sp>
      <p:sp>
        <p:nvSpPr>
          <p:cNvPr id="4" name="Slide Number Placeholder 3"/>
          <p:cNvSpPr>
            <a:spLocks noGrp="1"/>
          </p:cNvSpPr>
          <p:nvPr>
            <p:ph type="sldNum" sz="quarter" idx="10"/>
          </p:nvPr>
        </p:nvSpPr>
        <p:spPr/>
        <p:txBody>
          <a:bodyPr/>
          <a:lstStyle/>
          <a:p>
            <a:fld id="{8939BDE2-8CEE-4A0D-819C-32B7137AE340}" type="slidenum">
              <a:rPr lang="en-US" smtClean="0"/>
              <a:t>1</a:t>
            </a:fld>
            <a:endParaRPr lang="en-US"/>
          </a:p>
        </p:txBody>
      </p:sp>
    </p:spTree>
    <p:extLst>
      <p:ext uri="{BB962C8B-B14F-4D97-AF65-F5344CB8AC3E}">
        <p14:creationId xmlns:p14="http://schemas.microsoft.com/office/powerpoint/2010/main" val="2669402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a:p>
            <a:r>
              <a:rPr lang="en-US" sz="1600" dirty="0"/>
              <a:t>Let me offer you a snapshot of where we were in 2009 in terms of homeless families. Simply put, we were spending a lot of money, yet families were still homeless for unacceptably long periods of time, and too often still had no permanent housing plan once they left the shelter. </a:t>
            </a:r>
          </a:p>
          <a:p>
            <a:r>
              <a:rPr lang="en-US" sz="1600" dirty="0"/>
              <a:t> </a:t>
            </a:r>
          </a:p>
          <a:p>
            <a:r>
              <a:rPr lang="en-US" sz="1600" dirty="0"/>
              <a:t>Our system was not able to identify the most needy families and those who could be rapidly rehoused.</a:t>
            </a:r>
          </a:p>
          <a:p>
            <a:r>
              <a:rPr lang="en-US" sz="1600" dirty="0"/>
              <a:t>People were staying too long in transitional housing and not exiting to permanent housing.</a:t>
            </a:r>
          </a:p>
          <a:p>
            <a:r>
              <a:rPr lang="en-US" sz="1600" dirty="0"/>
              <a:t>It was costly!   The average shelter rate was $125 per night which totaled about $5M per year to shelter families.   </a:t>
            </a:r>
          </a:p>
          <a:p>
            <a:r>
              <a:rPr lang="en-US" sz="1600" dirty="0"/>
              <a:t> </a:t>
            </a:r>
          </a:p>
          <a:p>
            <a:r>
              <a:rPr lang="en-US" sz="1600" dirty="0"/>
              <a:t>NEXT SLIDE</a:t>
            </a:r>
          </a:p>
        </p:txBody>
      </p:sp>
      <p:sp>
        <p:nvSpPr>
          <p:cNvPr id="4" name="Slide Number Placeholder 3"/>
          <p:cNvSpPr>
            <a:spLocks noGrp="1"/>
          </p:cNvSpPr>
          <p:nvPr>
            <p:ph type="sldNum" sz="quarter" idx="10"/>
          </p:nvPr>
        </p:nvSpPr>
        <p:spPr/>
        <p:txBody>
          <a:bodyPr/>
          <a:lstStyle/>
          <a:p>
            <a:fld id="{8939BDE2-8CEE-4A0D-819C-32B7137AE340}" type="slidenum">
              <a:rPr lang="en-US" smtClean="0"/>
              <a:t>2</a:t>
            </a:fld>
            <a:endParaRPr lang="en-US"/>
          </a:p>
        </p:txBody>
      </p:sp>
    </p:spTree>
    <p:extLst>
      <p:ext uri="{BB962C8B-B14F-4D97-AF65-F5344CB8AC3E}">
        <p14:creationId xmlns:p14="http://schemas.microsoft.com/office/powerpoint/2010/main" val="121155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From this data alone I could see that we needed a new plan, and coupled with Marygrace and Frank’s appeal to make substantive changes to the way we delivered services to families who are homeless, that was the start of the Rapid Re-housing program in Mercer County. </a:t>
            </a:r>
            <a:r>
              <a:rPr lang="en-US" sz="1400" dirty="0" smtClean="0"/>
              <a:t> </a:t>
            </a:r>
          </a:p>
          <a:p>
            <a:endParaRPr lang="en-US" sz="1400" dirty="0" smtClean="0"/>
          </a:p>
          <a:p>
            <a:r>
              <a:rPr lang="en-US" sz="1400" dirty="0" smtClean="0"/>
              <a:t>Now </a:t>
            </a:r>
            <a:r>
              <a:rPr lang="en-US" sz="1400" dirty="0"/>
              <a:t>at the 5-year mark, we’ve made great strides.  </a:t>
            </a:r>
            <a:endParaRPr lang="en-US" sz="1400" dirty="0" smtClean="0"/>
          </a:p>
          <a:p>
            <a:endParaRPr lang="en-US" sz="1400" dirty="0" smtClean="0"/>
          </a:p>
          <a:p>
            <a:r>
              <a:rPr lang="en-US" sz="1400" dirty="0" smtClean="0"/>
              <a:t>The </a:t>
            </a:r>
            <a:r>
              <a:rPr lang="en-US" sz="1400" dirty="0"/>
              <a:t>Mercer County Board of Social Services has become the single point of entry for homeless families. This enables us to… </a:t>
            </a:r>
          </a:p>
          <a:p>
            <a:r>
              <a:rPr lang="en-US" sz="1400" dirty="0"/>
              <a:t> </a:t>
            </a:r>
            <a:endParaRPr lang="en-US" sz="1400" dirty="0" smtClean="0"/>
          </a:p>
          <a:p>
            <a:pPr marL="234811" indent="-234811">
              <a:buAutoNum type="arabicPeriod"/>
            </a:pPr>
            <a:r>
              <a:rPr lang="en-US" sz="1400" dirty="0" smtClean="0"/>
              <a:t>Screen and assess the needs of the family</a:t>
            </a:r>
          </a:p>
          <a:p>
            <a:pPr marL="234811" indent="-234811">
              <a:buAutoNum type="arabicPeriod"/>
            </a:pPr>
            <a:r>
              <a:rPr lang="en-US" sz="1400" dirty="0" smtClean="0"/>
              <a:t>Provide </a:t>
            </a:r>
            <a:r>
              <a:rPr lang="en-US" sz="1400" dirty="0"/>
              <a:t>short term shelter for those in crisis</a:t>
            </a:r>
          </a:p>
          <a:p>
            <a:pPr marL="234811" indent="-234811">
              <a:buAutoNum type="arabicPeriod"/>
            </a:pPr>
            <a:r>
              <a:rPr lang="en-US" sz="1400" dirty="0"/>
              <a:t>Develop housing stability plans with the families</a:t>
            </a:r>
          </a:p>
          <a:p>
            <a:pPr marL="234811" indent="-234811">
              <a:buAutoNum type="arabicPeriod"/>
            </a:pPr>
            <a:r>
              <a:rPr lang="en-US" sz="1400" dirty="0"/>
              <a:t>Assist with housing searches and landlord negotiations</a:t>
            </a:r>
          </a:p>
          <a:p>
            <a:pPr marL="234811" indent="-234811">
              <a:buAutoNum type="arabicPeriod"/>
            </a:pPr>
            <a:r>
              <a:rPr lang="en-US" sz="1400" dirty="0"/>
              <a:t>Provide temporary rental assistance (TRA) and utility assistance</a:t>
            </a:r>
          </a:p>
          <a:p>
            <a:pPr marL="234811" indent="-234811">
              <a:buAutoNum type="arabicPeriod"/>
            </a:pPr>
            <a:r>
              <a:rPr lang="en-US" sz="1400" dirty="0"/>
              <a:t>Case management to help achieve and maintain stability.</a:t>
            </a:r>
          </a:p>
          <a:p>
            <a:r>
              <a:rPr lang="en-US" sz="1400" dirty="0"/>
              <a:t> </a:t>
            </a:r>
          </a:p>
          <a:p>
            <a:r>
              <a:rPr lang="en-US" sz="1400" dirty="0"/>
              <a:t> NEXT SLIDE</a:t>
            </a:r>
          </a:p>
          <a:p>
            <a:r>
              <a:rPr lang="en-US" sz="1400" dirty="0"/>
              <a:t> </a:t>
            </a:r>
          </a:p>
          <a:p>
            <a:endParaRPr lang="en-US" dirty="0"/>
          </a:p>
        </p:txBody>
      </p:sp>
      <p:sp>
        <p:nvSpPr>
          <p:cNvPr id="4" name="Slide Number Placeholder 3"/>
          <p:cNvSpPr>
            <a:spLocks noGrp="1"/>
          </p:cNvSpPr>
          <p:nvPr>
            <p:ph type="sldNum" sz="quarter" idx="10"/>
          </p:nvPr>
        </p:nvSpPr>
        <p:spPr/>
        <p:txBody>
          <a:bodyPr/>
          <a:lstStyle/>
          <a:p>
            <a:fld id="{8939BDE2-8CEE-4A0D-819C-32B7137AE340}" type="slidenum">
              <a:rPr lang="en-US" smtClean="0"/>
              <a:t>3</a:t>
            </a:fld>
            <a:endParaRPr lang="en-US"/>
          </a:p>
        </p:txBody>
      </p:sp>
    </p:spTree>
    <p:extLst>
      <p:ext uri="{BB962C8B-B14F-4D97-AF65-F5344CB8AC3E}">
        <p14:creationId xmlns:p14="http://schemas.microsoft.com/office/powerpoint/2010/main" val="3578422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44"/>
            <a:r>
              <a:rPr lang="en-US" sz="1600" dirty="0"/>
              <a:t>Because we “rapidly” move families into housing, there are fewer homeless families on any given day. And as a result of this quick turnaround, we are ahead of both the national and state trends because rapid Re-housing is our policy for all families.</a:t>
            </a:r>
          </a:p>
          <a:p>
            <a:endParaRPr lang="en-US" sz="1600" dirty="0"/>
          </a:p>
          <a:p>
            <a:r>
              <a:rPr lang="en-US" sz="1600" dirty="0"/>
              <a:t>Our Point in Time statistics speak for themselves.  </a:t>
            </a:r>
          </a:p>
          <a:p>
            <a:r>
              <a:rPr lang="en-US" sz="1600" dirty="0"/>
              <a:t> </a:t>
            </a:r>
          </a:p>
          <a:p>
            <a:pPr defTabSz="939244"/>
            <a:r>
              <a:rPr lang="en-US" sz="1600" dirty="0"/>
              <a:t>Since 2007, the number of homeless family households in Mercer County has declined by </a:t>
            </a:r>
            <a:r>
              <a:rPr lang="en-US" sz="1600" b="1" dirty="0">
                <a:solidFill>
                  <a:srgbClr val="FF0000"/>
                </a:solidFill>
              </a:rPr>
              <a:t>74%</a:t>
            </a:r>
            <a:r>
              <a:rPr lang="en-US" sz="1600" dirty="0"/>
              <a:t> compared to 38% in NJ and 16% nationally.</a:t>
            </a:r>
          </a:p>
          <a:p>
            <a:r>
              <a:rPr lang="en-US" sz="1600" dirty="0"/>
              <a:t> </a:t>
            </a:r>
          </a:p>
          <a:p>
            <a:r>
              <a:rPr lang="en-US" sz="1600" dirty="0"/>
              <a:t>We are very proud of our results !</a:t>
            </a:r>
          </a:p>
          <a:p>
            <a:r>
              <a:rPr lang="en-US" sz="1600" dirty="0"/>
              <a:t> </a:t>
            </a:r>
          </a:p>
          <a:p>
            <a:r>
              <a:rPr lang="en-US" sz="1600" dirty="0"/>
              <a:t> NEXT SLIDE</a:t>
            </a:r>
          </a:p>
          <a:p>
            <a:endParaRPr lang="en-US" dirty="0"/>
          </a:p>
        </p:txBody>
      </p:sp>
      <p:sp>
        <p:nvSpPr>
          <p:cNvPr id="4" name="Slide Number Placeholder 3"/>
          <p:cNvSpPr>
            <a:spLocks noGrp="1"/>
          </p:cNvSpPr>
          <p:nvPr>
            <p:ph type="sldNum" sz="quarter" idx="10"/>
          </p:nvPr>
        </p:nvSpPr>
        <p:spPr/>
        <p:txBody>
          <a:bodyPr/>
          <a:lstStyle/>
          <a:p>
            <a:fld id="{8939BDE2-8CEE-4A0D-819C-32B7137AE340}" type="slidenum">
              <a:rPr lang="en-US" smtClean="0"/>
              <a:t>5</a:t>
            </a:fld>
            <a:endParaRPr lang="en-US"/>
          </a:p>
        </p:txBody>
      </p:sp>
    </p:spTree>
    <p:extLst>
      <p:ext uri="{BB962C8B-B14F-4D97-AF65-F5344CB8AC3E}">
        <p14:creationId xmlns:p14="http://schemas.microsoft.com/office/powerpoint/2010/main" val="2021929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a:p>
            <a:r>
              <a:rPr lang="en-US" sz="1600" dirty="0"/>
              <a:t>Currently, families are spending less time in the shelter (60 days average), compared to 180 days in the old system.  Our goal is to reduce that to 30 days.</a:t>
            </a:r>
          </a:p>
          <a:p>
            <a:r>
              <a:rPr lang="en-US" sz="1600" dirty="0"/>
              <a:t> </a:t>
            </a:r>
          </a:p>
          <a:p>
            <a:r>
              <a:rPr lang="en-US" sz="1600" dirty="0"/>
              <a:t>Families spend less time on public assistance.   They are earning more money and NOT reentering the homeless system.  </a:t>
            </a:r>
          </a:p>
          <a:p>
            <a:r>
              <a:rPr lang="en-US" sz="1600" dirty="0"/>
              <a:t> </a:t>
            </a:r>
          </a:p>
          <a:p>
            <a:r>
              <a:rPr lang="en-US" sz="1600" dirty="0"/>
              <a:t>It pleases me to tell you that only 3 percent of our assisted families returned to homelessness in 2013, and our ultimate goal is to have zero. </a:t>
            </a:r>
          </a:p>
          <a:p>
            <a:r>
              <a:rPr lang="en-US" sz="1600" dirty="0"/>
              <a:t> </a:t>
            </a:r>
          </a:p>
          <a:p>
            <a:r>
              <a:rPr lang="en-US" sz="1600" dirty="0"/>
              <a:t>NEXT SLIDE</a:t>
            </a:r>
          </a:p>
          <a:p>
            <a:endParaRPr lang="en-US" sz="1600" dirty="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939BDE2-8CEE-4A0D-819C-32B7137AE340}" type="slidenum">
              <a:rPr lang="en-US" smtClean="0"/>
              <a:t>6</a:t>
            </a:fld>
            <a:endParaRPr lang="en-US"/>
          </a:p>
        </p:txBody>
      </p:sp>
    </p:spTree>
    <p:extLst>
      <p:ext uri="{BB962C8B-B14F-4D97-AF65-F5344CB8AC3E}">
        <p14:creationId xmlns:p14="http://schemas.microsoft.com/office/powerpoint/2010/main" val="4281733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44"/>
            <a:r>
              <a:rPr lang="en-US" sz="1600" dirty="0"/>
              <a:t>Contrary to popular thought, it is actually less expensive to get families into permanent housing than it is to shelter.</a:t>
            </a:r>
          </a:p>
          <a:p>
            <a:pPr defTabSz="939244"/>
            <a:endParaRPr lang="en-US" sz="1600" dirty="0"/>
          </a:p>
          <a:p>
            <a:pPr defTabSz="939244"/>
            <a:r>
              <a:rPr lang="en-US" sz="1600" dirty="0"/>
              <a:t>The average cost to rapidly rehouse a family is $16,200 compared to sheltering a family where the average cost is $32,127 – Rapid Re-housing decreases public assistance spending per family by 50%!</a:t>
            </a:r>
          </a:p>
          <a:p>
            <a:pPr defTabSz="939244"/>
            <a:endParaRPr lang="en-US" sz="1600" dirty="0"/>
          </a:p>
          <a:p>
            <a:pPr defTabSz="939244"/>
            <a:r>
              <a:rPr lang="en-US" sz="1600" dirty="0"/>
              <a:t> I firmly believe it is unconscionable to keep families in homelessness when we have before us a permanent solution, which is why Rapid Re-housing is now the </a:t>
            </a:r>
            <a:r>
              <a:rPr lang="en-US" sz="1600" u="sng" dirty="0"/>
              <a:t>only</a:t>
            </a:r>
            <a:r>
              <a:rPr lang="en-US" sz="1600" dirty="0"/>
              <a:t> option for families in Mercer County who become homeless. </a:t>
            </a:r>
          </a:p>
          <a:p>
            <a:endParaRPr lang="en-US" sz="1600" dirty="0"/>
          </a:p>
          <a:p>
            <a:r>
              <a:rPr lang="en-US" sz="1600" dirty="0"/>
              <a:t>NEXT SLIDE</a:t>
            </a:r>
          </a:p>
        </p:txBody>
      </p:sp>
      <p:sp>
        <p:nvSpPr>
          <p:cNvPr id="4" name="Slide Number Placeholder 3"/>
          <p:cNvSpPr>
            <a:spLocks noGrp="1"/>
          </p:cNvSpPr>
          <p:nvPr>
            <p:ph type="sldNum" sz="quarter" idx="10"/>
          </p:nvPr>
        </p:nvSpPr>
        <p:spPr/>
        <p:txBody>
          <a:bodyPr/>
          <a:lstStyle/>
          <a:p>
            <a:fld id="{8939BDE2-8CEE-4A0D-819C-32B7137AE340}" type="slidenum">
              <a:rPr lang="en-US" smtClean="0"/>
              <a:t>7</a:t>
            </a:fld>
            <a:endParaRPr lang="en-US"/>
          </a:p>
        </p:txBody>
      </p:sp>
    </p:spTree>
    <p:extLst>
      <p:ext uri="{BB962C8B-B14F-4D97-AF65-F5344CB8AC3E}">
        <p14:creationId xmlns:p14="http://schemas.microsoft.com/office/powerpoint/2010/main" val="60201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244"/>
            <a:r>
              <a:rPr lang="en-US" sz="1600" dirty="0"/>
              <a:t>From a leadership standpoint, to get this program off the ground we needed to define our common goal to change the homeless system for families and we needed buy in from all the stakeholders.</a:t>
            </a:r>
          </a:p>
          <a:p>
            <a:pPr defTabSz="939244"/>
            <a:r>
              <a:rPr lang="en-US" sz="1600" dirty="0"/>
              <a:t> </a:t>
            </a:r>
          </a:p>
          <a:p>
            <a:r>
              <a:rPr lang="en-US" sz="1600" dirty="0"/>
              <a:t>I had a great leadership team who collaborated with the City of Trenton, who administers our Continuum of Care (COC).   Together they directed all funding toward the pilot program. We utilized social service funds, redirected some state funds, convinced the state to allow us to utilize the state’s Emergency Assistance program that was reserved for TANF recipients at risk for homelessness.</a:t>
            </a:r>
          </a:p>
          <a:p>
            <a:endParaRPr lang="en-US" sz="1600" dirty="0"/>
          </a:p>
          <a:p>
            <a:r>
              <a:rPr lang="en-US" sz="1600" dirty="0"/>
              <a:t>The proposal for our pilot project was to use temporary rental assistance for families who became homeless and to use County and State funds for case management.</a:t>
            </a:r>
          </a:p>
          <a:p>
            <a:r>
              <a:rPr lang="en-US" sz="1600" dirty="0"/>
              <a:t> </a:t>
            </a:r>
          </a:p>
          <a:p>
            <a:r>
              <a:rPr lang="en-US" sz="1600" dirty="0"/>
              <a:t>We proposed this to HUD and became one of 23 pilots in the country to be funded.  </a:t>
            </a:r>
          </a:p>
          <a:p>
            <a:r>
              <a:rPr lang="en-US" sz="1600" dirty="0"/>
              <a:t> </a:t>
            </a:r>
          </a:p>
          <a:p>
            <a:r>
              <a:rPr lang="en-US" sz="1600" dirty="0"/>
              <a:t>We used </a:t>
            </a:r>
            <a:r>
              <a:rPr lang="en-US" sz="1600" dirty="0" smtClean="0"/>
              <a:t>Federal </a:t>
            </a:r>
            <a:r>
              <a:rPr lang="en-US" sz="1600" dirty="0"/>
              <a:t>Homeless Prevention and Rapid Rehousing Program (</a:t>
            </a:r>
            <a:r>
              <a:rPr lang="en-US" sz="1600" b="1" dirty="0">
                <a:solidFill>
                  <a:schemeClr val="tx1"/>
                </a:solidFill>
              </a:rPr>
              <a:t>H</a:t>
            </a:r>
            <a:r>
              <a:rPr lang="en-US" sz="1600" b="1" dirty="0">
                <a:solidFill>
                  <a:schemeClr val="tx1"/>
                </a:solidFill>
                <a:effectLst>
                  <a:outerShdw blurRad="38100" dist="38100" dir="2700000" algn="tl">
                    <a:srgbClr val="000000">
                      <a:alpha val="43137"/>
                    </a:srgbClr>
                  </a:outerShdw>
                </a:effectLst>
              </a:rPr>
              <a:t>PRP)</a:t>
            </a:r>
            <a:r>
              <a:rPr lang="en-US" sz="1600" dirty="0">
                <a:solidFill>
                  <a:schemeClr val="tx1"/>
                </a:solidFill>
              </a:rPr>
              <a:t> </a:t>
            </a:r>
            <a:r>
              <a:rPr lang="en-US" sz="1600" dirty="0"/>
              <a:t>dollars to expand the pilot.</a:t>
            </a:r>
          </a:p>
          <a:p>
            <a:r>
              <a:rPr lang="en-US" sz="1600" dirty="0"/>
              <a:t> </a:t>
            </a:r>
          </a:p>
          <a:p>
            <a:r>
              <a:rPr lang="en-US" sz="1600" dirty="0"/>
              <a:t>Once we had three years of the pilot under our belts and had a chance to analyze the data, the outcomes were better than we could have imagined. </a:t>
            </a:r>
          </a:p>
          <a:p>
            <a:r>
              <a:rPr lang="en-US" sz="1600" dirty="0"/>
              <a:t> </a:t>
            </a:r>
          </a:p>
          <a:p>
            <a:r>
              <a:rPr lang="en-US" sz="1600" dirty="0"/>
              <a:t>From that three-year pilot we proved that:</a:t>
            </a:r>
          </a:p>
          <a:p>
            <a:r>
              <a:rPr lang="en-US" sz="1600" dirty="0"/>
              <a:t> </a:t>
            </a:r>
          </a:p>
          <a:p>
            <a:pPr marL="285717" indent="-285717">
              <a:buFont typeface="Arial" panose="020B0604020202020204" pitchFamily="34" charset="0"/>
              <a:buChar char="•"/>
            </a:pPr>
            <a:r>
              <a:rPr lang="en-US" sz="1600" dirty="0"/>
              <a:t>families who were homeless could move quickly into housing if they had the right supports from a Case Manager.</a:t>
            </a:r>
          </a:p>
          <a:p>
            <a:r>
              <a:rPr lang="en-US" sz="1600" dirty="0"/>
              <a:t> </a:t>
            </a:r>
          </a:p>
          <a:p>
            <a:pPr marL="285717" indent="-285717">
              <a:buFont typeface="Arial" panose="020B0604020202020204" pitchFamily="34" charset="0"/>
              <a:buChar char="•"/>
            </a:pPr>
            <a:r>
              <a:rPr lang="en-US" sz="1600" dirty="0"/>
              <a:t>through Rapid Re-housing, lengths of stay in homelessness could be reduced by an average of 337 days to 60 days.</a:t>
            </a:r>
          </a:p>
          <a:p>
            <a:r>
              <a:rPr lang="en-US" sz="1600" dirty="0"/>
              <a:t> </a:t>
            </a:r>
          </a:p>
          <a:p>
            <a:pPr marL="285717" indent="-285717">
              <a:buFont typeface="Arial" panose="020B0604020202020204" pitchFamily="34" charset="0"/>
              <a:buChar char="•"/>
            </a:pPr>
            <a:r>
              <a:rPr lang="en-US" sz="1600" dirty="0"/>
              <a:t>through Rapid Re-housing, families returned to homelessness less often than those who had been in shelter and transitional housing, from 14% down to 3%.</a:t>
            </a:r>
          </a:p>
          <a:p>
            <a:r>
              <a:rPr lang="en-US" sz="1600" dirty="0"/>
              <a:t> </a:t>
            </a:r>
          </a:p>
          <a:p>
            <a:pPr marL="285717" indent="-285717">
              <a:buFont typeface="Arial" panose="020B0604020202020204" pitchFamily="34" charset="0"/>
              <a:buChar char="•"/>
            </a:pPr>
            <a:r>
              <a:rPr lang="en-US" sz="1600" dirty="0"/>
              <a:t>families could increase their earnings while in Rapid Re-housing.</a:t>
            </a:r>
          </a:p>
          <a:p>
            <a:r>
              <a:rPr lang="en-US" sz="1600" dirty="0"/>
              <a:t> </a:t>
            </a:r>
          </a:p>
          <a:p>
            <a:r>
              <a:rPr lang="en-US" sz="1600" dirty="0"/>
              <a:t>And based on those findings, the COC voted to defund transitional housing, make Rapid Re-housing our policy for all families and continue to fund our excellent family shelter but use it only for emergent or short-term cases.  </a:t>
            </a:r>
          </a:p>
          <a:p>
            <a:r>
              <a:rPr lang="en-US" sz="1600" dirty="0"/>
              <a:t> </a:t>
            </a:r>
          </a:p>
          <a:p>
            <a:r>
              <a:rPr lang="en-US" sz="1600" dirty="0"/>
              <a:t>It is our desire to see every county nationwide mirror our success and consider delivering services to families who become homeless based on the Rapid Re-housing model.  </a:t>
            </a:r>
          </a:p>
          <a:p>
            <a:endParaRPr lang="en-US" sz="1600" dirty="0"/>
          </a:p>
          <a:p>
            <a:r>
              <a:rPr lang="en-US" sz="1600" dirty="0"/>
              <a:t>I’m County Executive, but my career began in Human Services and I truly believe that government’s first job is to provide a safety net for the neediest and most vulnerable. </a:t>
            </a:r>
          </a:p>
          <a:p>
            <a:endParaRPr lang="en-US" sz="1600" dirty="0"/>
          </a:p>
          <a:p>
            <a:r>
              <a:rPr lang="en-US" sz="1600" dirty="0"/>
              <a:t>I believe in this program, and if I did not, it would not have my support. </a:t>
            </a:r>
          </a:p>
          <a:p>
            <a:r>
              <a:rPr lang="en-US" sz="1600" dirty="0"/>
              <a:t> </a:t>
            </a:r>
          </a:p>
          <a:p>
            <a:r>
              <a:rPr lang="en-US" sz="1600" dirty="0"/>
              <a:t>In Mercer County, we are advocating for a change in state policy to allow Rapid Re-housing case management to be reimbursed at a daily rate, just as shelter and transitional housing are currently.</a:t>
            </a:r>
          </a:p>
          <a:p>
            <a:r>
              <a:rPr lang="en-US" sz="1600" dirty="0"/>
              <a:t> </a:t>
            </a:r>
          </a:p>
          <a:p>
            <a:r>
              <a:rPr lang="en-US" sz="1600" dirty="0"/>
              <a:t>I hope more elected officials will put their weight behind this issue: I continue to be happy that I did.</a:t>
            </a:r>
          </a:p>
          <a:p>
            <a:r>
              <a:rPr lang="en-US" sz="1300" dirty="0"/>
              <a:t> </a:t>
            </a:r>
            <a:endParaRPr lang="en-US" dirty="0"/>
          </a:p>
        </p:txBody>
      </p:sp>
      <p:sp>
        <p:nvSpPr>
          <p:cNvPr id="4" name="Slide Number Placeholder 3"/>
          <p:cNvSpPr>
            <a:spLocks noGrp="1"/>
          </p:cNvSpPr>
          <p:nvPr>
            <p:ph type="sldNum" sz="quarter" idx="10"/>
          </p:nvPr>
        </p:nvSpPr>
        <p:spPr/>
        <p:txBody>
          <a:bodyPr/>
          <a:lstStyle/>
          <a:p>
            <a:fld id="{8939BDE2-8CEE-4A0D-819C-32B7137AE340}" type="slidenum">
              <a:rPr lang="en-US" smtClean="0"/>
              <a:t>8</a:t>
            </a:fld>
            <a:endParaRPr lang="en-US"/>
          </a:p>
        </p:txBody>
      </p:sp>
    </p:spTree>
    <p:extLst>
      <p:ext uri="{BB962C8B-B14F-4D97-AF65-F5344CB8AC3E}">
        <p14:creationId xmlns:p14="http://schemas.microsoft.com/office/powerpoint/2010/main" val="1362705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737DFBE-99F5-4006-A748-EAEF8AF03452}"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DD225-DCB6-47E7-A16D-C8C497A6327F}"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7DFBE-99F5-4006-A748-EAEF8AF03452}"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37DFBE-99F5-4006-A748-EAEF8AF03452}"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7DFBE-99F5-4006-A748-EAEF8AF03452}"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37DFBE-99F5-4006-A748-EAEF8AF03452}"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8DD225-DCB6-47E7-A16D-C8C497A6327F}"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37DFBE-99F5-4006-A748-EAEF8AF03452}"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37DFBE-99F5-4006-A748-EAEF8AF03452}" type="datetimeFigureOut">
              <a:rPr lang="en-US" smtClean="0"/>
              <a:t>8/5/2014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8DD225-DCB6-47E7-A16D-C8C497A6327F}"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7DFBE-99F5-4006-A748-EAEF8AF03452}" type="datetimeFigureOut">
              <a:rPr lang="en-US" smtClean="0"/>
              <a:t>8/5/2014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7DFBE-99F5-4006-A748-EAEF8AF03452}" type="datetimeFigureOut">
              <a:rPr lang="en-US" smtClean="0"/>
              <a:t>8/5/2014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37DFBE-99F5-4006-A748-EAEF8AF03452}"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DD225-DCB6-47E7-A16D-C8C497A6327F}"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37DFBE-99F5-4006-A748-EAEF8AF03452}"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8DD225-DCB6-47E7-A16D-C8C497A6327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737DFBE-99F5-4006-A748-EAEF8AF03452}" type="datetimeFigureOut">
              <a:rPr lang="en-US" smtClean="0"/>
              <a:t>8/5/2014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58DD225-DCB6-47E7-A16D-C8C497A6327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62200" y="2971800"/>
            <a:ext cx="4876800" cy="923330"/>
          </a:xfrm>
          <a:prstGeom prst="rect">
            <a:avLst/>
          </a:prstGeom>
          <a:noFill/>
        </p:spPr>
        <p:txBody>
          <a:bodyPr wrap="square" rtlCol="0">
            <a:spAutoFit/>
          </a:bodyPr>
          <a:lstStyle/>
          <a:p>
            <a:pPr algn="ctr"/>
            <a:r>
              <a:rPr lang="en-US" dirty="0" smtClean="0"/>
              <a:t>Marygrace Billek, </a:t>
            </a:r>
          </a:p>
          <a:p>
            <a:pPr algn="ctr"/>
            <a:r>
              <a:rPr lang="en-US" dirty="0" smtClean="0"/>
              <a:t>Director of Human Services </a:t>
            </a:r>
          </a:p>
          <a:p>
            <a:pPr algn="ctr"/>
            <a:r>
              <a:rPr lang="en-US" dirty="0" smtClean="0"/>
              <a:t>Mercer County, New Jersey</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4038600"/>
            <a:ext cx="2143125" cy="2133600"/>
          </a:xfrm>
          <a:prstGeom prst="rect">
            <a:avLst/>
          </a:prstGeom>
        </p:spPr>
      </p:pic>
      <p:sp>
        <p:nvSpPr>
          <p:cNvPr id="5" name="Title 4"/>
          <p:cNvSpPr>
            <a:spLocks noGrp="1"/>
          </p:cNvSpPr>
          <p:nvPr>
            <p:ph type="title"/>
          </p:nvPr>
        </p:nvSpPr>
        <p:spPr/>
        <p:txBody>
          <a:bodyPr>
            <a:normAutofit fontScale="90000"/>
          </a:bodyPr>
          <a:lstStyle/>
          <a:p>
            <a:pPr algn="ctr"/>
            <a:r>
              <a:rPr lang="en-US" dirty="0" smtClean="0"/>
              <a:t> Mercer County’s Framework for</a:t>
            </a:r>
            <a:br>
              <a:rPr lang="en-US" dirty="0" smtClean="0"/>
            </a:br>
            <a:r>
              <a:rPr lang="en-US" dirty="0" smtClean="0"/>
              <a:t> </a:t>
            </a:r>
            <a:r>
              <a:rPr lang="en-US" dirty="0"/>
              <a:t>Ending Family Homelessness</a:t>
            </a:r>
          </a:p>
        </p:txBody>
      </p:sp>
    </p:spTree>
    <p:extLst>
      <p:ext uri="{BB962C8B-B14F-4D97-AF65-F5344CB8AC3E}">
        <p14:creationId xmlns:p14="http://schemas.microsoft.com/office/powerpoint/2010/main" val="694613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52400" y="524741"/>
            <a:ext cx="8915400" cy="800100"/>
          </a:xfrm>
          <a:prstGeom prst="rect">
            <a:avLst/>
          </a:prstGeom>
          <a:noFill/>
          <a:ln w="9525">
            <a:noFill/>
            <a:miter lim="800000"/>
            <a:headEnd/>
            <a:tailEnd/>
          </a:ln>
        </p:spPr>
        <p:txBody>
          <a:bodyPr/>
          <a:lstStyle/>
          <a:p>
            <a:pPr>
              <a:defRPr/>
            </a:pPr>
            <a:r>
              <a:rPr lang="en-US" sz="3200" dirty="0" smtClean="0">
                <a:solidFill>
                  <a:srgbClr val="FF0000"/>
                </a:solidFill>
                <a:effectLst>
                  <a:outerShdw blurRad="38100" dist="38100" dir="2700000" algn="tl">
                    <a:srgbClr val="C0C0C0"/>
                  </a:outerShdw>
                </a:effectLst>
                <a:latin typeface="Arial Unicode MS" pitchFamily="34" charset="-128"/>
                <a:cs typeface="Times New Roman" pitchFamily="18" charset="0"/>
              </a:rPr>
              <a:t>Old System</a:t>
            </a:r>
            <a:r>
              <a:rPr lang="en-US" sz="3200" dirty="0">
                <a:solidFill>
                  <a:srgbClr val="FF0000"/>
                </a:solidFill>
                <a:effectLst>
                  <a:outerShdw blurRad="38100" dist="38100" dir="2700000" algn="tl">
                    <a:srgbClr val="C0C0C0"/>
                  </a:outerShdw>
                </a:effectLst>
                <a:latin typeface="Arial Unicode MS" pitchFamily="34" charset="-128"/>
                <a:cs typeface="Times New Roman" pitchFamily="18" charset="0"/>
              </a:rPr>
              <a:t>: Manages Homeless in Shelters</a:t>
            </a:r>
            <a:endParaRPr lang="en-US" sz="3200" dirty="0">
              <a:solidFill>
                <a:srgbClr val="FF0000"/>
              </a:solidFill>
              <a:effectLst>
                <a:outerShdw blurRad="38100" dist="38100" dir="2700000" algn="tl">
                  <a:srgbClr val="C0C0C0"/>
                </a:outerShdw>
              </a:effectLst>
              <a:latin typeface="Arial Unicode MS" pitchFamily="34" charset="-128"/>
            </a:endParaRPr>
          </a:p>
        </p:txBody>
      </p:sp>
      <p:sp>
        <p:nvSpPr>
          <p:cNvPr id="10243" name="Text Box 3"/>
          <p:cNvSpPr txBox="1">
            <a:spLocks noChangeArrowheads="1"/>
          </p:cNvSpPr>
          <p:nvPr/>
        </p:nvSpPr>
        <p:spPr bwMode="auto">
          <a:xfrm>
            <a:off x="273781" y="3657600"/>
            <a:ext cx="8229600" cy="2590800"/>
          </a:xfrm>
          <a:prstGeom prst="rect">
            <a:avLst/>
          </a:prstGeom>
          <a:noFill/>
          <a:ln w="9525">
            <a:noFill/>
            <a:miter lim="800000"/>
            <a:headEnd/>
            <a:tailEnd/>
          </a:ln>
        </p:spPr>
        <p:txBody>
          <a:bodyPr/>
          <a:lstStyle/>
          <a:p>
            <a:pPr lvl="1">
              <a:defRPr/>
            </a:pPr>
            <a:r>
              <a:rPr lang="en-US" sz="2000" dirty="0">
                <a:solidFill>
                  <a:srgbClr val="FF0000"/>
                </a:solidFill>
                <a:latin typeface="Tahoma" pitchFamily="34" charset="0"/>
                <a:cs typeface="Times New Roman" pitchFamily="18" charset="0"/>
              </a:rPr>
              <a:t>PROBLEMS WITH </a:t>
            </a:r>
            <a:r>
              <a:rPr lang="en-US" sz="2000" dirty="0" smtClean="0">
                <a:solidFill>
                  <a:srgbClr val="FF0000"/>
                </a:solidFill>
                <a:latin typeface="Tahoma" pitchFamily="34" charset="0"/>
                <a:cs typeface="Times New Roman" pitchFamily="18" charset="0"/>
              </a:rPr>
              <a:t>THIS “SYSTEM”</a:t>
            </a:r>
            <a:r>
              <a:rPr lang="en-US" sz="2000" b="1" dirty="0" smtClean="0">
                <a:solidFill>
                  <a:srgbClr val="FF0000"/>
                </a:solidFill>
                <a:latin typeface="Arial Narrow" pitchFamily="34" charset="0"/>
                <a:cs typeface="Times New Roman" pitchFamily="18" charset="0"/>
              </a:rPr>
              <a:t>:</a:t>
            </a:r>
            <a:br>
              <a:rPr lang="en-US" sz="2000" b="1" dirty="0" smtClean="0">
                <a:solidFill>
                  <a:srgbClr val="FF0000"/>
                </a:solidFill>
                <a:latin typeface="Arial Narrow" pitchFamily="34" charset="0"/>
                <a:cs typeface="Times New Roman" pitchFamily="18" charset="0"/>
              </a:rPr>
            </a:br>
            <a:endParaRPr lang="en-US" sz="2000" b="1" dirty="0" smtClean="0">
              <a:solidFill>
                <a:srgbClr val="FF0000"/>
              </a:solidFill>
              <a:latin typeface="Arial Narrow" pitchFamily="34" charset="0"/>
              <a:cs typeface="Times New Roman" pitchFamily="18" charset="0"/>
            </a:endParaRPr>
          </a:p>
          <a:p>
            <a:pPr marL="800100" lvl="1" indent="-342900">
              <a:buFont typeface="Arial" panose="020B0604020202020204" pitchFamily="34" charset="0"/>
              <a:buChar char="•"/>
              <a:defRPr/>
            </a:pPr>
            <a:r>
              <a:rPr lang="en-US" altLang="en-US" dirty="0"/>
              <a:t>No front end assessment to help identify and prioritize families with the highest needs and those who could be rapidly rehoused</a:t>
            </a:r>
          </a:p>
          <a:p>
            <a:pPr marL="800100" lvl="1" indent="-342900">
              <a:buFont typeface="Arial" panose="020B0604020202020204" pitchFamily="34" charset="0"/>
              <a:buChar char="•"/>
              <a:defRPr/>
            </a:pPr>
            <a:r>
              <a:rPr lang="en-US" altLang="en-US" dirty="0" smtClean="0"/>
              <a:t>People </a:t>
            </a:r>
            <a:r>
              <a:rPr lang="en-US" altLang="en-US" dirty="0"/>
              <a:t>were staying in TH too long, and were not exiting to Permanent </a:t>
            </a:r>
            <a:r>
              <a:rPr lang="en-US" altLang="en-US" dirty="0" smtClean="0"/>
              <a:t>Housing</a:t>
            </a:r>
            <a:endParaRPr lang="en-US" altLang="en-US" dirty="0"/>
          </a:p>
          <a:p>
            <a:pPr marL="800100" lvl="1" indent="-342900">
              <a:buFont typeface="Arial" panose="020B0604020202020204" pitchFamily="34" charset="0"/>
              <a:buChar char="•"/>
              <a:defRPr/>
            </a:pPr>
            <a:r>
              <a:rPr lang="en-US" altLang="en-US" dirty="0"/>
              <a:t>Current system was NOT ending homelessness and was very costly- $5M from TANF agency alone. </a:t>
            </a:r>
            <a:endParaRPr lang="en-US" altLang="en-US" dirty="0" smtClean="0"/>
          </a:p>
          <a:p>
            <a:pPr>
              <a:tabLst>
                <a:tab pos="457200" algn="l"/>
              </a:tabLst>
            </a:pPr>
            <a:endParaRPr lang="en-US" sz="1100" dirty="0">
              <a:latin typeface="Tahoma" pitchFamily="34" charset="0"/>
            </a:endParaRPr>
          </a:p>
          <a:p>
            <a:pPr eaLnBrk="0" hangingPunct="0">
              <a:tabLst>
                <a:tab pos="457200" algn="l"/>
              </a:tabLst>
            </a:pPr>
            <a:endParaRPr lang="en-US" dirty="0"/>
          </a:p>
        </p:txBody>
      </p:sp>
      <p:grpSp>
        <p:nvGrpSpPr>
          <p:cNvPr id="10244" name="Group 4"/>
          <p:cNvGrpSpPr>
            <a:grpSpLocks/>
          </p:cNvGrpSpPr>
          <p:nvPr/>
        </p:nvGrpSpPr>
        <p:grpSpPr bwMode="auto">
          <a:xfrm>
            <a:off x="473020" y="1324842"/>
            <a:ext cx="8249753" cy="1494558"/>
            <a:chOff x="1260" y="2700"/>
            <a:chExt cx="10800" cy="2161"/>
          </a:xfrm>
        </p:grpSpPr>
        <p:sp>
          <p:nvSpPr>
            <p:cNvPr id="22549" name="AutoShape 11"/>
            <p:cNvSpPr>
              <a:spLocks noChangeArrowheads="1"/>
            </p:cNvSpPr>
            <p:nvPr/>
          </p:nvSpPr>
          <p:spPr bwMode="auto">
            <a:xfrm>
              <a:off x="8640" y="2700"/>
              <a:ext cx="3420" cy="541"/>
            </a:xfrm>
            <a:prstGeom prst="curvedDownArrow">
              <a:avLst>
                <a:gd name="adj1" fmla="val 126433"/>
                <a:gd name="adj2" fmla="val 252865"/>
                <a:gd name="adj3" fmla="val 33333"/>
              </a:avLst>
            </a:prstGeom>
            <a:solidFill>
              <a:srgbClr val="000080"/>
            </a:solidFill>
            <a:ln w="9525">
              <a:solidFill>
                <a:srgbClr val="000000"/>
              </a:solidFill>
              <a:miter lim="800000"/>
              <a:headEnd/>
              <a:tailEnd/>
            </a:ln>
          </p:spPr>
          <p:txBody>
            <a:bodyPr/>
            <a:lstStyle/>
            <a:p>
              <a:endParaRPr lang="en-US"/>
            </a:p>
          </p:txBody>
        </p:sp>
        <p:sp>
          <p:nvSpPr>
            <p:cNvPr id="22550" name="AutoShape 12"/>
            <p:cNvSpPr>
              <a:spLocks noChangeArrowheads="1"/>
            </p:cNvSpPr>
            <p:nvPr/>
          </p:nvSpPr>
          <p:spPr bwMode="auto">
            <a:xfrm>
              <a:off x="7144" y="3420"/>
              <a:ext cx="2216" cy="1440"/>
            </a:xfrm>
            <a:prstGeom prst="roundRect">
              <a:avLst>
                <a:gd name="adj" fmla="val 16667"/>
              </a:avLst>
            </a:prstGeom>
            <a:solidFill>
              <a:srgbClr val="FFFFFF"/>
            </a:solidFill>
            <a:ln w="9525">
              <a:solidFill>
                <a:srgbClr val="000000"/>
              </a:solidFill>
              <a:round/>
              <a:headEnd/>
              <a:tailEnd/>
            </a:ln>
          </p:spPr>
          <p:txBody>
            <a:bodyPr/>
            <a:lstStyle/>
            <a:p>
              <a:endParaRPr lang="en-US"/>
            </a:p>
          </p:txBody>
        </p:sp>
        <p:sp>
          <p:nvSpPr>
            <p:cNvPr id="22551" name="Text Box 13"/>
            <p:cNvSpPr txBox="1">
              <a:spLocks noChangeArrowheads="1"/>
            </p:cNvSpPr>
            <p:nvPr/>
          </p:nvSpPr>
          <p:spPr bwMode="auto">
            <a:xfrm>
              <a:off x="7254" y="3600"/>
              <a:ext cx="1926" cy="1080"/>
            </a:xfrm>
            <a:prstGeom prst="rect">
              <a:avLst/>
            </a:prstGeom>
            <a:noFill/>
            <a:ln w="9525">
              <a:noFill/>
              <a:miter lim="800000"/>
              <a:headEnd/>
              <a:tailEnd/>
            </a:ln>
          </p:spPr>
          <p:txBody>
            <a:bodyPr/>
            <a:lstStyle/>
            <a:p>
              <a:pPr algn="ctr"/>
              <a:r>
                <a:rPr lang="en-US" sz="1600" b="1" dirty="0" smtClean="0">
                  <a:latin typeface="Tahoma" pitchFamily="34" charset="0"/>
                </a:rPr>
                <a:t>Transitional Housing</a:t>
              </a:r>
              <a:endParaRPr lang="en-US" sz="1600" b="1" dirty="0">
                <a:latin typeface="Tahoma" pitchFamily="34" charset="0"/>
              </a:endParaRPr>
            </a:p>
          </p:txBody>
        </p:sp>
        <p:sp>
          <p:nvSpPr>
            <p:cNvPr id="22552" name="AutoShape 14"/>
            <p:cNvSpPr>
              <a:spLocks noChangeArrowheads="1"/>
            </p:cNvSpPr>
            <p:nvPr/>
          </p:nvSpPr>
          <p:spPr bwMode="auto">
            <a:xfrm>
              <a:off x="4320" y="3420"/>
              <a:ext cx="2160" cy="1441"/>
            </a:xfrm>
            <a:prstGeom prst="flowChartAlternateProcess">
              <a:avLst/>
            </a:prstGeom>
            <a:solidFill>
              <a:srgbClr val="FFFFFF"/>
            </a:solidFill>
            <a:ln w="9525">
              <a:solidFill>
                <a:srgbClr val="000000"/>
              </a:solidFill>
              <a:miter lim="800000"/>
              <a:headEnd/>
              <a:tailEnd/>
            </a:ln>
          </p:spPr>
          <p:txBody>
            <a:bodyPr/>
            <a:lstStyle/>
            <a:p>
              <a:endParaRPr lang="en-US"/>
            </a:p>
          </p:txBody>
        </p:sp>
        <p:sp>
          <p:nvSpPr>
            <p:cNvPr id="22553" name="Text Box 15"/>
            <p:cNvSpPr txBox="1">
              <a:spLocks noChangeArrowheads="1"/>
            </p:cNvSpPr>
            <p:nvPr/>
          </p:nvSpPr>
          <p:spPr bwMode="auto">
            <a:xfrm>
              <a:off x="4500" y="3600"/>
              <a:ext cx="1890" cy="1078"/>
            </a:xfrm>
            <a:prstGeom prst="rect">
              <a:avLst/>
            </a:prstGeom>
            <a:noFill/>
            <a:ln w="9525">
              <a:noFill/>
              <a:miter lim="800000"/>
              <a:headEnd/>
              <a:tailEnd/>
            </a:ln>
          </p:spPr>
          <p:txBody>
            <a:bodyPr/>
            <a:lstStyle/>
            <a:p>
              <a:r>
                <a:rPr lang="en-US" sz="1600" b="1" dirty="0" smtClean="0"/>
                <a:t>Emergency Shelter</a:t>
              </a:r>
              <a:endParaRPr lang="en-US" sz="1600" b="1" dirty="0"/>
            </a:p>
          </p:txBody>
        </p:sp>
        <p:sp>
          <p:nvSpPr>
            <p:cNvPr id="22554" name="AutoShape 16"/>
            <p:cNvSpPr>
              <a:spLocks noChangeArrowheads="1"/>
            </p:cNvSpPr>
            <p:nvPr/>
          </p:nvSpPr>
          <p:spPr bwMode="auto">
            <a:xfrm>
              <a:off x="4680" y="2700"/>
              <a:ext cx="3420" cy="540"/>
            </a:xfrm>
            <a:prstGeom prst="curvedDownArrow">
              <a:avLst>
                <a:gd name="adj1" fmla="val 126667"/>
                <a:gd name="adj2" fmla="val 253333"/>
                <a:gd name="adj3" fmla="val 33333"/>
              </a:avLst>
            </a:prstGeom>
            <a:solidFill>
              <a:srgbClr val="000080"/>
            </a:solidFill>
            <a:ln w="9525">
              <a:solidFill>
                <a:srgbClr val="000000"/>
              </a:solidFill>
              <a:miter lim="800000"/>
              <a:headEnd/>
              <a:tailEnd/>
            </a:ln>
          </p:spPr>
          <p:txBody>
            <a:bodyPr/>
            <a:lstStyle/>
            <a:p>
              <a:endParaRPr lang="en-US"/>
            </a:p>
          </p:txBody>
        </p:sp>
        <p:sp>
          <p:nvSpPr>
            <p:cNvPr id="22555" name="Text Box 17"/>
            <p:cNvSpPr txBox="1">
              <a:spLocks noChangeArrowheads="1"/>
            </p:cNvSpPr>
            <p:nvPr/>
          </p:nvSpPr>
          <p:spPr bwMode="auto">
            <a:xfrm>
              <a:off x="1260" y="3240"/>
              <a:ext cx="2700" cy="1260"/>
            </a:xfrm>
            <a:prstGeom prst="rect">
              <a:avLst/>
            </a:prstGeom>
            <a:noFill/>
            <a:ln w="9525">
              <a:noFill/>
              <a:miter lim="800000"/>
              <a:headEnd/>
              <a:tailEnd/>
            </a:ln>
          </p:spPr>
          <p:txBody>
            <a:bodyPr/>
            <a:lstStyle/>
            <a:p>
              <a:r>
                <a:rPr lang="en-US" b="1" dirty="0" smtClean="0">
                  <a:latin typeface="Arial Narrow" pitchFamily="34" charset="0"/>
                  <a:cs typeface="Times New Roman" pitchFamily="18" charset="0"/>
                </a:rPr>
                <a:t>Housing Crisis -</a:t>
              </a:r>
              <a:endParaRPr lang="en-US" sz="1100" dirty="0">
                <a:latin typeface="Tahoma" pitchFamily="34" charset="0"/>
              </a:endParaRPr>
            </a:p>
            <a:p>
              <a:pPr eaLnBrk="0" hangingPunct="0"/>
              <a:r>
                <a:rPr lang="en-US" b="1" dirty="0">
                  <a:latin typeface="Arial Narrow" pitchFamily="34" charset="0"/>
                  <a:cs typeface="Times New Roman" pitchFamily="18" charset="0"/>
                </a:rPr>
                <a:t>Homelessness</a:t>
              </a:r>
              <a:endParaRPr lang="en-US" dirty="0"/>
            </a:p>
          </p:txBody>
        </p:sp>
        <p:sp>
          <p:nvSpPr>
            <p:cNvPr id="22556" name="Line 18"/>
            <p:cNvSpPr>
              <a:spLocks noChangeShapeType="1"/>
            </p:cNvSpPr>
            <p:nvPr/>
          </p:nvSpPr>
          <p:spPr bwMode="auto">
            <a:xfrm>
              <a:off x="3600" y="3960"/>
              <a:ext cx="720" cy="1"/>
            </a:xfrm>
            <a:prstGeom prst="line">
              <a:avLst/>
            </a:prstGeom>
            <a:noFill/>
            <a:ln w="31750">
              <a:solidFill>
                <a:srgbClr val="000000"/>
              </a:solidFill>
              <a:round/>
              <a:headEnd/>
              <a:tailEnd type="triangle" w="med" len="med"/>
            </a:ln>
          </p:spPr>
          <p:txBody>
            <a:bodyPr/>
            <a:lstStyle/>
            <a:p>
              <a:endParaRPr lang="en-US"/>
            </a:p>
          </p:txBody>
        </p:sp>
      </p:grpSp>
      <p:sp>
        <p:nvSpPr>
          <p:cNvPr id="22540" name="Rectangle 28"/>
          <p:cNvSpPr>
            <a:spLocks noChangeArrowheads="1"/>
          </p:cNvSpPr>
          <p:nvPr/>
        </p:nvSpPr>
        <p:spPr bwMode="auto">
          <a:xfrm>
            <a:off x="-4092575" y="-1978025"/>
            <a:ext cx="9144000" cy="0"/>
          </a:xfrm>
          <a:prstGeom prst="rect">
            <a:avLst/>
          </a:prstGeom>
          <a:noFill/>
          <a:ln w="9525">
            <a:noFill/>
            <a:miter lim="800000"/>
            <a:headEnd/>
            <a:tailEnd/>
          </a:ln>
        </p:spPr>
        <p:txBody>
          <a:bodyPr wrap="none" anchor="ctr">
            <a:spAutoFit/>
          </a:bodyPr>
          <a:lstStyle/>
          <a:p>
            <a:endParaRPr lang="en-US"/>
          </a:p>
        </p:txBody>
      </p:sp>
      <p:pic>
        <p:nvPicPr>
          <p:cNvPr id="22542" name="Picture 30" descr="2MALogo"/>
          <p:cNvPicPr>
            <a:picLocks noChangeAspect="1" noChangeArrowheads="1"/>
          </p:cNvPicPr>
          <p:nvPr/>
        </p:nvPicPr>
        <p:blipFill>
          <a:blip r:embed="rId3"/>
          <a:srcRect/>
          <a:stretch>
            <a:fillRect/>
          </a:stretch>
        </p:blipFill>
        <p:spPr bwMode="auto">
          <a:xfrm>
            <a:off x="6346826" y="6248400"/>
            <a:ext cx="1936750" cy="457200"/>
          </a:xfrm>
          <a:prstGeom prst="rect">
            <a:avLst/>
          </a:prstGeom>
          <a:noFill/>
          <a:ln w="9525">
            <a:noFill/>
            <a:miter lim="800000"/>
            <a:headEnd/>
            <a:tailEnd/>
          </a:ln>
        </p:spPr>
      </p:pic>
      <p:sp>
        <p:nvSpPr>
          <p:cNvPr id="31" name="AutoShape 12"/>
          <p:cNvSpPr>
            <a:spLocks noChangeArrowheads="1"/>
          </p:cNvSpPr>
          <p:nvPr/>
        </p:nvSpPr>
        <p:spPr bwMode="auto">
          <a:xfrm>
            <a:off x="7083902" y="1830205"/>
            <a:ext cx="1638871" cy="864014"/>
          </a:xfrm>
          <a:prstGeom prst="roundRect">
            <a:avLst>
              <a:gd name="adj" fmla="val 16667"/>
            </a:avLst>
          </a:prstGeom>
          <a:solidFill>
            <a:srgbClr val="FFFFFF"/>
          </a:solidFill>
          <a:ln w="9525">
            <a:solidFill>
              <a:srgbClr val="000000"/>
            </a:solidFill>
            <a:round/>
            <a:headEnd/>
            <a:tailEnd/>
          </a:ln>
        </p:spPr>
        <p:txBody>
          <a:bodyPr/>
          <a:lstStyle/>
          <a:p>
            <a:pPr algn="ctr"/>
            <a:r>
              <a:rPr lang="en-US" b="1" dirty="0" smtClean="0"/>
              <a:t>Permanent Housing</a:t>
            </a:r>
            <a:endParaRPr lang="en-US" b="1" dirty="0"/>
          </a:p>
        </p:txBody>
      </p:sp>
      <p:sp>
        <p:nvSpPr>
          <p:cNvPr id="3" name="Left Brace 2"/>
          <p:cNvSpPr/>
          <p:nvPr/>
        </p:nvSpPr>
        <p:spPr>
          <a:xfrm rot="16200000">
            <a:off x="4672123" y="2005468"/>
            <a:ext cx="363299" cy="233137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3791685" y="2819400"/>
            <a:ext cx="2456715" cy="307777"/>
          </a:xfrm>
          <a:prstGeom prst="rect">
            <a:avLst/>
          </a:prstGeom>
          <a:noFill/>
        </p:spPr>
        <p:txBody>
          <a:bodyPr wrap="square" rtlCol="0">
            <a:spAutoFit/>
          </a:bodyPr>
          <a:lstStyle/>
          <a:p>
            <a:r>
              <a:rPr lang="en-US" sz="1400" dirty="0" smtClean="0"/>
              <a:t>Average 6 month – 1 year</a:t>
            </a:r>
            <a:endParaRPr lang="en-US" sz="1400" dirty="0"/>
          </a:p>
        </p:txBody>
      </p:sp>
    </p:spTree>
    <p:extLst>
      <p:ext uri="{BB962C8B-B14F-4D97-AF65-F5344CB8AC3E}">
        <p14:creationId xmlns:p14="http://schemas.microsoft.com/office/powerpoint/2010/main" val="5636944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p:cTn id="7" dur="500" fill="hold"/>
                                        <p:tgtEl>
                                          <p:spTgt spid="1024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024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024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0244"/>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0242"/>
                                        </p:tgtEl>
                                        <p:attrNameLst>
                                          <p:attrName>style.visibility</p:attrName>
                                        </p:attrNameLst>
                                      </p:cBhvr>
                                      <p:to>
                                        <p:strVal val="visible"/>
                                      </p:to>
                                    </p:set>
                                    <p:animEffect transition="in" filter="fade">
                                      <p:cBhvr>
                                        <p:cTn id="15" dur="1000"/>
                                        <p:tgtEl>
                                          <p:spTgt spid="10242"/>
                                        </p:tgtEl>
                                      </p:cBhvr>
                                    </p:animEffect>
                                    <p:anim calcmode="lin" valueType="num">
                                      <p:cBhvr>
                                        <p:cTn id="16" dur="1000" fill="hold"/>
                                        <p:tgtEl>
                                          <p:spTgt spid="10242"/>
                                        </p:tgtEl>
                                        <p:attrNameLst>
                                          <p:attrName>ppt_x</p:attrName>
                                        </p:attrNameLst>
                                      </p:cBhvr>
                                      <p:tavLst>
                                        <p:tav tm="0">
                                          <p:val>
                                            <p:strVal val="#ppt_x"/>
                                          </p:val>
                                        </p:tav>
                                        <p:tav tm="100000">
                                          <p:val>
                                            <p:strVal val="#ppt_x"/>
                                          </p:val>
                                        </p:tav>
                                      </p:tavLst>
                                    </p:anim>
                                    <p:anim calcmode="lin" valueType="num">
                                      <p:cBhvr>
                                        <p:cTn id="17"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10243"/>
                                        </p:tgtEl>
                                        <p:attrNameLst>
                                          <p:attrName>style.visibility</p:attrName>
                                        </p:attrNameLst>
                                      </p:cBhvr>
                                      <p:to>
                                        <p:strVal val="visible"/>
                                      </p:to>
                                    </p:set>
                                    <p:anim calcmode="lin" valueType="num">
                                      <p:cBhvr>
                                        <p:cTn id="22" dur="1000" fill="hold"/>
                                        <p:tgtEl>
                                          <p:spTgt spid="10243"/>
                                        </p:tgtEl>
                                        <p:attrNameLst>
                                          <p:attrName>ppt_w</p:attrName>
                                        </p:attrNameLst>
                                      </p:cBhvr>
                                      <p:tavLst>
                                        <p:tav tm="0">
                                          <p:val>
                                            <p:fltVal val="0"/>
                                          </p:val>
                                        </p:tav>
                                        <p:tav tm="100000">
                                          <p:val>
                                            <p:strVal val="#ppt_w"/>
                                          </p:val>
                                        </p:tav>
                                      </p:tavLst>
                                    </p:anim>
                                    <p:anim calcmode="lin" valueType="num">
                                      <p:cBhvr>
                                        <p:cTn id="23" dur="1000" fill="hold"/>
                                        <p:tgtEl>
                                          <p:spTgt spid="10243"/>
                                        </p:tgtEl>
                                        <p:attrNameLst>
                                          <p:attrName>ppt_h</p:attrName>
                                        </p:attrNameLst>
                                      </p:cBhvr>
                                      <p:tavLst>
                                        <p:tav tm="0">
                                          <p:val>
                                            <p:fltVal val="0"/>
                                          </p:val>
                                        </p:tav>
                                        <p:tav tm="100000">
                                          <p:val>
                                            <p:strVal val="#ppt_h"/>
                                          </p:val>
                                        </p:tav>
                                      </p:tavLst>
                                    </p:anim>
                                    <p:anim calcmode="lin" valueType="num">
                                      <p:cBhvr>
                                        <p:cTn id="24" dur="1000" fill="hold"/>
                                        <p:tgtEl>
                                          <p:spTgt spid="10243"/>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1024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92480"/>
            <a:ext cx="2590800" cy="1264920"/>
          </a:xfrm>
        </p:spPr>
        <p:txBody>
          <a:bodyPr/>
          <a:lstStyle/>
          <a:p>
            <a:r>
              <a:rPr lang="en-US" dirty="0" smtClean="0"/>
              <a:t>Here’s what we do: </a:t>
            </a:r>
            <a:endParaRPr lang="en-US" dirty="0"/>
          </a:p>
        </p:txBody>
      </p:sp>
      <p:graphicFrame>
        <p:nvGraphicFramePr>
          <p:cNvPr id="5" name="Content Placeholder 4"/>
          <p:cNvGraphicFramePr>
            <a:graphicFrameLocks noGrp="1"/>
          </p:cNvGraphicFramePr>
          <p:nvPr>
            <p:ph type="pic" idx="1"/>
            <p:extLst>
              <p:ext uri="{D42A27DB-BD31-4B8C-83A1-F6EECF244321}">
                <p14:modId xmlns:p14="http://schemas.microsoft.com/office/powerpoint/2010/main" val="1399352255"/>
              </p:ext>
            </p:extLst>
          </p:nvPr>
        </p:nvGraphicFramePr>
        <p:xfrm>
          <a:off x="2859088" y="838200"/>
          <a:ext cx="5903912" cy="5500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Placeholder 3"/>
          <p:cNvSpPr>
            <a:spLocks noGrp="1"/>
          </p:cNvSpPr>
          <p:nvPr>
            <p:ph type="body" sz="half" idx="2"/>
          </p:nvPr>
        </p:nvSpPr>
        <p:spPr/>
        <p:txBody>
          <a:bodyPr>
            <a:normAutofit fontScale="92500"/>
          </a:bodyPr>
          <a:lstStyle/>
          <a:p>
            <a:pPr marL="285750" indent="-285750">
              <a:buFont typeface="Arial" panose="020B0604020202020204" pitchFamily="34" charset="0"/>
              <a:buChar char="•"/>
            </a:pPr>
            <a:r>
              <a:rPr lang="en-US" dirty="0" smtClean="0"/>
              <a:t>Screen and assess the needs of the family</a:t>
            </a:r>
          </a:p>
          <a:p>
            <a:endParaRPr lang="en-US" dirty="0" smtClean="0"/>
          </a:p>
          <a:p>
            <a:pPr marL="285750" indent="-285750">
              <a:buFont typeface="Arial" panose="020B0604020202020204" pitchFamily="34" charset="0"/>
              <a:buChar char="•"/>
            </a:pPr>
            <a:r>
              <a:rPr lang="en-US" dirty="0" smtClean="0"/>
              <a:t>Provide short term shelter to resolve immediate crisis</a:t>
            </a:r>
          </a:p>
          <a:p>
            <a:endParaRPr lang="en-US" dirty="0"/>
          </a:p>
          <a:p>
            <a:pPr marL="285750" indent="-285750">
              <a:buFont typeface="Arial" panose="020B0604020202020204" pitchFamily="34" charset="0"/>
              <a:buChar char="•"/>
            </a:pPr>
            <a:r>
              <a:rPr lang="en-US" dirty="0" smtClean="0"/>
              <a:t>Develop housing stability plans with families</a:t>
            </a:r>
            <a:endParaRPr lang="en-US" dirty="0"/>
          </a:p>
          <a:p>
            <a:pPr marL="285750" indent="-285750">
              <a:buFont typeface="Arial" panose="020B0604020202020204" pitchFamily="34" charset="0"/>
              <a:buChar char="•"/>
            </a:pPr>
            <a:r>
              <a:rPr lang="en-US" dirty="0" smtClean="0"/>
              <a:t/>
            </a:r>
            <a:br>
              <a:rPr lang="en-US" dirty="0" smtClean="0"/>
            </a:br>
            <a:r>
              <a:rPr lang="en-US" dirty="0" smtClean="0"/>
              <a:t>Assist with housing searches and landlord negotiations</a:t>
            </a:r>
          </a:p>
          <a:p>
            <a:endParaRPr lang="en-US" dirty="0"/>
          </a:p>
          <a:p>
            <a:pPr marL="285750" indent="-285750">
              <a:buFont typeface="Arial" panose="020B0604020202020204" pitchFamily="34" charset="0"/>
              <a:buChar char="•"/>
            </a:pPr>
            <a:r>
              <a:rPr lang="en-US" dirty="0" smtClean="0"/>
              <a:t>Rental and utility assistance</a:t>
            </a:r>
          </a:p>
          <a:p>
            <a:endParaRPr lang="en-US" dirty="0" smtClean="0"/>
          </a:p>
          <a:p>
            <a:pPr marL="285750" indent="-285750">
              <a:buFont typeface="Arial" panose="020B0604020202020204" pitchFamily="34" charset="0"/>
              <a:buChar char="•"/>
            </a:pPr>
            <a:r>
              <a:rPr lang="en-US" dirty="0" smtClean="0"/>
              <a:t>Case Management</a:t>
            </a:r>
          </a:p>
        </p:txBody>
      </p:sp>
      <p:sp>
        <p:nvSpPr>
          <p:cNvPr id="6" name="TextBox 5"/>
          <p:cNvSpPr txBox="1"/>
          <p:nvPr/>
        </p:nvSpPr>
        <p:spPr>
          <a:xfrm>
            <a:off x="5562600" y="2335143"/>
            <a:ext cx="1524000" cy="707886"/>
          </a:xfrm>
          <a:prstGeom prst="rect">
            <a:avLst/>
          </a:prstGeom>
          <a:noFill/>
        </p:spPr>
        <p:txBody>
          <a:bodyPr wrap="square" rtlCol="0">
            <a:spAutoFit/>
          </a:bodyPr>
          <a:lstStyle/>
          <a:p>
            <a:pPr algn="ctr"/>
            <a:r>
              <a:rPr lang="en-US" sz="1400" dirty="0" smtClean="0"/>
              <a:t>Short term Interim Housing </a:t>
            </a:r>
            <a:br>
              <a:rPr lang="en-US" sz="1400" dirty="0" smtClean="0"/>
            </a:br>
            <a:r>
              <a:rPr lang="en-US" sz="1200" dirty="0" smtClean="0"/>
              <a:t>(less than 30 days)</a:t>
            </a:r>
            <a:endParaRPr lang="en-US" sz="1200" dirty="0"/>
          </a:p>
        </p:txBody>
      </p:sp>
      <p:sp>
        <p:nvSpPr>
          <p:cNvPr id="7" name="Text Box 2"/>
          <p:cNvSpPr txBox="1">
            <a:spLocks noChangeArrowheads="1"/>
          </p:cNvSpPr>
          <p:nvPr/>
        </p:nvSpPr>
        <p:spPr bwMode="auto">
          <a:xfrm>
            <a:off x="304800" y="363166"/>
            <a:ext cx="8763000" cy="800100"/>
          </a:xfrm>
          <a:prstGeom prst="rect">
            <a:avLst/>
          </a:prstGeom>
          <a:noFill/>
          <a:ln w="9525">
            <a:noFill/>
            <a:miter lim="800000"/>
            <a:headEnd/>
            <a:tailEnd/>
          </a:ln>
        </p:spPr>
        <p:txBody>
          <a:bodyPr/>
          <a:lstStyle/>
          <a:p>
            <a:pPr>
              <a:defRPr/>
            </a:pPr>
            <a:r>
              <a:rPr lang="en-US" sz="3200" dirty="0" smtClean="0">
                <a:solidFill>
                  <a:srgbClr val="FF0000"/>
                </a:solidFill>
                <a:effectLst>
                  <a:outerShdw blurRad="38100" dist="38100" dir="2700000" algn="tl">
                    <a:srgbClr val="C0C0C0"/>
                  </a:outerShdw>
                </a:effectLst>
                <a:latin typeface="Arial Unicode MS" pitchFamily="34" charset="-128"/>
                <a:cs typeface="Times New Roman" pitchFamily="18" charset="0"/>
              </a:rPr>
              <a:t>New System</a:t>
            </a:r>
            <a:r>
              <a:rPr lang="en-US" sz="3200" dirty="0">
                <a:solidFill>
                  <a:srgbClr val="FF0000"/>
                </a:solidFill>
                <a:effectLst>
                  <a:outerShdw blurRad="38100" dist="38100" dir="2700000" algn="tl">
                    <a:srgbClr val="C0C0C0"/>
                  </a:outerShdw>
                </a:effectLst>
                <a:latin typeface="Arial Unicode MS" pitchFamily="34" charset="-128"/>
                <a:cs typeface="Times New Roman" pitchFamily="18" charset="0"/>
              </a:rPr>
              <a:t>: </a:t>
            </a:r>
            <a:r>
              <a:rPr lang="en-US" sz="3200" dirty="0" smtClean="0">
                <a:solidFill>
                  <a:srgbClr val="FF0000"/>
                </a:solidFill>
                <a:effectLst>
                  <a:outerShdw blurRad="38100" dist="38100" dir="2700000" algn="tl">
                    <a:srgbClr val="C0C0C0"/>
                  </a:outerShdw>
                </a:effectLst>
                <a:latin typeface="Arial Unicode MS" pitchFamily="34" charset="-128"/>
                <a:cs typeface="Times New Roman" pitchFamily="18" charset="0"/>
              </a:rPr>
              <a:t>Rapid Re-housing for Families</a:t>
            </a:r>
            <a:endParaRPr lang="en-US" sz="3200" dirty="0">
              <a:solidFill>
                <a:srgbClr val="FF0000"/>
              </a:solidFill>
              <a:effectLst>
                <a:outerShdw blurRad="38100" dist="38100" dir="2700000" algn="tl">
                  <a:srgbClr val="C0C0C0"/>
                </a:outerShdw>
              </a:effectLst>
              <a:latin typeface="Arial Unicode MS" pitchFamily="34" charset="-128"/>
            </a:endParaRPr>
          </a:p>
        </p:txBody>
      </p:sp>
      <p:cxnSp>
        <p:nvCxnSpPr>
          <p:cNvPr id="9" name="Straight Connector 8"/>
          <p:cNvCxnSpPr/>
          <p:nvPr/>
        </p:nvCxnSpPr>
        <p:spPr>
          <a:xfrm>
            <a:off x="2743200" y="2137773"/>
            <a:ext cx="0" cy="4263027"/>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30" descr="2MALogo"/>
          <p:cNvPicPr>
            <a:picLocks noChangeAspect="1" noChangeArrowheads="1"/>
          </p:cNvPicPr>
          <p:nvPr/>
        </p:nvPicPr>
        <p:blipFill>
          <a:blip r:embed="rId8"/>
          <a:srcRect/>
          <a:stretch>
            <a:fillRect/>
          </a:stretch>
        </p:blipFill>
        <p:spPr bwMode="auto">
          <a:xfrm>
            <a:off x="6934200" y="6248400"/>
            <a:ext cx="1936750" cy="457200"/>
          </a:xfrm>
          <a:prstGeom prst="rect">
            <a:avLst/>
          </a:prstGeom>
          <a:noFill/>
          <a:ln w="9525">
            <a:noFill/>
            <a:miter lim="800000"/>
            <a:headEnd/>
            <a:tailEnd/>
          </a:ln>
        </p:spPr>
      </p:pic>
    </p:spTree>
    <p:extLst>
      <p:ext uri="{BB962C8B-B14F-4D97-AF65-F5344CB8AC3E}">
        <p14:creationId xmlns:p14="http://schemas.microsoft.com/office/powerpoint/2010/main" val="3172030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RRH Before and After</a:t>
            </a:r>
            <a:endParaRPr lang="en-US" dirty="0"/>
          </a:p>
        </p:txBody>
      </p:sp>
      <p:sp>
        <p:nvSpPr>
          <p:cNvPr id="3" name="Content Placeholder 2"/>
          <p:cNvSpPr>
            <a:spLocks noGrp="1"/>
          </p:cNvSpPr>
          <p:nvPr>
            <p:ph sz="half" idx="1"/>
          </p:nvPr>
        </p:nvSpPr>
        <p:spPr/>
        <p:txBody>
          <a:bodyPr>
            <a:normAutofit fontScale="85000" lnSpcReduction="10000"/>
          </a:bodyPr>
          <a:lstStyle/>
          <a:p>
            <a:r>
              <a:rPr lang="en-US" sz="2000" b="1" dirty="0" smtClean="0"/>
              <a:t>First Iteration </a:t>
            </a:r>
          </a:p>
          <a:p>
            <a:r>
              <a:rPr lang="en-US" sz="2000" dirty="0" err="1" smtClean="0"/>
              <a:t>RFP’ed</a:t>
            </a:r>
            <a:r>
              <a:rPr lang="en-US" sz="2000" dirty="0" smtClean="0"/>
              <a:t> for a non-profit vendor</a:t>
            </a:r>
          </a:p>
          <a:p>
            <a:r>
              <a:rPr lang="en-US" sz="2000" dirty="0" smtClean="0"/>
              <a:t>Trained the staff in Case management –HPRP model as a basis</a:t>
            </a:r>
          </a:p>
          <a:p>
            <a:r>
              <a:rPr lang="en-US" sz="2000" dirty="0" smtClean="0"/>
              <a:t>Frequent visits and contacts</a:t>
            </a:r>
          </a:p>
          <a:p>
            <a:r>
              <a:rPr lang="en-US" sz="2000" dirty="0" smtClean="0"/>
              <a:t>Small caseloads</a:t>
            </a:r>
          </a:p>
          <a:p>
            <a:r>
              <a:rPr lang="en-US" sz="2000" dirty="0" smtClean="0"/>
              <a:t>Used a housing locator (best model was using the non-profit expertise)</a:t>
            </a:r>
          </a:p>
          <a:p>
            <a:r>
              <a:rPr lang="en-US" sz="2000" dirty="0" smtClean="0"/>
              <a:t>Hired an employment counselor/coach</a:t>
            </a:r>
            <a:endParaRPr lang="en-US" dirty="0" smtClean="0"/>
          </a:p>
          <a:p>
            <a:r>
              <a:rPr lang="en-US" sz="2000" dirty="0" smtClean="0"/>
              <a:t>Continually reevaluate the families needs in collaboration with the families</a:t>
            </a:r>
          </a:p>
          <a:p>
            <a:r>
              <a:rPr lang="en-US" sz="2000" dirty="0" smtClean="0"/>
              <a:t>Discontinue at home services within 5 – 6 months, but leave door open for future contact if needed.</a:t>
            </a:r>
          </a:p>
        </p:txBody>
      </p:sp>
      <p:sp>
        <p:nvSpPr>
          <p:cNvPr id="4" name="Content Placeholder 3"/>
          <p:cNvSpPr>
            <a:spLocks noGrp="1"/>
          </p:cNvSpPr>
          <p:nvPr>
            <p:ph sz="half" idx="2"/>
          </p:nvPr>
        </p:nvSpPr>
        <p:spPr/>
        <p:txBody>
          <a:bodyPr>
            <a:normAutofit fontScale="85000" lnSpcReduction="10000"/>
          </a:bodyPr>
          <a:lstStyle/>
          <a:p>
            <a:r>
              <a:rPr lang="en-US" sz="2000" b="1" dirty="0" smtClean="0"/>
              <a:t>TANF agency Rapid Exit</a:t>
            </a:r>
          </a:p>
          <a:p>
            <a:r>
              <a:rPr lang="en-US" sz="2000" dirty="0" smtClean="0"/>
              <a:t>Redirected all Family social work staff to be RRH case managers</a:t>
            </a:r>
          </a:p>
          <a:p>
            <a:r>
              <a:rPr lang="en-US" sz="2000" dirty="0" smtClean="0"/>
              <a:t>Retrained staff in outreach case management </a:t>
            </a:r>
          </a:p>
          <a:p>
            <a:r>
              <a:rPr lang="en-US" sz="2000" dirty="0" smtClean="0"/>
              <a:t>Social workers became social workers again, not paper pushers</a:t>
            </a:r>
          </a:p>
          <a:p>
            <a:r>
              <a:rPr lang="en-US" sz="2000" dirty="0" smtClean="0"/>
              <a:t>Messaging is the same as the non-profit message, “we are here for a short time to get you back on your feet, this is short term intervention” This was a very different message </a:t>
            </a:r>
          </a:p>
          <a:p>
            <a:r>
              <a:rPr lang="en-US" sz="2000" dirty="0" smtClean="0"/>
              <a:t>TANF staff assist with housing location and refer to One Stop (WIB) for employment</a:t>
            </a:r>
          </a:p>
          <a:p>
            <a:r>
              <a:rPr lang="en-US" sz="2000" dirty="0" smtClean="0"/>
              <a:t>Transfer higher barrier families to local non-profits who provide different levels of care</a:t>
            </a:r>
          </a:p>
          <a:p>
            <a:endParaRPr lang="en-US" sz="2000" dirty="0" smtClean="0"/>
          </a:p>
          <a:p>
            <a:endParaRPr lang="en-US" sz="2000" dirty="0"/>
          </a:p>
        </p:txBody>
      </p:sp>
    </p:spTree>
    <p:extLst>
      <p:ext uri="{BB962C8B-B14F-4D97-AF65-F5344CB8AC3E}">
        <p14:creationId xmlns:p14="http://schemas.microsoft.com/office/powerpoint/2010/main" val="1847035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51493" y="537865"/>
            <a:ext cx="1110921" cy="1219200"/>
            <a:chOff x="76200" y="1247775"/>
            <a:chExt cx="838200" cy="76200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47775"/>
              <a:ext cx="762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802" y="1603177"/>
              <a:ext cx="406598" cy="406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 name="TextBox 6"/>
          <p:cNvSpPr txBox="1"/>
          <p:nvPr/>
        </p:nvSpPr>
        <p:spPr>
          <a:xfrm>
            <a:off x="2209800" y="596094"/>
            <a:ext cx="5299364" cy="830997"/>
          </a:xfrm>
          <a:custGeom>
            <a:avLst/>
            <a:gdLst>
              <a:gd name="connsiteX0" fmla="*/ 0 w 1828800"/>
              <a:gd name="connsiteY0" fmla="*/ 0 h 307777"/>
              <a:gd name="connsiteX1" fmla="*/ 1828800 w 1828800"/>
              <a:gd name="connsiteY1" fmla="*/ 0 h 307777"/>
              <a:gd name="connsiteX2" fmla="*/ 1828800 w 1828800"/>
              <a:gd name="connsiteY2" fmla="*/ 307777 h 307777"/>
              <a:gd name="connsiteX3" fmla="*/ 0 w 1828800"/>
              <a:gd name="connsiteY3" fmla="*/ 307777 h 307777"/>
              <a:gd name="connsiteX4" fmla="*/ 0 w 1828800"/>
              <a:gd name="connsiteY4" fmla="*/ 0 h 307777"/>
              <a:gd name="connsiteX0" fmla="*/ 0 w 1828800"/>
              <a:gd name="connsiteY0" fmla="*/ 0 h 307777"/>
              <a:gd name="connsiteX1" fmla="*/ 1828800 w 1828800"/>
              <a:gd name="connsiteY1" fmla="*/ 9940 h 307777"/>
              <a:gd name="connsiteX2" fmla="*/ 1828800 w 1828800"/>
              <a:gd name="connsiteY2" fmla="*/ 307777 h 307777"/>
              <a:gd name="connsiteX3" fmla="*/ 0 w 1828800"/>
              <a:gd name="connsiteY3" fmla="*/ 307777 h 307777"/>
              <a:gd name="connsiteX4" fmla="*/ 0 w 1828800"/>
              <a:gd name="connsiteY4" fmla="*/ 0 h 307777"/>
              <a:gd name="connsiteX0" fmla="*/ 0 w 1828800"/>
              <a:gd name="connsiteY0" fmla="*/ 0 h 307777"/>
              <a:gd name="connsiteX1" fmla="*/ 1828800 w 1828800"/>
              <a:gd name="connsiteY1" fmla="*/ 9940 h 307777"/>
              <a:gd name="connsiteX2" fmla="*/ 1828800 w 1828800"/>
              <a:gd name="connsiteY2" fmla="*/ 307777 h 307777"/>
              <a:gd name="connsiteX3" fmla="*/ 0 w 1828800"/>
              <a:gd name="connsiteY3" fmla="*/ 307777 h 307777"/>
              <a:gd name="connsiteX4" fmla="*/ 0 w 1828800"/>
              <a:gd name="connsiteY4" fmla="*/ 0 h 307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307777">
                <a:moveTo>
                  <a:pt x="0" y="0"/>
                </a:moveTo>
                <a:lnTo>
                  <a:pt x="1828800" y="9940"/>
                </a:lnTo>
                <a:lnTo>
                  <a:pt x="1828800" y="307777"/>
                </a:lnTo>
                <a:lnTo>
                  <a:pt x="0" y="307777"/>
                </a:lnTo>
                <a:lnTo>
                  <a:pt x="0" y="0"/>
                </a:lnTo>
                <a:close/>
              </a:path>
            </a:pathLst>
          </a:custGeom>
          <a:ln/>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en-US" sz="2400" dirty="0" smtClean="0"/>
              <a:t>Point in Time Count </a:t>
            </a:r>
          </a:p>
          <a:p>
            <a:pPr algn="ctr"/>
            <a:r>
              <a:rPr lang="en-US" sz="2400" dirty="0" smtClean="0"/>
              <a:t>Homeless Family Households </a:t>
            </a:r>
            <a:endParaRPr lang="en-US" sz="2400" dirty="0"/>
          </a:p>
        </p:txBody>
      </p:sp>
      <p:graphicFrame>
        <p:nvGraphicFramePr>
          <p:cNvPr id="8" name="Chart 7"/>
          <p:cNvGraphicFramePr/>
          <p:nvPr>
            <p:extLst>
              <p:ext uri="{D42A27DB-BD31-4B8C-83A1-F6EECF244321}">
                <p14:modId xmlns:p14="http://schemas.microsoft.com/office/powerpoint/2010/main" val="1898390577"/>
              </p:ext>
            </p:extLst>
          </p:nvPr>
        </p:nvGraphicFramePr>
        <p:xfrm>
          <a:off x="304800" y="3352800"/>
          <a:ext cx="8153400" cy="2961750"/>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p:nvPr/>
        </p:nvSpPr>
        <p:spPr>
          <a:xfrm>
            <a:off x="851492" y="1905000"/>
            <a:ext cx="7225707" cy="1200329"/>
          </a:xfrm>
          <a:prstGeom prst="rect">
            <a:avLst/>
          </a:prstGeom>
          <a:noFill/>
        </p:spPr>
        <p:txBody>
          <a:bodyPr wrap="square" rtlCol="0">
            <a:spAutoFit/>
          </a:bodyPr>
          <a:lstStyle/>
          <a:p>
            <a:r>
              <a:rPr lang="en-US" sz="2400" dirty="0" smtClean="0"/>
              <a:t>Since 2007, the number of homeless family households in Mercer County has declined by </a:t>
            </a:r>
            <a:r>
              <a:rPr lang="en-US" sz="2400" b="1" dirty="0" smtClean="0">
                <a:solidFill>
                  <a:srgbClr val="FF0000"/>
                </a:solidFill>
              </a:rPr>
              <a:t>74%</a:t>
            </a:r>
            <a:r>
              <a:rPr lang="en-US" sz="2400" dirty="0" smtClean="0"/>
              <a:t> compared to 38% in NJ and 16% nationally.</a:t>
            </a:r>
            <a:endParaRPr lang="en-US" sz="2400" dirty="0"/>
          </a:p>
        </p:txBody>
      </p:sp>
      <p:sp>
        <p:nvSpPr>
          <p:cNvPr id="10" name="TextBox 9"/>
          <p:cNvSpPr txBox="1"/>
          <p:nvPr/>
        </p:nvSpPr>
        <p:spPr>
          <a:xfrm>
            <a:off x="304800" y="6629400"/>
            <a:ext cx="3200400" cy="230832"/>
          </a:xfrm>
          <a:prstGeom prst="rect">
            <a:avLst/>
          </a:prstGeom>
          <a:noFill/>
        </p:spPr>
        <p:txBody>
          <a:bodyPr wrap="square" rtlCol="0">
            <a:spAutoFit/>
          </a:bodyPr>
          <a:lstStyle/>
          <a:p>
            <a:r>
              <a:rPr lang="en-US" sz="900" dirty="0" smtClean="0"/>
              <a:t>Source: onecpd.info/reports/</a:t>
            </a:r>
            <a:r>
              <a:rPr lang="en-US" sz="900" dirty="0" err="1" smtClean="0"/>
              <a:t>CoC_PopSub</a:t>
            </a:r>
            <a:endParaRPr lang="en-US" sz="900" dirty="0"/>
          </a:p>
        </p:txBody>
      </p:sp>
    </p:spTree>
    <p:extLst>
      <p:ext uri="{BB962C8B-B14F-4D97-AF65-F5344CB8AC3E}">
        <p14:creationId xmlns:p14="http://schemas.microsoft.com/office/powerpoint/2010/main" val="4237057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7"/>
          <p:cNvSpPr>
            <a:spLocks noGrp="1"/>
          </p:cNvSpPr>
          <p:nvPr>
            <p:ph type="title"/>
          </p:nvPr>
        </p:nvSpPr>
        <p:spPr/>
        <p:txBody>
          <a:bodyPr>
            <a:normAutofit/>
          </a:bodyPr>
          <a:lstStyle/>
          <a:p>
            <a:r>
              <a:rPr lang="en-US" altLang="en-US" sz="3600" dirty="0" smtClean="0">
                <a:solidFill>
                  <a:srgbClr val="FF0000"/>
                </a:solidFill>
              </a:rPr>
              <a:t>Rapid Re-housing Works!</a:t>
            </a:r>
          </a:p>
        </p:txBody>
      </p:sp>
      <p:sp>
        <p:nvSpPr>
          <p:cNvPr id="10" name="Freeform 9"/>
          <p:cNvSpPr/>
          <p:nvPr/>
        </p:nvSpPr>
        <p:spPr>
          <a:xfrm>
            <a:off x="533400" y="2424113"/>
            <a:ext cx="2352675" cy="1355725"/>
          </a:xfrm>
          <a:custGeom>
            <a:avLst/>
            <a:gdLst>
              <a:gd name="connsiteX0" fmla="*/ 0 w 2049812"/>
              <a:gd name="connsiteY0" fmla="*/ 204981 h 7048611"/>
              <a:gd name="connsiteX1" fmla="*/ 204981 w 2049812"/>
              <a:gd name="connsiteY1" fmla="*/ 0 h 7048611"/>
              <a:gd name="connsiteX2" fmla="*/ 1844831 w 2049812"/>
              <a:gd name="connsiteY2" fmla="*/ 0 h 7048611"/>
              <a:gd name="connsiteX3" fmla="*/ 2049812 w 2049812"/>
              <a:gd name="connsiteY3" fmla="*/ 204981 h 7048611"/>
              <a:gd name="connsiteX4" fmla="*/ 2049812 w 2049812"/>
              <a:gd name="connsiteY4" fmla="*/ 6843630 h 7048611"/>
              <a:gd name="connsiteX5" fmla="*/ 1844831 w 2049812"/>
              <a:gd name="connsiteY5" fmla="*/ 7048611 h 7048611"/>
              <a:gd name="connsiteX6" fmla="*/ 204981 w 2049812"/>
              <a:gd name="connsiteY6" fmla="*/ 7048611 h 7048611"/>
              <a:gd name="connsiteX7" fmla="*/ 0 w 2049812"/>
              <a:gd name="connsiteY7" fmla="*/ 6843630 h 7048611"/>
              <a:gd name="connsiteX8" fmla="*/ 0 w 2049812"/>
              <a:gd name="connsiteY8" fmla="*/ 204981 h 704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49812" h="7048611">
                <a:moveTo>
                  <a:pt x="0" y="204981"/>
                </a:moveTo>
                <a:cubicBezTo>
                  <a:pt x="0" y="91773"/>
                  <a:pt x="91773" y="0"/>
                  <a:pt x="204981" y="0"/>
                </a:cubicBezTo>
                <a:lnTo>
                  <a:pt x="1844831" y="0"/>
                </a:lnTo>
                <a:cubicBezTo>
                  <a:pt x="1958039" y="0"/>
                  <a:pt x="2049812" y="91773"/>
                  <a:pt x="2049812" y="204981"/>
                </a:cubicBezTo>
                <a:lnTo>
                  <a:pt x="2049812" y="6843630"/>
                </a:lnTo>
                <a:cubicBezTo>
                  <a:pt x="2049812" y="6956838"/>
                  <a:pt x="1958039" y="7048611"/>
                  <a:pt x="1844831" y="7048611"/>
                </a:cubicBezTo>
                <a:lnTo>
                  <a:pt x="204981" y="7048611"/>
                </a:lnTo>
                <a:cubicBezTo>
                  <a:pt x="91773" y="7048611"/>
                  <a:pt x="0" y="6956838"/>
                  <a:pt x="0" y="6843630"/>
                </a:cubicBezTo>
                <a:lnTo>
                  <a:pt x="0" y="20498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70688" tIns="170688" rIns="170688" bIns="3317741" spcCol="1270"/>
          <a:lstStyle/>
          <a:p>
            <a:pPr defTabSz="1066800">
              <a:lnSpc>
                <a:spcPct val="90000"/>
              </a:lnSpc>
              <a:spcAft>
                <a:spcPct val="35000"/>
              </a:spcAft>
              <a:defRPr/>
            </a:pPr>
            <a:endParaRPr lang="en-US" sz="2400" dirty="0"/>
          </a:p>
          <a:p>
            <a:pPr defTabSz="1066800">
              <a:lnSpc>
                <a:spcPct val="90000"/>
              </a:lnSpc>
              <a:spcAft>
                <a:spcPct val="35000"/>
              </a:spcAft>
              <a:defRPr/>
            </a:pPr>
            <a:endParaRPr lang="en-US" sz="2400" dirty="0"/>
          </a:p>
          <a:p>
            <a:pPr algn="ctr" defTabSz="1066800">
              <a:lnSpc>
                <a:spcPct val="90000"/>
              </a:lnSpc>
              <a:spcAft>
                <a:spcPct val="35000"/>
              </a:spcAft>
              <a:defRPr/>
            </a:pPr>
            <a:r>
              <a:rPr lang="en-US" sz="2400" dirty="0">
                <a:solidFill>
                  <a:schemeClr val="tx1"/>
                </a:solidFill>
              </a:rPr>
              <a:t>Decreased Length of Time on </a:t>
            </a:r>
            <a:r>
              <a:rPr lang="en-US" sz="2400" dirty="0" smtClean="0">
                <a:solidFill>
                  <a:schemeClr val="tx1"/>
                </a:solidFill>
              </a:rPr>
              <a:t>Public </a:t>
            </a:r>
            <a:r>
              <a:rPr lang="en-US" sz="2400" dirty="0">
                <a:solidFill>
                  <a:schemeClr val="tx1"/>
                </a:solidFill>
              </a:rPr>
              <a:t>Assistance</a:t>
            </a:r>
            <a:br>
              <a:rPr lang="en-US" sz="2400" dirty="0">
                <a:solidFill>
                  <a:schemeClr val="tx1"/>
                </a:solidFill>
              </a:rPr>
            </a:br>
            <a:r>
              <a:rPr lang="en-US" sz="2400" dirty="0"/>
              <a:t/>
            </a:r>
            <a:br>
              <a:rPr lang="en-US" sz="2400" dirty="0"/>
            </a:br>
            <a:r>
              <a:rPr lang="en-US" sz="2400" dirty="0"/>
              <a:t/>
            </a:r>
            <a:br>
              <a:rPr lang="en-US" sz="2400" dirty="0"/>
            </a:br>
            <a:endParaRPr lang="en-US" sz="2400" dirty="0"/>
          </a:p>
        </p:txBody>
      </p:sp>
      <p:sp>
        <p:nvSpPr>
          <p:cNvPr id="11" name="Freeform 10"/>
          <p:cNvSpPr/>
          <p:nvPr/>
        </p:nvSpPr>
        <p:spPr>
          <a:xfrm>
            <a:off x="304800" y="4387850"/>
            <a:ext cx="3048000" cy="1098550"/>
          </a:xfrm>
          <a:custGeom>
            <a:avLst/>
            <a:gdLst>
              <a:gd name="connsiteX0" fmla="*/ 0 w 1854732"/>
              <a:gd name="connsiteY0" fmla="*/ 44838 h 448381"/>
              <a:gd name="connsiteX1" fmla="*/ 44838 w 1854732"/>
              <a:gd name="connsiteY1" fmla="*/ 0 h 448381"/>
              <a:gd name="connsiteX2" fmla="*/ 1809894 w 1854732"/>
              <a:gd name="connsiteY2" fmla="*/ 0 h 448381"/>
              <a:gd name="connsiteX3" fmla="*/ 1854732 w 1854732"/>
              <a:gd name="connsiteY3" fmla="*/ 44838 h 448381"/>
              <a:gd name="connsiteX4" fmla="*/ 1854732 w 1854732"/>
              <a:gd name="connsiteY4" fmla="*/ 403543 h 448381"/>
              <a:gd name="connsiteX5" fmla="*/ 1809894 w 1854732"/>
              <a:gd name="connsiteY5" fmla="*/ 448381 h 448381"/>
              <a:gd name="connsiteX6" fmla="*/ 44838 w 1854732"/>
              <a:gd name="connsiteY6" fmla="*/ 448381 h 448381"/>
              <a:gd name="connsiteX7" fmla="*/ 0 w 1854732"/>
              <a:gd name="connsiteY7" fmla="*/ 403543 h 448381"/>
              <a:gd name="connsiteX8" fmla="*/ 0 w 1854732"/>
              <a:gd name="connsiteY8" fmla="*/ 44838 h 448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732" h="448381">
                <a:moveTo>
                  <a:pt x="0" y="44838"/>
                </a:moveTo>
                <a:cubicBezTo>
                  <a:pt x="0" y="20075"/>
                  <a:pt x="20075" y="0"/>
                  <a:pt x="44838" y="0"/>
                </a:cubicBezTo>
                <a:lnTo>
                  <a:pt x="1809894" y="0"/>
                </a:lnTo>
                <a:cubicBezTo>
                  <a:pt x="1834657" y="0"/>
                  <a:pt x="1854732" y="20075"/>
                  <a:pt x="1854732" y="44838"/>
                </a:cubicBezTo>
                <a:lnTo>
                  <a:pt x="1854732" y="403543"/>
                </a:lnTo>
                <a:cubicBezTo>
                  <a:pt x="1854732" y="428306"/>
                  <a:pt x="1834657" y="448381"/>
                  <a:pt x="1809894" y="448381"/>
                </a:cubicBezTo>
                <a:lnTo>
                  <a:pt x="44838" y="448381"/>
                </a:lnTo>
                <a:cubicBezTo>
                  <a:pt x="20075" y="448381"/>
                  <a:pt x="0" y="428306"/>
                  <a:pt x="0" y="403543"/>
                </a:cubicBezTo>
                <a:lnTo>
                  <a:pt x="0" y="4483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55373" tIns="155373" rIns="155373" bIns="155373" spcCol="1270"/>
          <a:lstStyle/>
          <a:p>
            <a:pPr marL="0" lvl="1" defTabSz="889000">
              <a:lnSpc>
                <a:spcPct val="90000"/>
              </a:lnSpc>
              <a:spcAft>
                <a:spcPct val="15000"/>
              </a:spcAft>
              <a:defRPr/>
            </a:pPr>
            <a:r>
              <a:rPr lang="en-US" sz="1400" dirty="0"/>
              <a:t>Rapid Re-Housing: </a:t>
            </a:r>
            <a:r>
              <a:rPr lang="en-US" sz="1400" b="1" dirty="0">
                <a:solidFill>
                  <a:srgbClr val="FF0000"/>
                </a:solidFill>
              </a:rPr>
              <a:t>189 Days</a:t>
            </a:r>
          </a:p>
          <a:p>
            <a:pPr marL="0" lvl="1" defTabSz="889000">
              <a:lnSpc>
                <a:spcPct val="90000"/>
              </a:lnSpc>
              <a:spcAft>
                <a:spcPct val="15000"/>
              </a:spcAft>
              <a:defRPr/>
            </a:pPr>
            <a:r>
              <a:rPr lang="en-US" sz="1400" dirty="0"/>
              <a:t>Transitional Housing: </a:t>
            </a:r>
            <a:r>
              <a:rPr lang="en-US" sz="1400" dirty="0">
                <a:solidFill>
                  <a:schemeClr val="tx1"/>
                </a:solidFill>
              </a:rPr>
              <a:t>339 Days</a:t>
            </a:r>
          </a:p>
        </p:txBody>
      </p:sp>
      <p:sp>
        <p:nvSpPr>
          <p:cNvPr id="13" name="Freeform 12"/>
          <p:cNvSpPr/>
          <p:nvPr/>
        </p:nvSpPr>
        <p:spPr>
          <a:xfrm>
            <a:off x="3505200" y="2424113"/>
            <a:ext cx="2590800" cy="1355725"/>
          </a:xfrm>
          <a:custGeom>
            <a:avLst/>
            <a:gdLst>
              <a:gd name="connsiteX0" fmla="*/ 0 w 1854732"/>
              <a:gd name="connsiteY0" fmla="*/ 161030 h 1610295"/>
              <a:gd name="connsiteX1" fmla="*/ 161030 w 1854732"/>
              <a:gd name="connsiteY1" fmla="*/ 0 h 1610295"/>
              <a:gd name="connsiteX2" fmla="*/ 1693703 w 1854732"/>
              <a:gd name="connsiteY2" fmla="*/ 0 h 1610295"/>
              <a:gd name="connsiteX3" fmla="*/ 1854733 w 1854732"/>
              <a:gd name="connsiteY3" fmla="*/ 161030 h 1610295"/>
              <a:gd name="connsiteX4" fmla="*/ 1854732 w 1854732"/>
              <a:gd name="connsiteY4" fmla="*/ 1449266 h 1610295"/>
              <a:gd name="connsiteX5" fmla="*/ 1693702 w 1854732"/>
              <a:gd name="connsiteY5" fmla="*/ 1610296 h 1610295"/>
              <a:gd name="connsiteX6" fmla="*/ 161030 w 1854732"/>
              <a:gd name="connsiteY6" fmla="*/ 1610295 h 1610295"/>
              <a:gd name="connsiteX7" fmla="*/ 0 w 1854732"/>
              <a:gd name="connsiteY7" fmla="*/ 1449265 h 1610295"/>
              <a:gd name="connsiteX8" fmla="*/ 0 w 1854732"/>
              <a:gd name="connsiteY8" fmla="*/ 161030 h 1610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732" h="1610295">
                <a:moveTo>
                  <a:pt x="0" y="161030"/>
                </a:moveTo>
                <a:cubicBezTo>
                  <a:pt x="0" y="72096"/>
                  <a:pt x="72096" y="0"/>
                  <a:pt x="161030" y="0"/>
                </a:cubicBezTo>
                <a:lnTo>
                  <a:pt x="1693703" y="0"/>
                </a:lnTo>
                <a:cubicBezTo>
                  <a:pt x="1782637" y="0"/>
                  <a:pt x="1854733" y="72096"/>
                  <a:pt x="1854733" y="161030"/>
                </a:cubicBezTo>
                <a:cubicBezTo>
                  <a:pt x="1854733" y="590442"/>
                  <a:pt x="1854732" y="1019854"/>
                  <a:pt x="1854732" y="1449266"/>
                </a:cubicBezTo>
                <a:cubicBezTo>
                  <a:pt x="1854732" y="1538200"/>
                  <a:pt x="1782636" y="1610296"/>
                  <a:pt x="1693702" y="1610296"/>
                </a:cubicBezTo>
                <a:lnTo>
                  <a:pt x="161030" y="1610295"/>
                </a:lnTo>
                <a:cubicBezTo>
                  <a:pt x="72096" y="1610295"/>
                  <a:pt x="0" y="1538199"/>
                  <a:pt x="0" y="1449265"/>
                </a:cubicBezTo>
                <a:lnTo>
                  <a:pt x="0" y="1610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70688" tIns="170688" rIns="170688" bIns="771738" spcCol="1270"/>
          <a:lstStyle/>
          <a:p>
            <a:pPr algn="ctr" defTabSz="1066800">
              <a:lnSpc>
                <a:spcPct val="90000"/>
              </a:lnSpc>
              <a:spcAft>
                <a:spcPct val="35000"/>
              </a:spcAft>
              <a:defRPr/>
            </a:pPr>
            <a:r>
              <a:rPr lang="en-US" sz="2400" dirty="0">
                <a:solidFill>
                  <a:schemeClr val="tx1"/>
                </a:solidFill>
              </a:rPr>
              <a:t>Increased Earned Monthly Income  </a:t>
            </a:r>
          </a:p>
        </p:txBody>
      </p:sp>
      <p:sp>
        <p:nvSpPr>
          <p:cNvPr id="14" name="Freeform 13"/>
          <p:cNvSpPr/>
          <p:nvPr/>
        </p:nvSpPr>
        <p:spPr>
          <a:xfrm>
            <a:off x="3549650" y="4381500"/>
            <a:ext cx="2590800" cy="1104900"/>
          </a:xfrm>
          <a:custGeom>
            <a:avLst/>
            <a:gdLst>
              <a:gd name="connsiteX0" fmla="*/ 0 w 1854732"/>
              <a:gd name="connsiteY0" fmla="*/ 149103 h 1491029"/>
              <a:gd name="connsiteX1" fmla="*/ 149103 w 1854732"/>
              <a:gd name="connsiteY1" fmla="*/ 0 h 1491029"/>
              <a:gd name="connsiteX2" fmla="*/ 1705629 w 1854732"/>
              <a:gd name="connsiteY2" fmla="*/ 0 h 1491029"/>
              <a:gd name="connsiteX3" fmla="*/ 1854732 w 1854732"/>
              <a:gd name="connsiteY3" fmla="*/ 149103 h 1491029"/>
              <a:gd name="connsiteX4" fmla="*/ 1854732 w 1854732"/>
              <a:gd name="connsiteY4" fmla="*/ 1341926 h 1491029"/>
              <a:gd name="connsiteX5" fmla="*/ 1705629 w 1854732"/>
              <a:gd name="connsiteY5" fmla="*/ 1491029 h 1491029"/>
              <a:gd name="connsiteX6" fmla="*/ 149103 w 1854732"/>
              <a:gd name="connsiteY6" fmla="*/ 1491029 h 1491029"/>
              <a:gd name="connsiteX7" fmla="*/ 0 w 1854732"/>
              <a:gd name="connsiteY7" fmla="*/ 1341926 h 1491029"/>
              <a:gd name="connsiteX8" fmla="*/ 0 w 1854732"/>
              <a:gd name="connsiteY8" fmla="*/ 149103 h 1491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732" h="1491029">
                <a:moveTo>
                  <a:pt x="0" y="149103"/>
                </a:moveTo>
                <a:cubicBezTo>
                  <a:pt x="0" y="66756"/>
                  <a:pt x="66756" y="0"/>
                  <a:pt x="149103" y="0"/>
                </a:cubicBezTo>
                <a:lnTo>
                  <a:pt x="1705629" y="0"/>
                </a:lnTo>
                <a:cubicBezTo>
                  <a:pt x="1787976" y="0"/>
                  <a:pt x="1854732" y="66756"/>
                  <a:pt x="1854732" y="149103"/>
                </a:cubicBezTo>
                <a:lnTo>
                  <a:pt x="1854732" y="1341926"/>
                </a:lnTo>
                <a:cubicBezTo>
                  <a:pt x="1854732" y="1424273"/>
                  <a:pt x="1787976" y="1491029"/>
                  <a:pt x="1705629" y="1491029"/>
                </a:cubicBezTo>
                <a:lnTo>
                  <a:pt x="149103" y="1491029"/>
                </a:lnTo>
                <a:cubicBezTo>
                  <a:pt x="66756" y="1491029"/>
                  <a:pt x="0" y="1424273"/>
                  <a:pt x="0" y="1341926"/>
                </a:cubicBezTo>
                <a:lnTo>
                  <a:pt x="0" y="14910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71687" tIns="171687" rIns="171687" bIns="171687" spcCol="1270"/>
          <a:lstStyle/>
          <a:p>
            <a:pPr marL="0" lvl="1" defTabSz="800100">
              <a:lnSpc>
                <a:spcPct val="90000"/>
              </a:lnSpc>
              <a:spcAft>
                <a:spcPct val="15000"/>
              </a:spcAft>
              <a:defRPr/>
            </a:pPr>
            <a:r>
              <a:rPr lang="en-US" sz="1400" dirty="0"/>
              <a:t>Rapid Re-Housing: </a:t>
            </a:r>
            <a:r>
              <a:rPr lang="en-US" sz="1400" b="1" dirty="0">
                <a:solidFill>
                  <a:srgbClr val="FF0000"/>
                </a:solidFill>
              </a:rPr>
              <a:t>50%</a:t>
            </a:r>
          </a:p>
          <a:p>
            <a:pPr marL="0" lvl="1" defTabSz="800100">
              <a:lnSpc>
                <a:spcPct val="90000"/>
              </a:lnSpc>
              <a:spcAft>
                <a:spcPct val="15000"/>
              </a:spcAft>
              <a:defRPr/>
            </a:pPr>
            <a:r>
              <a:rPr lang="en-US" sz="1400" dirty="0"/>
              <a:t>Transitional Housing:  14%</a:t>
            </a:r>
          </a:p>
        </p:txBody>
      </p:sp>
      <p:sp>
        <p:nvSpPr>
          <p:cNvPr id="15" name="Freeform 14"/>
          <p:cNvSpPr/>
          <p:nvPr/>
        </p:nvSpPr>
        <p:spPr>
          <a:xfrm rot="5400000">
            <a:off x="7294563" y="3843337"/>
            <a:ext cx="433388" cy="506413"/>
          </a:xfrm>
          <a:custGeom>
            <a:avLst/>
            <a:gdLst>
              <a:gd name="connsiteX0" fmla="*/ 0 w 595664"/>
              <a:gd name="connsiteY0" fmla="*/ 92265 h 461323"/>
              <a:gd name="connsiteX1" fmla="*/ 365003 w 595664"/>
              <a:gd name="connsiteY1" fmla="*/ 92265 h 461323"/>
              <a:gd name="connsiteX2" fmla="*/ 365003 w 595664"/>
              <a:gd name="connsiteY2" fmla="*/ 0 h 461323"/>
              <a:gd name="connsiteX3" fmla="*/ 595664 w 595664"/>
              <a:gd name="connsiteY3" fmla="*/ 230662 h 461323"/>
              <a:gd name="connsiteX4" fmla="*/ 365003 w 595664"/>
              <a:gd name="connsiteY4" fmla="*/ 461323 h 461323"/>
              <a:gd name="connsiteX5" fmla="*/ 365003 w 595664"/>
              <a:gd name="connsiteY5" fmla="*/ 369058 h 461323"/>
              <a:gd name="connsiteX6" fmla="*/ 0 w 595664"/>
              <a:gd name="connsiteY6" fmla="*/ 369058 h 461323"/>
              <a:gd name="connsiteX7" fmla="*/ 0 w 595664"/>
              <a:gd name="connsiteY7" fmla="*/ 92265 h 461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664" h="461323">
                <a:moveTo>
                  <a:pt x="0" y="92265"/>
                </a:moveTo>
                <a:lnTo>
                  <a:pt x="365003" y="92265"/>
                </a:lnTo>
                <a:lnTo>
                  <a:pt x="365003" y="0"/>
                </a:lnTo>
                <a:lnTo>
                  <a:pt x="595664" y="230662"/>
                </a:lnTo>
                <a:lnTo>
                  <a:pt x="365003" y="461323"/>
                </a:lnTo>
                <a:lnTo>
                  <a:pt x="365003" y="369058"/>
                </a:lnTo>
                <a:lnTo>
                  <a:pt x="0" y="369058"/>
                </a:lnTo>
                <a:lnTo>
                  <a:pt x="0" y="92265"/>
                </a:lnTo>
                <a:close/>
              </a:path>
            </a:pathLst>
          </a:custGeom>
          <a:solidFill>
            <a:schemeClr val="bg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lIns="-1" tIns="92264" rIns="138397" bIns="92265" spcCol="1270" anchor="ctr"/>
          <a:lstStyle/>
          <a:p>
            <a:pPr algn="ctr" defTabSz="177800">
              <a:lnSpc>
                <a:spcPct val="90000"/>
              </a:lnSpc>
              <a:spcAft>
                <a:spcPct val="35000"/>
              </a:spcAft>
              <a:defRPr/>
            </a:pPr>
            <a:endParaRPr lang="en-US" sz="400"/>
          </a:p>
        </p:txBody>
      </p:sp>
      <p:sp>
        <p:nvSpPr>
          <p:cNvPr id="16" name="Freeform 15"/>
          <p:cNvSpPr/>
          <p:nvPr/>
        </p:nvSpPr>
        <p:spPr>
          <a:xfrm>
            <a:off x="6361113" y="2408238"/>
            <a:ext cx="2325687" cy="1371600"/>
          </a:xfrm>
          <a:custGeom>
            <a:avLst/>
            <a:gdLst>
              <a:gd name="connsiteX0" fmla="*/ 0 w 1854732"/>
              <a:gd name="connsiteY0" fmla="*/ 185473 h 4010464"/>
              <a:gd name="connsiteX1" fmla="*/ 185473 w 1854732"/>
              <a:gd name="connsiteY1" fmla="*/ 0 h 4010464"/>
              <a:gd name="connsiteX2" fmla="*/ 1669259 w 1854732"/>
              <a:gd name="connsiteY2" fmla="*/ 0 h 4010464"/>
              <a:gd name="connsiteX3" fmla="*/ 1854732 w 1854732"/>
              <a:gd name="connsiteY3" fmla="*/ 185473 h 4010464"/>
              <a:gd name="connsiteX4" fmla="*/ 1854732 w 1854732"/>
              <a:gd name="connsiteY4" fmla="*/ 3824991 h 4010464"/>
              <a:gd name="connsiteX5" fmla="*/ 1669259 w 1854732"/>
              <a:gd name="connsiteY5" fmla="*/ 4010464 h 4010464"/>
              <a:gd name="connsiteX6" fmla="*/ 185473 w 1854732"/>
              <a:gd name="connsiteY6" fmla="*/ 4010464 h 4010464"/>
              <a:gd name="connsiteX7" fmla="*/ 0 w 1854732"/>
              <a:gd name="connsiteY7" fmla="*/ 3824991 h 4010464"/>
              <a:gd name="connsiteX8" fmla="*/ 0 w 1854732"/>
              <a:gd name="connsiteY8" fmla="*/ 185473 h 4010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732" h="4010464">
                <a:moveTo>
                  <a:pt x="0" y="185473"/>
                </a:moveTo>
                <a:cubicBezTo>
                  <a:pt x="0" y="83039"/>
                  <a:pt x="83039" y="0"/>
                  <a:pt x="185473" y="0"/>
                </a:cubicBezTo>
                <a:lnTo>
                  <a:pt x="1669259" y="0"/>
                </a:lnTo>
                <a:cubicBezTo>
                  <a:pt x="1771693" y="0"/>
                  <a:pt x="1854732" y="83039"/>
                  <a:pt x="1854732" y="185473"/>
                </a:cubicBezTo>
                <a:lnTo>
                  <a:pt x="1854732" y="3824991"/>
                </a:lnTo>
                <a:cubicBezTo>
                  <a:pt x="1854732" y="3927425"/>
                  <a:pt x="1771693" y="4010464"/>
                  <a:pt x="1669259" y="4010464"/>
                </a:cubicBezTo>
                <a:lnTo>
                  <a:pt x="185473" y="4010464"/>
                </a:lnTo>
                <a:cubicBezTo>
                  <a:pt x="83039" y="4010464"/>
                  <a:pt x="0" y="3927425"/>
                  <a:pt x="0" y="3824991"/>
                </a:cubicBezTo>
                <a:lnTo>
                  <a:pt x="0" y="18547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70688" tIns="170688" rIns="170688" bIns="1428261" spcCol="1270" anchor="ctr"/>
          <a:lstStyle/>
          <a:p>
            <a:pPr algn="ctr" defTabSz="1066800">
              <a:lnSpc>
                <a:spcPct val="90000"/>
              </a:lnSpc>
              <a:spcAft>
                <a:spcPct val="35000"/>
              </a:spcAft>
              <a:defRPr/>
            </a:pPr>
            <a:endParaRPr lang="en-US" sz="2400" dirty="0"/>
          </a:p>
          <a:p>
            <a:pPr algn="ctr" defTabSz="1066800">
              <a:lnSpc>
                <a:spcPct val="90000"/>
              </a:lnSpc>
              <a:spcAft>
                <a:spcPct val="35000"/>
              </a:spcAft>
              <a:defRPr/>
            </a:pPr>
            <a:endParaRPr lang="en-US" sz="2400" dirty="0"/>
          </a:p>
          <a:p>
            <a:pPr algn="ctr" defTabSz="1066800">
              <a:lnSpc>
                <a:spcPct val="90000"/>
              </a:lnSpc>
              <a:spcAft>
                <a:spcPct val="35000"/>
              </a:spcAft>
              <a:defRPr/>
            </a:pPr>
            <a:endParaRPr lang="en-US" sz="2400" dirty="0"/>
          </a:p>
          <a:p>
            <a:pPr algn="ctr" defTabSz="1066800">
              <a:lnSpc>
                <a:spcPct val="90000"/>
              </a:lnSpc>
              <a:spcAft>
                <a:spcPct val="35000"/>
              </a:spcAft>
              <a:defRPr/>
            </a:pPr>
            <a:r>
              <a:rPr lang="en-US" sz="2400" dirty="0">
                <a:solidFill>
                  <a:schemeClr val="tx1"/>
                </a:solidFill>
              </a:rPr>
              <a:t>Reduced Recidivism Rate</a:t>
            </a:r>
          </a:p>
          <a:p>
            <a:pPr defTabSz="1066800">
              <a:lnSpc>
                <a:spcPct val="90000"/>
              </a:lnSpc>
              <a:spcAft>
                <a:spcPct val="35000"/>
              </a:spcAft>
              <a:defRPr/>
            </a:pPr>
            <a:r>
              <a:rPr lang="en-US" sz="2400" dirty="0"/>
              <a:t> </a:t>
            </a:r>
          </a:p>
        </p:txBody>
      </p:sp>
      <p:sp>
        <p:nvSpPr>
          <p:cNvPr id="17" name="Freeform 16"/>
          <p:cNvSpPr/>
          <p:nvPr/>
        </p:nvSpPr>
        <p:spPr>
          <a:xfrm>
            <a:off x="6361113" y="4387850"/>
            <a:ext cx="2554287" cy="1098550"/>
          </a:xfrm>
          <a:custGeom>
            <a:avLst/>
            <a:gdLst>
              <a:gd name="connsiteX0" fmla="*/ 0 w 1854732"/>
              <a:gd name="connsiteY0" fmla="*/ 185473 h 3125644"/>
              <a:gd name="connsiteX1" fmla="*/ 185473 w 1854732"/>
              <a:gd name="connsiteY1" fmla="*/ 0 h 3125644"/>
              <a:gd name="connsiteX2" fmla="*/ 1669259 w 1854732"/>
              <a:gd name="connsiteY2" fmla="*/ 0 h 3125644"/>
              <a:gd name="connsiteX3" fmla="*/ 1854732 w 1854732"/>
              <a:gd name="connsiteY3" fmla="*/ 185473 h 3125644"/>
              <a:gd name="connsiteX4" fmla="*/ 1854732 w 1854732"/>
              <a:gd name="connsiteY4" fmla="*/ 2940171 h 3125644"/>
              <a:gd name="connsiteX5" fmla="*/ 1669259 w 1854732"/>
              <a:gd name="connsiteY5" fmla="*/ 3125644 h 3125644"/>
              <a:gd name="connsiteX6" fmla="*/ 185473 w 1854732"/>
              <a:gd name="connsiteY6" fmla="*/ 3125644 h 3125644"/>
              <a:gd name="connsiteX7" fmla="*/ 0 w 1854732"/>
              <a:gd name="connsiteY7" fmla="*/ 2940171 h 3125644"/>
              <a:gd name="connsiteX8" fmla="*/ 0 w 1854732"/>
              <a:gd name="connsiteY8" fmla="*/ 185473 h 3125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4732" h="3125644">
                <a:moveTo>
                  <a:pt x="0" y="185473"/>
                </a:moveTo>
                <a:cubicBezTo>
                  <a:pt x="0" y="83039"/>
                  <a:pt x="83039" y="0"/>
                  <a:pt x="185473" y="0"/>
                </a:cubicBezTo>
                <a:lnTo>
                  <a:pt x="1669259" y="0"/>
                </a:lnTo>
                <a:cubicBezTo>
                  <a:pt x="1771693" y="0"/>
                  <a:pt x="1854732" y="83039"/>
                  <a:pt x="1854732" y="185473"/>
                </a:cubicBezTo>
                <a:lnTo>
                  <a:pt x="1854732" y="2940171"/>
                </a:lnTo>
                <a:cubicBezTo>
                  <a:pt x="1854732" y="3042605"/>
                  <a:pt x="1771693" y="3125644"/>
                  <a:pt x="1669259" y="3125644"/>
                </a:cubicBezTo>
                <a:lnTo>
                  <a:pt x="185473" y="3125644"/>
                </a:lnTo>
                <a:cubicBezTo>
                  <a:pt x="83039" y="3125644"/>
                  <a:pt x="0" y="3042605"/>
                  <a:pt x="0" y="2940171"/>
                </a:cubicBezTo>
                <a:lnTo>
                  <a:pt x="0" y="185473"/>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lIns="139667" tIns="139667" rIns="139667" bIns="139667" spcCol="1270"/>
          <a:lstStyle/>
          <a:p>
            <a:pPr marL="0" lvl="1" defTabSz="533400">
              <a:lnSpc>
                <a:spcPct val="90000"/>
              </a:lnSpc>
              <a:spcAft>
                <a:spcPct val="15000"/>
              </a:spcAft>
              <a:defRPr/>
            </a:pPr>
            <a:r>
              <a:rPr lang="en-US" sz="1400" dirty="0"/>
              <a:t>Rapid Re-Housing: </a:t>
            </a:r>
            <a:r>
              <a:rPr lang="en-US" sz="1400" b="1" dirty="0">
                <a:solidFill>
                  <a:srgbClr val="FF0000"/>
                </a:solidFill>
              </a:rPr>
              <a:t>6%</a:t>
            </a:r>
          </a:p>
          <a:p>
            <a:pPr marL="0" lvl="1" defTabSz="533400">
              <a:lnSpc>
                <a:spcPct val="90000"/>
              </a:lnSpc>
              <a:spcAft>
                <a:spcPct val="15000"/>
              </a:spcAft>
              <a:defRPr/>
            </a:pPr>
            <a:r>
              <a:rPr lang="en-US" sz="1400" dirty="0"/>
              <a:t>Transitional Housing: 21%</a:t>
            </a:r>
          </a:p>
        </p:txBody>
      </p:sp>
      <p:sp>
        <p:nvSpPr>
          <p:cNvPr id="19" name="Freeform 18"/>
          <p:cNvSpPr/>
          <p:nvPr/>
        </p:nvSpPr>
        <p:spPr>
          <a:xfrm rot="5400000">
            <a:off x="4530725" y="3814763"/>
            <a:ext cx="434975" cy="504825"/>
          </a:xfrm>
          <a:custGeom>
            <a:avLst/>
            <a:gdLst>
              <a:gd name="connsiteX0" fmla="*/ 0 w 595664"/>
              <a:gd name="connsiteY0" fmla="*/ 92265 h 461323"/>
              <a:gd name="connsiteX1" fmla="*/ 365003 w 595664"/>
              <a:gd name="connsiteY1" fmla="*/ 92265 h 461323"/>
              <a:gd name="connsiteX2" fmla="*/ 365003 w 595664"/>
              <a:gd name="connsiteY2" fmla="*/ 0 h 461323"/>
              <a:gd name="connsiteX3" fmla="*/ 595664 w 595664"/>
              <a:gd name="connsiteY3" fmla="*/ 230662 h 461323"/>
              <a:gd name="connsiteX4" fmla="*/ 365003 w 595664"/>
              <a:gd name="connsiteY4" fmla="*/ 461323 h 461323"/>
              <a:gd name="connsiteX5" fmla="*/ 365003 w 595664"/>
              <a:gd name="connsiteY5" fmla="*/ 369058 h 461323"/>
              <a:gd name="connsiteX6" fmla="*/ 0 w 595664"/>
              <a:gd name="connsiteY6" fmla="*/ 369058 h 461323"/>
              <a:gd name="connsiteX7" fmla="*/ 0 w 595664"/>
              <a:gd name="connsiteY7" fmla="*/ 92265 h 461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664" h="461323">
                <a:moveTo>
                  <a:pt x="0" y="92265"/>
                </a:moveTo>
                <a:lnTo>
                  <a:pt x="365003" y="92265"/>
                </a:lnTo>
                <a:lnTo>
                  <a:pt x="365003" y="0"/>
                </a:lnTo>
                <a:lnTo>
                  <a:pt x="595664" y="230662"/>
                </a:lnTo>
                <a:lnTo>
                  <a:pt x="365003" y="461323"/>
                </a:lnTo>
                <a:lnTo>
                  <a:pt x="365003" y="369058"/>
                </a:lnTo>
                <a:lnTo>
                  <a:pt x="0" y="369058"/>
                </a:lnTo>
                <a:lnTo>
                  <a:pt x="0" y="92265"/>
                </a:lnTo>
                <a:close/>
              </a:path>
            </a:pathLst>
          </a:custGeom>
          <a:solidFill>
            <a:schemeClr val="bg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lIns="-1" tIns="92264" rIns="138397" bIns="92265" spcCol="1270" anchor="ctr"/>
          <a:lstStyle/>
          <a:p>
            <a:pPr algn="ctr" defTabSz="177800">
              <a:lnSpc>
                <a:spcPct val="90000"/>
              </a:lnSpc>
              <a:spcAft>
                <a:spcPct val="35000"/>
              </a:spcAft>
              <a:defRPr/>
            </a:pPr>
            <a:endParaRPr lang="en-US" sz="400"/>
          </a:p>
        </p:txBody>
      </p:sp>
      <p:sp>
        <p:nvSpPr>
          <p:cNvPr id="20" name="Freeform 19"/>
          <p:cNvSpPr/>
          <p:nvPr/>
        </p:nvSpPr>
        <p:spPr>
          <a:xfrm rot="5400000">
            <a:off x="1466850" y="3814763"/>
            <a:ext cx="434975" cy="504825"/>
          </a:xfrm>
          <a:custGeom>
            <a:avLst/>
            <a:gdLst>
              <a:gd name="connsiteX0" fmla="*/ 0 w 595664"/>
              <a:gd name="connsiteY0" fmla="*/ 92265 h 461323"/>
              <a:gd name="connsiteX1" fmla="*/ 365003 w 595664"/>
              <a:gd name="connsiteY1" fmla="*/ 92265 h 461323"/>
              <a:gd name="connsiteX2" fmla="*/ 365003 w 595664"/>
              <a:gd name="connsiteY2" fmla="*/ 0 h 461323"/>
              <a:gd name="connsiteX3" fmla="*/ 595664 w 595664"/>
              <a:gd name="connsiteY3" fmla="*/ 230662 h 461323"/>
              <a:gd name="connsiteX4" fmla="*/ 365003 w 595664"/>
              <a:gd name="connsiteY4" fmla="*/ 461323 h 461323"/>
              <a:gd name="connsiteX5" fmla="*/ 365003 w 595664"/>
              <a:gd name="connsiteY5" fmla="*/ 369058 h 461323"/>
              <a:gd name="connsiteX6" fmla="*/ 0 w 595664"/>
              <a:gd name="connsiteY6" fmla="*/ 369058 h 461323"/>
              <a:gd name="connsiteX7" fmla="*/ 0 w 595664"/>
              <a:gd name="connsiteY7" fmla="*/ 92265 h 461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5664" h="461323">
                <a:moveTo>
                  <a:pt x="0" y="92265"/>
                </a:moveTo>
                <a:lnTo>
                  <a:pt x="365003" y="92265"/>
                </a:lnTo>
                <a:lnTo>
                  <a:pt x="365003" y="0"/>
                </a:lnTo>
                <a:lnTo>
                  <a:pt x="595664" y="230662"/>
                </a:lnTo>
                <a:lnTo>
                  <a:pt x="365003" y="461323"/>
                </a:lnTo>
                <a:lnTo>
                  <a:pt x="365003" y="369058"/>
                </a:lnTo>
                <a:lnTo>
                  <a:pt x="0" y="369058"/>
                </a:lnTo>
                <a:lnTo>
                  <a:pt x="0" y="92265"/>
                </a:lnTo>
                <a:close/>
              </a:path>
            </a:pathLst>
          </a:custGeom>
          <a:solidFill>
            <a:schemeClr val="bg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lIns="-1" tIns="92264" rIns="138397" bIns="92265" spcCol="1270" anchor="ctr"/>
          <a:lstStyle/>
          <a:p>
            <a:pPr algn="ctr" defTabSz="177800">
              <a:lnSpc>
                <a:spcPct val="90000"/>
              </a:lnSpc>
              <a:spcAft>
                <a:spcPct val="35000"/>
              </a:spcAft>
              <a:defRPr/>
            </a:pPr>
            <a:endParaRPr lang="en-US" sz="400"/>
          </a:p>
        </p:txBody>
      </p:sp>
      <p:pic>
        <p:nvPicPr>
          <p:cNvPr id="12" name="Picture 30" descr="2MALogo"/>
          <p:cNvPicPr>
            <a:picLocks noChangeAspect="1" noChangeArrowheads="1"/>
          </p:cNvPicPr>
          <p:nvPr/>
        </p:nvPicPr>
        <p:blipFill>
          <a:blip r:embed="rId3"/>
          <a:srcRect/>
          <a:stretch>
            <a:fillRect/>
          </a:stretch>
        </p:blipFill>
        <p:spPr bwMode="auto">
          <a:xfrm>
            <a:off x="6996938" y="6303264"/>
            <a:ext cx="1936750" cy="457200"/>
          </a:xfrm>
          <a:prstGeom prst="rect">
            <a:avLst/>
          </a:prstGeom>
          <a:noFill/>
          <a:ln w="9525">
            <a:noFill/>
            <a:miter lim="800000"/>
            <a:headEnd/>
            <a:tailEnd/>
          </a:ln>
        </p:spPr>
      </p:pic>
    </p:spTree>
    <p:extLst>
      <p:ext uri="{BB962C8B-B14F-4D97-AF65-F5344CB8AC3E}">
        <p14:creationId xmlns:p14="http://schemas.microsoft.com/office/powerpoint/2010/main" val="2155015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Rapid Re-Housing Decreases Public Assistance spending per family by 50%.</a:t>
            </a:r>
            <a:br>
              <a:rPr lang="en-US" sz="2800" dirty="0" smtClean="0"/>
            </a:br>
            <a:endParaRPr lang="en-US" sz="2800" dirty="0"/>
          </a:p>
        </p:txBody>
      </p:sp>
      <p:sp>
        <p:nvSpPr>
          <p:cNvPr id="3" name="Text Placeholder 2"/>
          <p:cNvSpPr>
            <a:spLocks noGrp="1"/>
          </p:cNvSpPr>
          <p:nvPr>
            <p:ph type="body" idx="1"/>
          </p:nvPr>
        </p:nvSpPr>
        <p:spPr>
          <a:xfrm>
            <a:off x="228600" y="1676400"/>
            <a:ext cx="4160520" cy="639762"/>
          </a:xfrm>
        </p:spPr>
        <p:txBody>
          <a:bodyPr>
            <a:normAutofit fontScale="32500" lnSpcReduction="20000"/>
          </a:bodyPr>
          <a:lstStyle/>
          <a:p>
            <a:r>
              <a:rPr lang="en-US" sz="4900" dirty="0" smtClean="0"/>
              <a:t>Old System: </a:t>
            </a:r>
          </a:p>
          <a:p>
            <a:r>
              <a:rPr lang="en-US" sz="4900" dirty="0" smtClean="0"/>
              <a:t>Emergency Shelter to Transitional Housing</a:t>
            </a:r>
            <a:r>
              <a:rPr lang="en-US" sz="2600" b="0" dirty="0" smtClean="0"/>
              <a:t>	</a:t>
            </a:r>
            <a:endParaRPr lang="en-US" sz="2600" b="0"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353100162"/>
              </p:ext>
            </p:extLst>
          </p:nvPr>
        </p:nvGraphicFramePr>
        <p:xfrm>
          <a:off x="457200" y="2438400"/>
          <a:ext cx="3932238" cy="2590800"/>
        </p:xfrm>
        <a:graphic>
          <a:graphicData uri="http://schemas.openxmlformats.org/drawingml/2006/table">
            <a:tbl>
              <a:tblPr firstRow="1" bandRow="1">
                <a:tableStyleId>{5C22544A-7EE6-4342-B048-85BDC9FD1C3A}</a:tableStyleId>
              </a:tblPr>
              <a:tblGrid>
                <a:gridCol w="1101026"/>
                <a:gridCol w="903645"/>
                <a:gridCol w="983829"/>
                <a:gridCol w="943738"/>
              </a:tblGrid>
              <a:tr h="853068">
                <a:tc>
                  <a:txBody>
                    <a:bodyPr/>
                    <a:lstStyle/>
                    <a:p>
                      <a:r>
                        <a:rPr lang="en-US" sz="1600" dirty="0" smtClean="0"/>
                        <a:t>Service</a:t>
                      </a:r>
                      <a:endParaRPr lang="en-US" sz="1600" dirty="0"/>
                    </a:p>
                  </a:txBody>
                  <a:tcPr marL="87383" marR="87383"/>
                </a:tc>
                <a:tc>
                  <a:txBody>
                    <a:bodyPr/>
                    <a:lstStyle/>
                    <a:p>
                      <a:r>
                        <a:rPr lang="en-US" sz="1600" dirty="0" smtClean="0"/>
                        <a:t>Rate per Day</a:t>
                      </a:r>
                      <a:endParaRPr lang="en-US" sz="1600" dirty="0"/>
                    </a:p>
                  </a:txBody>
                  <a:tcPr marL="87383" marR="87383"/>
                </a:tc>
                <a:tc>
                  <a:txBody>
                    <a:bodyPr/>
                    <a:lstStyle/>
                    <a:p>
                      <a:r>
                        <a:rPr lang="en-US" sz="1600" dirty="0" smtClean="0"/>
                        <a:t>Average</a:t>
                      </a:r>
                      <a:r>
                        <a:rPr lang="en-US" sz="1600" baseline="0" dirty="0" smtClean="0"/>
                        <a:t> </a:t>
                      </a:r>
                    </a:p>
                    <a:p>
                      <a:r>
                        <a:rPr lang="en-US" sz="1600" baseline="0" dirty="0" smtClean="0"/>
                        <a:t>LOS</a:t>
                      </a:r>
                    </a:p>
                    <a:p>
                      <a:r>
                        <a:rPr lang="en-US" sz="1600" baseline="0" dirty="0" smtClean="0"/>
                        <a:t> </a:t>
                      </a:r>
                      <a:endParaRPr lang="en-US" sz="1600" dirty="0"/>
                    </a:p>
                  </a:txBody>
                  <a:tcPr marL="87383" marR="87383"/>
                </a:tc>
                <a:tc>
                  <a:txBody>
                    <a:bodyPr/>
                    <a:lstStyle/>
                    <a:p>
                      <a:r>
                        <a:rPr lang="en-US" sz="1600" dirty="0" smtClean="0"/>
                        <a:t>Cost</a:t>
                      </a:r>
                      <a:r>
                        <a:rPr lang="en-US" sz="1600" baseline="0" dirty="0" smtClean="0"/>
                        <a:t> per </a:t>
                      </a:r>
                      <a:r>
                        <a:rPr lang="en-US" sz="1600" dirty="0" smtClean="0"/>
                        <a:t>Family  </a:t>
                      </a:r>
                      <a:endParaRPr lang="en-US" sz="1600" dirty="0"/>
                    </a:p>
                  </a:txBody>
                  <a:tcPr marL="87383" marR="87383"/>
                </a:tc>
              </a:tr>
              <a:tr h="537117">
                <a:tc>
                  <a:txBody>
                    <a:bodyPr/>
                    <a:lstStyle/>
                    <a:p>
                      <a:r>
                        <a:rPr lang="en-US" sz="1400" dirty="0" smtClean="0"/>
                        <a:t>Emergency</a:t>
                      </a:r>
                      <a:r>
                        <a:rPr lang="en-US" sz="1400" baseline="0" dirty="0" smtClean="0"/>
                        <a:t> Shelter </a:t>
                      </a:r>
                      <a:endParaRPr lang="en-US" sz="1400" dirty="0"/>
                    </a:p>
                  </a:txBody>
                  <a:tcPr marL="87383" marR="87383"/>
                </a:tc>
                <a:tc>
                  <a:txBody>
                    <a:bodyPr/>
                    <a:lstStyle/>
                    <a:p>
                      <a:r>
                        <a:rPr lang="en-US" sz="1400" dirty="0" smtClean="0"/>
                        <a:t>$125</a:t>
                      </a:r>
                      <a:endParaRPr lang="en-US" sz="1400" dirty="0"/>
                    </a:p>
                  </a:txBody>
                  <a:tcPr marL="87383" marR="87383"/>
                </a:tc>
                <a:tc>
                  <a:txBody>
                    <a:bodyPr/>
                    <a:lstStyle/>
                    <a:p>
                      <a:r>
                        <a:rPr lang="en-US" sz="1400" dirty="0" smtClean="0"/>
                        <a:t>87 Days</a:t>
                      </a:r>
                      <a:endParaRPr lang="en-US" sz="1400" dirty="0"/>
                    </a:p>
                  </a:txBody>
                  <a:tcPr marL="87383" marR="8738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$10,875</a:t>
                      </a:r>
                    </a:p>
                    <a:p>
                      <a:endParaRPr lang="en-US" sz="1400" dirty="0"/>
                    </a:p>
                  </a:txBody>
                  <a:tcPr marL="87383" marR="87383"/>
                </a:tc>
              </a:tr>
              <a:tr h="537117">
                <a:tc>
                  <a:txBody>
                    <a:bodyPr/>
                    <a:lstStyle/>
                    <a:p>
                      <a:r>
                        <a:rPr lang="en-US" sz="1400" dirty="0" smtClean="0"/>
                        <a:t>Transitional Housing</a:t>
                      </a:r>
                      <a:endParaRPr lang="en-US" sz="1400" dirty="0"/>
                    </a:p>
                  </a:txBody>
                  <a:tcPr marL="87383" marR="87383"/>
                </a:tc>
                <a:tc>
                  <a:txBody>
                    <a:bodyPr/>
                    <a:lstStyle/>
                    <a:p>
                      <a:r>
                        <a:rPr lang="en-US" sz="1400" dirty="0" smtClean="0"/>
                        <a:t>$84</a:t>
                      </a:r>
                      <a:endParaRPr lang="en-US" sz="1400" dirty="0"/>
                    </a:p>
                  </a:txBody>
                  <a:tcPr marL="87383" marR="87383"/>
                </a:tc>
                <a:tc>
                  <a:txBody>
                    <a:bodyPr/>
                    <a:lstStyle/>
                    <a:p>
                      <a:r>
                        <a:rPr lang="en-US" sz="1400" dirty="0" smtClean="0"/>
                        <a:t>253 Days</a:t>
                      </a:r>
                      <a:endParaRPr lang="en-US" sz="1400" dirty="0"/>
                    </a:p>
                  </a:txBody>
                  <a:tcPr marL="87383" marR="87383"/>
                </a:tc>
                <a:tc>
                  <a:txBody>
                    <a:bodyPr/>
                    <a:lstStyle/>
                    <a:p>
                      <a:r>
                        <a:rPr lang="en-US" sz="1600" dirty="0" smtClean="0"/>
                        <a:t>$21,252</a:t>
                      </a:r>
                      <a:endParaRPr lang="en-US" sz="1600" dirty="0"/>
                    </a:p>
                  </a:txBody>
                  <a:tcPr marL="87383" marR="87383"/>
                </a:tc>
              </a:tr>
              <a:tr h="663498">
                <a:tc gridSpan="3">
                  <a:txBody>
                    <a:bodyPr/>
                    <a:lstStyle/>
                    <a:p>
                      <a:r>
                        <a:rPr lang="en-US" sz="1600" dirty="0" smtClean="0"/>
                        <a:t>Total Average Cost Per Family:</a:t>
                      </a:r>
                      <a:endParaRPr lang="en-US" sz="1600" dirty="0"/>
                    </a:p>
                    <a:p>
                      <a:r>
                        <a:rPr lang="en-US" sz="1600" dirty="0" smtClean="0"/>
                        <a:t> </a:t>
                      </a:r>
                      <a:endParaRPr lang="en-US" sz="1600" dirty="0"/>
                    </a:p>
                  </a:txBody>
                  <a:tcPr marL="87383" marR="87383"/>
                </a:tc>
                <a:tc hMerge="1">
                  <a:txBody>
                    <a:bodyPr/>
                    <a:lstStyle/>
                    <a:p>
                      <a:endParaRPr lang="en-US" dirty="0"/>
                    </a:p>
                  </a:txBody>
                  <a:tcPr/>
                </a:tc>
                <a:tc hMerge="1">
                  <a:txBody>
                    <a:bodyPr/>
                    <a:lstStyle/>
                    <a:p>
                      <a:endParaRPr lang="en-US" dirty="0"/>
                    </a:p>
                  </a:txBody>
                  <a:tcPr/>
                </a:tc>
                <a:tc>
                  <a:txBody>
                    <a:bodyPr/>
                    <a:lstStyle/>
                    <a:p>
                      <a:r>
                        <a:rPr lang="en-US" sz="1600" dirty="0" smtClean="0"/>
                        <a:t>$32,127</a:t>
                      </a:r>
                      <a:endParaRPr lang="en-US" sz="1600" dirty="0"/>
                    </a:p>
                  </a:txBody>
                  <a:tcPr marL="87383" marR="87383"/>
                </a:tc>
              </a:tr>
            </a:tbl>
          </a:graphicData>
        </a:graphic>
      </p:graphicFrame>
      <p:sp>
        <p:nvSpPr>
          <p:cNvPr id="5" name="Text Placeholder 4"/>
          <p:cNvSpPr>
            <a:spLocks noGrp="1"/>
          </p:cNvSpPr>
          <p:nvPr>
            <p:ph type="body" sz="quarter" idx="3"/>
          </p:nvPr>
        </p:nvSpPr>
        <p:spPr/>
        <p:txBody>
          <a:bodyPr>
            <a:normAutofit fontScale="92500" lnSpcReduction="10000"/>
          </a:bodyPr>
          <a:lstStyle/>
          <a:p>
            <a:r>
              <a:rPr lang="en-US" sz="1900" dirty="0" smtClean="0"/>
              <a:t>New System: </a:t>
            </a:r>
          </a:p>
          <a:p>
            <a:r>
              <a:rPr lang="en-US" sz="1700" b="0" dirty="0" smtClean="0"/>
              <a:t>Rapid Re-housing</a:t>
            </a:r>
            <a:endParaRPr lang="en-US" sz="1700" b="0" dirty="0"/>
          </a:p>
        </p:txBody>
      </p:sp>
      <p:graphicFrame>
        <p:nvGraphicFramePr>
          <p:cNvPr id="20" name="Content Placeholder 7"/>
          <p:cNvGraphicFramePr>
            <a:graphicFrameLocks noGrp="1"/>
          </p:cNvGraphicFramePr>
          <p:nvPr>
            <p:ph sz="quarter" idx="4"/>
            <p:extLst>
              <p:ext uri="{D42A27DB-BD31-4B8C-83A1-F6EECF244321}">
                <p14:modId xmlns:p14="http://schemas.microsoft.com/office/powerpoint/2010/main" val="1639011424"/>
              </p:ext>
            </p:extLst>
          </p:nvPr>
        </p:nvGraphicFramePr>
        <p:xfrm>
          <a:off x="4754563" y="2438400"/>
          <a:ext cx="3932238" cy="2590800"/>
        </p:xfrm>
        <a:graphic>
          <a:graphicData uri="http://schemas.openxmlformats.org/drawingml/2006/table">
            <a:tbl>
              <a:tblPr firstRow="1" bandRow="1">
                <a:tableStyleId>{5C22544A-7EE6-4342-B048-85BDC9FD1C3A}</a:tableStyleId>
              </a:tblPr>
              <a:tblGrid>
                <a:gridCol w="1189037"/>
                <a:gridCol w="701462"/>
                <a:gridCol w="1058680"/>
                <a:gridCol w="983059"/>
              </a:tblGrid>
              <a:tr h="838200">
                <a:tc>
                  <a:txBody>
                    <a:bodyPr/>
                    <a:lstStyle/>
                    <a:p>
                      <a:r>
                        <a:rPr lang="en-US" sz="1600" dirty="0" smtClean="0"/>
                        <a:t>Service</a:t>
                      </a:r>
                      <a:endParaRPr lang="en-US" sz="1600" dirty="0"/>
                    </a:p>
                  </a:txBody>
                  <a:tcPr marL="89032" marR="89032"/>
                </a:tc>
                <a:tc>
                  <a:txBody>
                    <a:bodyPr/>
                    <a:lstStyle/>
                    <a:p>
                      <a:r>
                        <a:rPr lang="en-US" sz="1600" dirty="0" smtClean="0"/>
                        <a:t>Rate </a:t>
                      </a:r>
                      <a:r>
                        <a:rPr lang="en-US" sz="1600" baseline="0" dirty="0" smtClean="0"/>
                        <a:t> per day</a:t>
                      </a:r>
                      <a:endParaRPr lang="en-US" sz="1600" dirty="0"/>
                    </a:p>
                  </a:txBody>
                  <a:tcPr marL="89032" marR="89032"/>
                </a:tc>
                <a:tc>
                  <a:txBody>
                    <a:bodyPr/>
                    <a:lstStyle/>
                    <a:p>
                      <a:r>
                        <a:rPr lang="en-US" sz="1600" dirty="0" smtClean="0"/>
                        <a:t>Average</a:t>
                      </a:r>
                      <a:r>
                        <a:rPr lang="en-US" sz="1600" baseline="0" dirty="0" smtClean="0"/>
                        <a:t> </a:t>
                      </a:r>
                    </a:p>
                    <a:p>
                      <a:r>
                        <a:rPr lang="en-US" sz="1600" baseline="0" dirty="0" smtClean="0"/>
                        <a:t>LOS</a:t>
                      </a:r>
                    </a:p>
                    <a:p>
                      <a:r>
                        <a:rPr lang="en-US" sz="1600" baseline="0" dirty="0" smtClean="0"/>
                        <a:t> </a:t>
                      </a:r>
                      <a:endParaRPr lang="en-US" sz="1600" dirty="0"/>
                    </a:p>
                  </a:txBody>
                  <a:tcPr marL="89032" marR="89032"/>
                </a:tc>
                <a:tc>
                  <a:txBody>
                    <a:bodyPr/>
                    <a:lstStyle/>
                    <a:p>
                      <a:r>
                        <a:rPr lang="en-US" sz="1600" dirty="0" smtClean="0"/>
                        <a:t>Cost per Family </a:t>
                      </a:r>
                      <a:endParaRPr lang="en-US" sz="1600" dirty="0"/>
                    </a:p>
                  </a:txBody>
                  <a:tcPr marL="89032" marR="89032"/>
                </a:tc>
              </a:tr>
              <a:tr h="557626">
                <a:tc>
                  <a:txBody>
                    <a:bodyPr/>
                    <a:lstStyle/>
                    <a:p>
                      <a:r>
                        <a:rPr lang="en-US" sz="1400" dirty="0" smtClean="0"/>
                        <a:t>Emergency</a:t>
                      </a:r>
                      <a:r>
                        <a:rPr lang="en-US" sz="1400" baseline="0" dirty="0" smtClean="0"/>
                        <a:t> Shelter </a:t>
                      </a:r>
                      <a:endParaRPr lang="en-US" sz="1400" dirty="0"/>
                    </a:p>
                  </a:txBody>
                  <a:tcPr marL="89032" marR="89032"/>
                </a:tc>
                <a:tc>
                  <a:txBody>
                    <a:bodyPr/>
                    <a:lstStyle/>
                    <a:p>
                      <a:r>
                        <a:rPr lang="en-US" sz="1400" dirty="0" smtClean="0"/>
                        <a:t>$125</a:t>
                      </a:r>
                      <a:endParaRPr lang="en-US" sz="1400" dirty="0"/>
                    </a:p>
                  </a:txBody>
                  <a:tcPr marL="89032" marR="89032"/>
                </a:tc>
                <a:tc>
                  <a:txBody>
                    <a:bodyPr/>
                    <a:lstStyle/>
                    <a:p>
                      <a:r>
                        <a:rPr lang="en-US" sz="1400" dirty="0" smtClean="0"/>
                        <a:t>54 Days</a:t>
                      </a:r>
                      <a:endParaRPr lang="en-US" sz="1400" dirty="0"/>
                    </a:p>
                  </a:txBody>
                  <a:tcPr marL="89032" marR="8903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 $ 6,750</a:t>
                      </a:r>
                    </a:p>
                    <a:p>
                      <a:endParaRPr lang="en-US" sz="1400" dirty="0"/>
                    </a:p>
                  </a:txBody>
                  <a:tcPr marL="89032" marR="89032"/>
                </a:tc>
              </a:tr>
              <a:tr h="484559">
                <a:tc>
                  <a:txBody>
                    <a:bodyPr/>
                    <a:lstStyle/>
                    <a:p>
                      <a:r>
                        <a:rPr lang="en-US" sz="1400" dirty="0" smtClean="0"/>
                        <a:t>Rapid </a:t>
                      </a:r>
                      <a:br>
                        <a:rPr lang="en-US" sz="1400" dirty="0" smtClean="0"/>
                      </a:br>
                      <a:r>
                        <a:rPr lang="en-US" sz="1400" dirty="0" smtClean="0"/>
                        <a:t>Re-Housing</a:t>
                      </a:r>
                      <a:endParaRPr lang="en-US" sz="1400" dirty="0"/>
                    </a:p>
                  </a:txBody>
                  <a:tcPr marL="89032" marR="89032"/>
                </a:tc>
                <a:tc>
                  <a:txBody>
                    <a:bodyPr/>
                    <a:lstStyle/>
                    <a:p>
                      <a:r>
                        <a:rPr lang="en-US" sz="1400" dirty="0" smtClean="0"/>
                        <a:t>$50</a:t>
                      </a:r>
                      <a:endParaRPr lang="en-US" sz="1400" dirty="0"/>
                    </a:p>
                  </a:txBody>
                  <a:tcPr marL="89032" marR="89032"/>
                </a:tc>
                <a:tc>
                  <a:txBody>
                    <a:bodyPr/>
                    <a:lstStyle/>
                    <a:p>
                      <a:r>
                        <a:rPr lang="en-US" sz="1400" dirty="0" smtClean="0"/>
                        <a:t>189 Days</a:t>
                      </a:r>
                      <a:endParaRPr lang="en-US" sz="1400" dirty="0"/>
                    </a:p>
                  </a:txBody>
                  <a:tcPr marL="89032" marR="89032"/>
                </a:tc>
                <a:tc>
                  <a:txBody>
                    <a:bodyPr/>
                    <a:lstStyle/>
                    <a:p>
                      <a:r>
                        <a:rPr lang="en-US" sz="1600" dirty="0" smtClean="0"/>
                        <a:t>$9,450</a:t>
                      </a:r>
                      <a:endParaRPr lang="en-US" sz="1600" dirty="0"/>
                    </a:p>
                  </a:txBody>
                  <a:tcPr marL="89032" marR="89032"/>
                </a:tc>
              </a:tr>
              <a:tr h="676814">
                <a:tc gridSpan="3">
                  <a:txBody>
                    <a:bodyPr/>
                    <a:lstStyle/>
                    <a:p>
                      <a:r>
                        <a:rPr lang="en-US" sz="1600" dirty="0" smtClean="0"/>
                        <a:t>Total Average Cost</a:t>
                      </a:r>
                      <a:r>
                        <a:rPr lang="en-US" sz="1600" baseline="0" dirty="0" smtClean="0"/>
                        <a:t> Per Family:</a:t>
                      </a:r>
                      <a:endParaRPr lang="en-US" sz="1600" dirty="0"/>
                    </a:p>
                  </a:txBody>
                  <a:tcPr marL="89032" marR="89032"/>
                </a:tc>
                <a:tc hMerge="1">
                  <a:txBody>
                    <a:bodyPr/>
                    <a:lstStyle/>
                    <a:p>
                      <a:endParaRPr lang="en-US" dirty="0"/>
                    </a:p>
                  </a:txBody>
                  <a:tcPr/>
                </a:tc>
                <a:tc hMerge="1">
                  <a:txBody>
                    <a:bodyPr/>
                    <a:lstStyle/>
                    <a:p>
                      <a:endParaRPr lang="en-US" dirty="0"/>
                    </a:p>
                  </a:txBody>
                  <a:tcPr/>
                </a:tc>
                <a:tc>
                  <a:txBody>
                    <a:bodyPr/>
                    <a:lstStyle/>
                    <a:p>
                      <a:r>
                        <a:rPr lang="en-US" sz="1600" dirty="0" smtClean="0"/>
                        <a:t>$16,200</a:t>
                      </a:r>
                      <a:endParaRPr lang="en-US" sz="1600" dirty="0"/>
                    </a:p>
                  </a:txBody>
                  <a:tcPr marL="89032" marR="89032"/>
                </a:tc>
              </a:tr>
            </a:tbl>
          </a:graphicData>
        </a:graphic>
      </p:graphicFrame>
    </p:spTree>
    <p:extLst>
      <p:ext uri="{BB962C8B-B14F-4D97-AF65-F5344CB8AC3E}">
        <p14:creationId xmlns:p14="http://schemas.microsoft.com/office/powerpoint/2010/main" val="769783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990600"/>
          </a:xfrm>
        </p:spPr>
        <p:txBody>
          <a:bodyPr/>
          <a:lstStyle/>
          <a:p>
            <a:r>
              <a:rPr lang="en-US" dirty="0" smtClean="0"/>
              <a:t>Getting it off the ground:</a:t>
            </a:r>
            <a:endParaRPr lang="en-US" dirty="0"/>
          </a:p>
        </p:txBody>
      </p:sp>
      <p:sp>
        <p:nvSpPr>
          <p:cNvPr id="3" name="TextBox 2"/>
          <p:cNvSpPr txBox="1"/>
          <p:nvPr/>
        </p:nvSpPr>
        <p:spPr>
          <a:xfrm>
            <a:off x="838200" y="1600200"/>
            <a:ext cx="7467600" cy="1477328"/>
          </a:xfrm>
          <a:prstGeom prst="rect">
            <a:avLst/>
          </a:prstGeom>
          <a:noFill/>
        </p:spPr>
        <p:txBody>
          <a:bodyPr wrap="square" rtlCol="0">
            <a:spAutoFit/>
          </a:bodyPr>
          <a:lstStyle/>
          <a:p>
            <a:pPr marL="342900" indent="-342900">
              <a:buAutoNum type="arabicPeriod"/>
            </a:pPr>
            <a:r>
              <a:rPr lang="en-US" dirty="0" smtClean="0"/>
              <a:t>Develop common goal to change homeless system for families</a:t>
            </a:r>
          </a:p>
          <a:p>
            <a:pPr marL="342900" indent="-342900">
              <a:buAutoNum type="arabicPeriod"/>
            </a:pPr>
            <a:r>
              <a:rPr lang="en-US" dirty="0" smtClean="0"/>
              <a:t>Stakeholder Buy-In</a:t>
            </a:r>
          </a:p>
          <a:p>
            <a:pPr marL="342900" indent="-342900">
              <a:buAutoNum type="arabicPeriod"/>
            </a:pPr>
            <a:r>
              <a:rPr lang="en-US" dirty="0" smtClean="0"/>
              <a:t>Collaboration</a:t>
            </a:r>
          </a:p>
          <a:p>
            <a:pPr marL="342900" indent="-342900">
              <a:buAutoNum type="arabicPeriod"/>
            </a:pPr>
            <a:r>
              <a:rPr lang="en-US" dirty="0" smtClean="0"/>
              <a:t>Redirection of Funds</a:t>
            </a:r>
          </a:p>
          <a:p>
            <a:pPr marL="342900" indent="-342900">
              <a:buAutoNum type="arabicPeriod"/>
            </a:pPr>
            <a:r>
              <a:rPr lang="en-US" dirty="0" smtClean="0"/>
              <a:t>Piloted 3 year RRH Project</a:t>
            </a:r>
            <a:endParaRPr lang="en-US" dirty="0"/>
          </a:p>
        </p:txBody>
      </p:sp>
      <p:sp>
        <p:nvSpPr>
          <p:cNvPr id="4" name="Title 1"/>
          <p:cNvSpPr txBox="1">
            <a:spLocks/>
          </p:cNvSpPr>
          <p:nvPr/>
        </p:nvSpPr>
        <p:spPr>
          <a:xfrm>
            <a:off x="1219200" y="3077528"/>
            <a:ext cx="77724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smtClean="0"/>
              <a:t>Our process proved that:</a:t>
            </a:r>
            <a:endParaRPr lang="en-US" dirty="0"/>
          </a:p>
        </p:txBody>
      </p:sp>
      <p:sp>
        <p:nvSpPr>
          <p:cNvPr id="5" name="TextBox 4"/>
          <p:cNvSpPr txBox="1"/>
          <p:nvPr/>
        </p:nvSpPr>
        <p:spPr>
          <a:xfrm>
            <a:off x="2057400" y="4114800"/>
            <a:ext cx="6172200" cy="1477328"/>
          </a:xfrm>
          <a:prstGeom prst="rect">
            <a:avLst/>
          </a:prstGeom>
          <a:noFill/>
        </p:spPr>
        <p:txBody>
          <a:bodyPr wrap="square" rtlCol="0">
            <a:spAutoFit/>
          </a:bodyPr>
          <a:lstStyle/>
          <a:p>
            <a:pPr marL="342900" indent="-342900">
              <a:buAutoNum type="arabicPeriod"/>
            </a:pPr>
            <a:r>
              <a:rPr lang="en-US" dirty="0" smtClean="0"/>
              <a:t>Families can move quickly into housing if they have the right supports  </a:t>
            </a:r>
          </a:p>
          <a:p>
            <a:pPr marL="342900" indent="-342900">
              <a:buAutoNum type="arabicPeriod"/>
            </a:pPr>
            <a:r>
              <a:rPr lang="en-US" dirty="0" smtClean="0"/>
              <a:t>Families spend less time being homeless </a:t>
            </a:r>
          </a:p>
          <a:p>
            <a:pPr marL="342900" indent="-342900">
              <a:buAutoNum type="arabicPeriod"/>
            </a:pPr>
            <a:r>
              <a:rPr lang="en-US" dirty="0" smtClean="0"/>
              <a:t>Families are less likely to return to homelessness   </a:t>
            </a:r>
          </a:p>
          <a:p>
            <a:pPr marL="342900" indent="-342900">
              <a:buAutoNum type="arabicPeriod"/>
            </a:pPr>
            <a:r>
              <a:rPr lang="en-US" dirty="0" smtClean="0"/>
              <a:t>Families can increase their earnings  </a:t>
            </a:r>
            <a:endParaRPr lang="en-US" dirty="0"/>
          </a:p>
        </p:txBody>
      </p:sp>
    </p:spTree>
    <p:extLst>
      <p:ext uri="{BB962C8B-B14F-4D97-AF65-F5344CB8AC3E}">
        <p14:creationId xmlns:p14="http://schemas.microsoft.com/office/powerpoint/2010/main" val="1852816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477</TotalTime>
  <Words>979</Words>
  <Application>Microsoft Office PowerPoint</Application>
  <PresentationFormat>On-screen Show (4:3)</PresentationFormat>
  <Paragraphs>239</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 Mercer County’s Framework for  Ending Family Homelessness</vt:lpstr>
      <vt:lpstr>PowerPoint Presentation</vt:lpstr>
      <vt:lpstr>Here’s what we do: </vt:lpstr>
      <vt:lpstr>RRH Before and After</vt:lpstr>
      <vt:lpstr>PowerPoint Presentation</vt:lpstr>
      <vt:lpstr>Rapid Re-housing Works!</vt:lpstr>
      <vt:lpstr>Rapid Re-Housing Decreases Public Assistance spending per family by 50%. </vt:lpstr>
      <vt:lpstr>Getting it off the ground: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Billek, Marygrace</cp:lastModifiedBy>
  <cp:revision>66</cp:revision>
  <cp:lastPrinted>2014-07-21T13:58:25Z</cp:lastPrinted>
  <dcterms:created xsi:type="dcterms:W3CDTF">2014-06-27T10:55:11Z</dcterms:created>
  <dcterms:modified xsi:type="dcterms:W3CDTF">2014-08-05T21:07:49Z</dcterms:modified>
</cp:coreProperties>
</file>