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3" r:id="rId4"/>
    <p:sldId id="264" r:id="rId5"/>
    <p:sldId id="257" r:id="rId6"/>
    <p:sldId id="262" r:id="rId7"/>
    <p:sldId id="265" r:id="rId8"/>
  </p:sldIdLst>
  <p:sldSz cx="9144000" cy="6858000" type="screen4x3"/>
  <p:notesSz cx="6858000" cy="9144000"/>
  <p:defaultTextStyle>
    <a:lvl1pPr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1pPr>
    <a:lvl2pPr indent="4572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2pPr>
    <a:lvl3pPr indent="9144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3pPr>
    <a:lvl4pPr indent="13716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4pPr>
    <a:lvl5pPr indent="18288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5pPr>
    <a:lvl6pPr indent="22860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6pPr>
    <a:lvl7pPr indent="27432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7pPr>
    <a:lvl8pPr indent="32004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8pPr>
    <a:lvl9pPr indent="3657600" defTabSz="457200">
      <a:defRPr>
        <a:solidFill>
          <a:srgbClr val="3C3C3C"/>
        </a:solidFill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CACC"/>
          </a:solidFill>
        </a:fill>
      </a:tcStyle>
    </a:wholeTbl>
    <a:band2H>
      <a:tcTxStyle/>
      <a:tcStyle>
        <a:tcBdr/>
        <a:fill>
          <a:solidFill>
            <a:srgbClr val="F5E6E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81132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81132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81132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9D8D8"/>
          </a:solidFill>
        </a:fill>
      </a:tcStyle>
    </a:wholeTbl>
    <a:band2H>
      <a:tcTxStyle/>
      <a:tcStyle>
        <a:tcBdr/>
        <a:fill>
          <a:solidFill>
            <a:srgbClr val="EDECEC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A8282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A8282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A8282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81132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C3C3C"/>
              </a:solidFill>
              <a:prstDash val="solid"/>
              <a:bevel/>
            </a:ln>
          </a:top>
          <a:bottom>
            <a:ln w="254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C3C3C"/>
              </a:solidFill>
              <a:prstDash val="solid"/>
              <a:bevel/>
            </a:ln>
          </a:top>
          <a:bottom>
            <a:ln w="254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81132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CDCD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C3C3C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C3C3C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C3C3C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3C3C3C"/>
              </a:solidFill>
              <a:prstDash val="solid"/>
              <a:bevel/>
            </a:ln>
          </a:left>
          <a:right>
            <a:ln w="12700" cap="flat">
              <a:solidFill>
                <a:srgbClr val="3C3C3C"/>
              </a:solidFill>
              <a:prstDash val="solid"/>
              <a:bevel/>
            </a:ln>
          </a:right>
          <a:top>
            <a:ln w="12700" cap="flat">
              <a:solidFill>
                <a:srgbClr val="3C3C3C"/>
              </a:solidFill>
              <a:prstDash val="solid"/>
              <a:bevel/>
            </a:ln>
          </a:top>
          <a:bottom>
            <a:ln w="127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solidFill>
                <a:srgbClr val="3C3C3C"/>
              </a:solidFill>
              <a:prstDash val="solid"/>
              <a:bevel/>
            </a:ln>
          </a:insideH>
          <a:insideV>
            <a:ln w="12700" cap="flat">
              <a:solidFill>
                <a:srgbClr val="3C3C3C"/>
              </a:solidFill>
              <a:prstDash val="solid"/>
              <a:bevel/>
            </a:ln>
          </a:insideV>
        </a:tcBdr>
        <a:fill>
          <a:solidFill>
            <a:srgbClr val="3C3C3C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3C3C3C"/>
              </a:solidFill>
              <a:prstDash val="solid"/>
              <a:bevel/>
            </a:ln>
          </a:left>
          <a:right>
            <a:ln w="12700" cap="flat">
              <a:solidFill>
                <a:srgbClr val="3C3C3C"/>
              </a:solidFill>
              <a:prstDash val="solid"/>
              <a:bevel/>
            </a:ln>
          </a:right>
          <a:top>
            <a:ln w="12700" cap="flat">
              <a:solidFill>
                <a:srgbClr val="3C3C3C"/>
              </a:solidFill>
              <a:prstDash val="solid"/>
              <a:bevel/>
            </a:ln>
          </a:top>
          <a:bottom>
            <a:ln w="127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solidFill>
                <a:srgbClr val="3C3C3C"/>
              </a:solidFill>
              <a:prstDash val="solid"/>
              <a:bevel/>
            </a:ln>
          </a:insideH>
          <a:insideV>
            <a:ln w="12700" cap="flat">
              <a:solidFill>
                <a:srgbClr val="3C3C3C"/>
              </a:solidFill>
              <a:prstDash val="solid"/>
              <a:bevel/>
            </a:ln>
          </a:insideV>
        </a:tcBdr>
        <a:fill>
          <a:solidFill>
            <a:srgbClr val="3C3C3C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3C3C3C"/>
              </a:solidFill>
              <a:prstDash val="solid"/>
              <a:bevel/>
            </a:ln>
          </a:left>
          <a:right>
            <a:ln w="12700" cap="flat">
              <a:solidFill>
                <a:srgbClr val="3C3C3C"/>
              </a:solidFill>
              <a:prstDash val="solid"/>
              <a:bevel/>
            </a:ln>
          </a:right>
          <a:top>
            <a:ln w="50800" cap="flat">
              <a:solidFill>
                <a:srgbClr val="3C3C3C"/>
              </a:solidFill>
              <a:prstDash val="solid"/>
              <a:bevel/>
            </a:ln>
          </a:top>
          <a:bottom>
            <a:ln w="127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solidFill>
                <a:srgbClr val="3C3C3C"/>
              </a:solidFill>
              <a:prstDash val="solid"/>
              <a:bevel/>
            </a:ln>
          </a:insideH>
          <a:insideV>
            <a:ln w="12700" cap="flat">
              <a:solidFill>
                <a:srgbClr val="3C3C3C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3C3C3C"/>
      </a:tcTxStyle>
      <a:tcStyle>
        <a:tcBdr>
          <a:left>
            <a:ln w="12700" cap="flat">
              <a:solidFill>
                <a:srgbClr val="3C3C3C"/>
              </a:solidFill>
              <a:prstDash val="solid"/>
              <a:bevel/>
            </a:ln>
          </a:left>
          <a:right>
            <a:ln w="12700" cap="flat">
              <a:solidFill>
                <a:srgbClr val="3C3C3C"/>
              </a:solidFill>
              <a:prstDash val="solid"/>
              <a:bevel/>
            </a:ln>
          </a:right>
          <a:top>
            <a:ln w="12700" cap="flat">
              <a:solidFill>
                <a:srgbClr val="3C3C3C"/>
              </a:solidFill>
              <a:prstDash val="solid"/>
              <a:bevel/>
            </a:ln>
          </a:top>
          <a:bottom>
            <a:ln w="25400" cap="flat">
              <a:solidFill>
                <a:srgbClr val="3C3C3C"/>
              </a:solidFill>
              <a:prstDash val="solid"/>
              <a:bevel/>
            </a:ln>
          </a:bottom>
          <a:insideH>
            <a:ln w="12700" cap="flat">
              <a:solidFill>
                <a:srgbClr val="3C3C3C"/>
              </a:solidFill>
              <a:prstDash val="solid"/>
              <a:bevel/>
            </a:ln>
          </a:insideH>
          <a:insideV>
            <a:ln w="12700" cap="flat">
              <a:solidFill>
                <a:srgbClr val="3C3C3C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3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93577265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solidFill>
          <a:srgbClr val="FDE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60045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2D2D2D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2D2D2D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2D2D2D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2D2D2D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2D2D2D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2D2D2D"/>
                </a:solidFill>
              </a:rPr>
              <a:t>Body Level Five</a:t>
            </a:r>
          </a:p>
        </p:txBody>
      </p:sp>
      <p:pic>
        <p:nvPicPr>
          <p:cNvPr id="8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457200" y="274639"/>
            <a:ext cx="6019800" cy="658336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12" name="Shape 12"/>
          <p:cNvSpPr/>
          <p:nvPr/>
        </p:nvSpPr>
        <p:spPr>
          <a:xfrm>
            <a:off x="6476213" y="6063734"/>
            <a:ext cx="188818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D21145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D21145"/>
                </a:solidFill>
              </a:rPr>
              <a:t>FocusStrategies.net</a:t>
            </a:r>
          </a:p>
        </p:txBody>
      </p:sp>
      <p:sp>
        <p:nvSpPr>
          <p:cNvPr id="13" name="Shape 13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4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rgbClr val="FDE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722312" y="2008186"/>
            <a:ext cx="77724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>
                <a:solidFill>
                  <a:srgbClr val="000000"/>
                </a:solidFill>
              </a:defRPr>
            </a:pPr>
            <a:r>
              <a:rPr sz="4000" b="1" cap="all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722312" y="508001"/>
            <a:ext cx="7772401" cy="150018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F8F8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F8F8F"/>
                </a:solidFill>
              </a:rPr>
              <a:t>Body Level Five</a:t>
            </a:r>
          </a:p>
        </p:txBody>
      </p:sp>
      <p:pic>
        <p:nvPicPr>
          <p:cNvPr id="18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19"/>
          <p:cNvSpPr/>
          <p:nvPr/>
        </p:nvSpPr>
        <p:spPr>
          <a:xfrm>
            <a:off x="6476213" y="6063734"/>
            <a:ext cx="188818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D21145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D21145"/>
                </a:solidFill>
              </a:rPr>
              <a:t>FocusStrategies.net</a:t>
            </a:r>
          </a:p>
        </p:txBody>
      </p:sp>
      <p:sp>
        <p:nvSpPr>
          <p:cNvPr id="20" name="Shape 20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4038600" cy="5257799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24" name="Shape 24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9" cy="73941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28" name="Shape 28"/>
          <p:cNvSpPr/>
          <p:nvPr/>
        </p:nvSpPr>
        <p:spPr>
          <a:xfrm>
            <a:off x="6476213" y="6063734"/>
            <a:ext cx="188818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D21145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D21145"/>
                </a:solidFill>
              </a:rPr>
              <a:t>FocusStrategies.net</a:t>
            </a:r>
          </a:p>
        </p:txBody>
      </p:sp>
      <p:sp>
        <p:nvSpPr>
          <p:cNvPr id="29" name="Shape 29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0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bg>
      <p:bgPr>
        <a:solidFill>
          <a:srgbClr val="FDE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6476213" y="6063734"/>
            <a:ext cx="188818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D21145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D21145"/>
                </a:solidFill>
              </a:rPr>
              <a:t>FocusStrategies.net</a:t>
            </a:r>
          </a:p>
        </p:txBody>
      </p:sp>
      <p:sp>
        <p:nvSpPr>
          <p:cNvPr id="33" name="Shape 33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4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476213" y="6063734"/>
            <a:ext cx="188818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D21145"/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D21145"/>
                </a:solidFill>
              </a:rPr>
              <a:t>FocusStrategies.net</a:t>
            </a:r>
          </a:p>
        </p:txBody>
      </p:sp>
      <p:sp>
        <p:nvSpPr>
          <p:cNvPr id="37" name="Shape 37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8" name="image1.png" descr="/Volumes/Working jobs/13-0498 Focus Strategies Branded Powerpoint Template/Working/focus-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313" y="5947494"/>
            <a:ext cx="1438560" cy="5668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457201" y="0"/>
            <a:ext cx="3008313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1" cy="65849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1792288" y="3086101"/>
            <a:ext cx="5486400" cy="22812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1792288" y="5367339"/>
            <a:ext cx="5486400" cy="14906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46" name="Shape 46"/>
          <p:cNvSpPr/>
          <p:nvPr/>
        </p:nvSpPr>
        <p:spPr>
          <a:xfrm>
            <a:off x="0" y="6666784"/>
            <a:ext cx="9144000" cy="191217"/>
          </a:xfrm>
          <a:prstGeom prst="rect">
            <a:avLst/>
          </a:prstGeom>
          <a:solidFill>
            <a:srgbClr val="D21145"/>
          </a:solidFill>
          <a:ln>
            <a:solidFill>
              <a:srgbClr val="C80C2E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21145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5257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ED7A21"/>
                </a:solidFill>
              </a:rP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356351"/>
            <a:ext cx="2133600" cy="3581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1pPr>
      <a:lvl2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2pPr>
      <a:lvl3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3pPr>
      <a:lvl4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4pPr>
      <a:lvl5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5pPr>
      <a:lvl6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6pPr>
      <a:lvl7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7pPr>
      <a:lvl8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8pPr>
      <a:lvl9pPr algn="ctr" defTabSz="457200">
        <a:defRPr sz="4400">
          <a:solidFill>
            <a:srgbClr val="D21145"/>
          </a:solidFill>
          <a:latin typeface="Times"/>
          <a:ea typeface="Times"/>
          <a:cs typeface="Times"/>
          <a:sym typeface="Times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solidFill>
            <a:srgbClr val="ED7A21"/>
          </a:solidFill>
          <a:latin typeface="Calibri"/>
          <a:ea typeface="Calibri"/>
          <a:cs typeface="Calibri"/>
          <a:sym typeface="Calibri"/>
        </a:defRPr>
      </a:lvl9pPr>
    </p:bodyStyle>
    <p:otherStyle>
      <a:lvl1pPr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defTabSz="457200">
        <a:defRPr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focusstrategies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cusstrategies.net/" TargetMode="External"/><Relationship Id="rId2" Type="http://schemas.openxmlformats.org/officeDocument/2006/relationships/hyperlink" Target="mailto:Katharine@focusstrategies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685800" y="1395412"/>
            <a:ext cx="7772400" cy="1470026"/>
          </a:xfrm>
          <a:prstGeom prst="rect">
            <a:avLst/>
          </a:prstGeom>
        </p:spPr>
        <p:txBody>
          <a:bodyPr/>
          <a:lstStyle/>
          <a:p>
            <a:pPr lvl="0" defTabSz="333756">
              <a:defRPr sz="1800">
                <a:solidFill>
                  <a:srgbClr val="000000"/>
                </a:solidFill>
              </a:defRPr>
            </a:pPr>
            <a:r>
              <a:rPr sz="3212" dirty="0">
                <a:solidFill>
                  <a:srgbClr val="D21145"/>
                </a:solidFill>
              </a:rPr>
              <a:t>Rapid Re-housing with TANF Families:</a:t>
            </a:r>
          </a:p>
          <a:p>
            <a:pPr lvl="0" defTabSz="333756">
              <a:defRPr sz="1800">
                <a:solidFill>
                  <a:srgbClr val="000000"/>
                </a:solidFill>
              </a:defRPr>
            </a:pPr>
            <a:r>
              <a:rPr sz="3212" dirty="0">
                <a:solidFill>
                  <a:srgbClr val="D21145"/>
                </a:solidFill>
              </a:rPr>
              <a:t>What We Learned in </a:t>
            </a:r>
            <a:r>
              <a:rPr sz="3212" dirty="0" smtClean="0">
                <a:solidFill>
                  <a:srgbClr val="D21145"/>
                </a:solidFill>
              </a:rPr>
              <a:t>California</a:t>
            </a:r>
            <a:endParaRPr sz="3212" dirty="0">
              <a:solidFill>
                <a:srgbClr val="D21145"/>
              </a:solidFill>
            </a:endParaRPr>
          </a:p>
        </p:txBody>
      </p:sp>
      <p:sp>
        <p:nvSpPr>
          <p:cNvPr id="60" name="Shape 60"/>
          <p:cNvSpPr/>
          <p:nvPr/>
        </p:nvSpPr>
        <p:spPr>
          <a:xfrm>
            <a:off x="1371600" y="5015706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 algn="ctr" defTabSz="914400">
              <a:lnSpc>
                <a:spcPct val="90000"/>
              </a:lnSpc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898989"/>
                </a:solidFill>
              </a:rPr>
              <a:t>Katharine Gale</a:t>
            </a:r>
            <a:endParaRPr sz="3200">
              <a:solidFill>
                <a:srgbClr val="2D2D2D"/>
              </a:solidFill>
            </a:endParaRPr>
          </a:p>
          <a:p>
            <a:pPr lvl="0" algn="ctr" defTabSz="914400">
              <a:lnSpc>
                <a:spcPct val="90000"/>
              </a:lnSpc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898989"/>
                </a:solidFill>
              </a:rPr>
              <a:t>August 6, 2014</a:t>
            </a:r>
            <a:endParaRPr sz="3200">
              <a:solidFill>
                <a:srgbClr val="2D2D2D"/>
              </a:solidFill>
            </a:endParaRPr>
          </a:p>
          <a:p>
            <a:pPr lvl="0" algn="ctr" defTabSz="914400">
              <a:lnSpc>
                <a:spcPct val="90000"/>
              </a:lnSpc>
              <a:spcBef>
                <a:spcPts val="700"/>
              </a:spcBef>
              <a:defRPr>
                <a:solidFill>
                  <a:srgbClr val="000000"/>
                </a:solidFill>
              </a:defRPr>
            </a:pPr>
            <a:endParaRPr sz="2000">
              <a:solidFill>
                <a:srgbClr val="898989"/>
              </a:solidFill>
            </a:endParaRPr>
          </a:p>
          <a:p>
            <a:pPr lvl="0" algn="ctr" defTabSz="914400">
              <a:lnSpc>
                <a:spcPct val="90000"/>
              </a:lnSpc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2D2D2D"/>
                </a:solidFill>
                <a:hlinkClick r:id="rId2"/>
              </a:rPr>
              <a:t>www.focusstrategies.net</a:t>
            </a:r>
          </a:p>
        </p:txBody>
      </p:sp>
      <p:pic>
        <p:nvPicPr>
          <p:cNvPr id="61" name="image2.jpeg" descr="KGC log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76743" y="5709816"/>
            <a:ext cx="792163" cy="8100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69726" y="312538"/>
            <a:ext cx="7804548" cy="1518049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D21145"/>
                </a:solidFill>
              </a:rPr>
              <a:t>Introduction</a:t>
            </a:r>
            <a:endParaRPr sz="4400" dirty="0">
              <a:solidFill>
                <a:srgbClr val="D21145"/>
              </a:solidFill>
            </a:endParaRPr>
          </a:p>
        </p:txBody>
      </p:sp>
      <p:sp>
        <p:nvSpPr>
          <p:cNvPr id="64" name="Shape 64"/>
          <p:cNvSpPr/>
          <p:nvPr/>
        </p:nvSpPr>
        <p:spPr>
          <a:xfrm>
            <a:off x="457088" y="1611630"/>
            <a:ext cx="8622729" cy="45397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 defTabSz="1300162">
              <a:spcBef>
                <a:spcPts val="1900"/>
              </a:spcBef>
              <a:defRPr>
                <a:solidFill>
                  <a:srgbClr val="000000"/>
                </a:solidFill>
              </a:defRPr>
            </a:pPr>
            <a:endParaRPr sz="9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Communities across the State administered </a:t>
            </a:r>
            <a:r>
              <a:rPr lang="en-US" sz="2800" dirty="0" smtClean="0"/>
              <a:t>HPRP between 2009- and 2012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 few </a:t>
            </a:r>
            <a:r>
              <a:rPr lang="en-US" sz="2800" dirty="0" smtClean="0"/>
              <a:t>also </a:t>
            </a:r>
            <a:r>
              <a:rPr lang="en-US" sz="2800" dirty="0"/>
              <a:t>used TANF Emergency Contingency </a:t>
            </a:r>
            <a:r>
              <a:rPr lang="en-US" sz="2800" dirty="0" smtClean="0"/>
              <a:t>Funds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Strategies worked in two counties that </a:t>
            </a:r>
            <a:r>
              <a:rPr lang="en-US" sz="2800" dirty="0" smtClean="0"/>
              <a:t>combined HPRP </a:t>
            </a:r>
            <a:r>
              <a:rPr lang="en-US" sz="2800" dirty="0"/>
              <a:t>and </a:t>
            </a:r>
            <a:r>
              <a:rPr lang="en-US" sz="2800" dirty="0" smtClean="0"/>
              <a:t>TANF, and provided technical assistance and evaluation support in other communities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Summary of observations:</a:t>
            </a:r>
          </a:p>
          <a:p>
            <a:pPr lvl="8" indent="0"/>
            <a:r>
              <a:rPr lang="en-US" sz="2800" dirty="0" smtClean="0"/>
              <a:t>             -  Program Design</a:t>
            </a:r>
          </a:p>
          <a:p>
            <a:pPr lvl="8" indent="0"/>
            <a:r>
              <a:rPr lang="en-US" sz="2800" dirty="0"/>
              <a:t> </a:t>
            </a:r>
            <a:r>
              <a:rPr lang="en-US" sz="2800" dirty="0" smtClean="0"/>
              <a:t>            -  Data</a:t>
            </a:r>
          </a:p>
          <a:p>
            <a:pPr lvl="8" indent="0"/>
            <a:r>
              <a:rPr lang="en-US" sz="2800" dirty="0" smtClean="0"/>
              <a:t>             -  Culture and Coordination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407422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69726" y="312538"/>
            <a:ext cx="7804548" cy="1518049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D21145"/>
                </a:solidFill>
              </a:rPr>
              <a:t>Program Design</a:t>
            </a:r>
            <a:endParaRPr sz="4400" dirty="0">
              <a:solidFill>
                <a:srgbClr val="D21145"/>
              </a:solidFill>
            </a:endParaRPr>
          </a:p>
        </p:txBody>
      </p:sp>
      <p:sp>
        <p:nvSpPr>
          <p:cNvPr id="64" name="Shape 64"/>
          <p:cNvSpPr/>
          <p:nvPr/>
        </p:nvSpPr>
        <p:spPr>
          <a:xfrm>
            <a:off x="447360" y="1436532"/>
            <a:ext cx="8622729" cy="363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 defTabSz="1300162">
              <a:spcBef>
                <a:spcPts val="1900"/>
              </a:spcBef>
              <a:defRPr>
                <a:solidFill>
                  <a:srgbClr val="000000"/>
                </a:solidFill>
              </a:defRPr>
            </a:pPr>
            <a:endParaRPr sz="9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Rapid Rehousing worked for many kinds of families, including families without income</a:t>
            </a:r>
            <a:r>
              <a:rPr sz="28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sz="2800" dirty="0"/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Not all families needed housing search help</a:t>
            </a:r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Hardest to rehouse large </a:t>
            </a:r>
            <a:r>
              <a:rPr lang="en-US" sz="2800" dirty="0" smtClean="0"/>
              <a:t>families, undocumented</a:t>
            </a:r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Households with higher barriers more </a:t>
            </a:r>
            <a:r>
              <a:rPr lang="en-US" sz="2800" dirty="0" smtClean="0"/>
              <a:t>likely to be lost to the program </a:t>
            </a:r>
            <a:r>
              <a:rPr lang="en-US" sz="2800" i="1" dirty="0" smtClean="0"/>
              <a:t>before</a:t>
            </a:r>
            <a:r>
              <a:rPr lang="en-US" sz="2800" dirty="0" smtClean="0"/>
              <a:t> getting housing, but once housed outcomes were similar</a:t>
            </a:r>
          </a:p>
        </p:txBody>
      </p:sp>
    </p:spTree>
    <p:extLst>
      <p:ext uri="{BB962C8B-B14F-4D97-AF65-F5344CB8AC3E}">
        <p14:creationId xmlns:p14="http://schemas.microsoft.com/office/powerpoint/2010/main" val="5946764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69726" y="312538"/>
            <a:ext cx="7804548" cy="1518049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D21145"/>
                </a:solidFill>
              </a:rPr>
              <a:t>Program Design</a:t>
            </a:r>
            <a:endParaRPr sz="4400" dirty="0">
              <a:solidFill>
                <a:srgbClr val="D21145"/>
              </a:solidFill>
            </a:endParaRPr>
          </a:p>
        </p:txBody>
      </p:sp>
      <p:sp>
        <p:nvSpPr>
          <p:cNvPr id="64" name="Shape 64"/>
          <p:cNvSpPr/>
          <p:nvPr/>
        </p:nvSpPr>
        <p:spPr>
          <a:xfrm>
            <a:off x="340356" y="1300345"/>
            <a:ext cx="8622729" cy="5763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 defTabSz="1300162">
              <a:spcBef>
                <a:spcPts val="1900"/>
              </a:spcBef>
              <a:defRPr>
                <a:solidFill>
                  <a:srgbClr val="000000"/>
                </a:solidFill>
              </a:defRPr>
            </a:pPr>
            <a:endParaRPr sz="9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>
                <a:latin typeface="Calibri" panose="020F0502020204030204" pitchFamily="34" charset="0"/>
                <a:ea typeface="Trebuchet MS"/>
                <a:cs typeface="Trebuchet MS"/>
                <a:sym typeface="Trebuchet MS"/>
              </a:rPr>
              <a:t>TANF funding was great addition because more flexible – could cover costs like furniture which families needed</a:t>
            </a:r>
          </a:p>
          <a:p>
            <a:pPr marL="320842" indent="-320842" defTabSz="1300162">
              <a:spcBef>
                <a:spcPts val="300"/>
              </a:spcBef>
              <a:spcAft>
                <a:spcPts val="600"/>
              </a:spcAft>
              <a:buSzPct val="100000"/>
              <a:buFontTx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>
                <a:latin typeface="Calibri" panose="020F0502020204030204" pitchFamily="34" charset="0"/>
                <a:ea typeface="Trebuchet MS"/>
                <a:cs typeface="Trebuchet MS"/>
                <a:sym typeface="Trebuchet MS"/>
              </a:rPr>
              <a:t>Income changes more likely after more time in program, but housing stability </a:t>
            </a:r>
            <a:r>
              <a:rPr lang="en-US" sz="2800" dirty="0" smtClean="0">
                <a:latin typeface="Calibri" panose="020F0502020204030204" pitchFamily="34" charset="0"/>
                <a:ea typeface="Trebuchet MS"/>
                <a:cs typeface="Trebuchet MS"/>
                <a:sym typeface="Trebuchet MS"/>
              </a:rPr>
              <a:t>not increased</a:t>
            </a:r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FontTx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>
                <a:latin typeface="Calibri" panose="020F0502020204030204" pitchFamily="34" charset="0"/>
                <a:ea typeface="Trebuchet MS"/>
                <a:cs typeface="Trebuchet MS"/>
                <a:sym typeface="Trebuchet MS"/>
              </a:rPr>
              <a:t>Screening tools helpful to </a:t>
            </a:r>
            <a:r>
              <a:rPr lang="en-US" sz="2800" dirty="0" smtClean="0">
                <a:latin typeface="Calibri" panose="020F0502020204030204" pitchFamily="34" charset="0"/>
                <a:ea typeface="Trebuchet MS"/>
                <a:cs typeface="Trebuchet MS"/>
                <a:sym typeface="Trebuchet MS"/>
              </a:rPr>
              <a:t>provide consistent practice and guide conversations to make housing plans</a:t>
            </a:r>
          </a:p>
          <a:p>
            <a:pPr lvl="2" indent="0" defTabSz="1300162">
              <a:spcBef>
                <a:spcPts val="300"/>
              </a:spcBef>
              <a:spcAft>
                <a:spcPts val="600"/>
              </a:spcAft>
              <a:buSzPct val="100000"/>
              <a:defRPr>
                <a:solidFill>
                  <a:srgbClr val="000000"/>
                </a:solidFill>
              </a:defRPr>
            </a:pPr>
            <a:r>
              <a:rPr lang="en-US" sz="2800" dirty="0" smtClean="0">
                <a:latin typeface="Calibri" panose="020F0502020204030204" pitchFamily="34" charset="0"/>
                <a:ea typeface="Trebuchet MS"/>
                <a:cs typeface="Trebuchet MS"/>
                <a:sym typeface="Trebuchet MS"/>
              </a:rPr>
              <a:t>       -  In one community that used flexibility on amounts, 	tool did </a:t>
            </a:r>
            <a:r>
              <a:rPr lang="en-US" sz="2800" dirty="0">
                <a:latin typeface="Calibri" panose="020F0502020204030204" pitchFamily="34" charset="0"/>
                <a:ea typeface="Trebuchet MS"/>
                <a:cs typeface="Trebuchet MS"/>
                <a:sym typeface="Trebuchet MS"/>
              </a:rPr>
              <a:t>not predict length of assistance needed</a:t>
            </a:r>
          </a:p>
          <a:p>
            <a:pPr marL="320842" indent="-320842" defTabSz="1300162">
              <a:spcBef>
                <a:spcPts val="300"/>
              </a:spcBef>
              <a:spcAft>
                <a:spcPts val="600"/>
              </a:spcAft>
              <a:buSzPct val="100000"/>
              <a:buFontTx/>
              <a:buChar char="•"/>
              <a:defRPr>
                <a:solidFill>
                  <a:srgbClr val="000000"/>
                </a:solidFill>
              </a:defRPr>
            </a:pPr>
            <a:endParaRPr lang="en-US" sz="2800" dirty="0" smtClean="0">
              <a:latin typeface="Calibri" panose="020F0502020204030204" pitchFamily="34" charset="0"/>
              <a:ea typeface="Trebuchet MS"/>
              <a:cs typeface="Trebuchet MS"/>
              <a:sym typeface="Trebuchet MS"/>
            </a:endParaRPr>
          </a:p>
          <a:p>
            <a:pPr defTabSz="1300162">
              <a:spcBef>
                <a:spcPts val="300"/>
              </a:spcBef>
              <a:spcAft>
                <a:spcPts val="600"/>
              </a:spcAft>
              <a:buSzPct val="100000"/>
              <a:defRPr>
                <a:solidFill>
                  <a:srgbClr val="000000"/>
                </a:solidFill>
              </a:defRPr>
            </a:pPr>
            <a:endParaRPr lang="en-US" sz="2800" dirty="0">
              <a:latin typeface="Calibri" panose="020F0502020204030204" pitchFamily="34" charset="0"/>
              <a:ea typeface="Trebuchet MS"/>
              <a:cs typeface="Trebuchet MS"/>
              <a:sym typeface="Trebuchet MS"/>
            </a:endParaRPr>
          </a:p>
          <a:p>
            <a:pPr marL="320842" lvl="0" indent="-320842" defTabSz="1300162">
              <a:spcBef>
                <a:spcPts val="3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endParaRPr sz="32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41110266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69726" y="312538"/>
            <a:ext cx="7804548" cy="1518049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D21145"/>
                </a:solidFill>
              </a:rPr>
              <a:t>Data and Data Systems</a:t>
            </a:r>
            <a:endParaRPr sz="4400" dirty="0">
              <a:solidFill>
                <a:srgbClr val="D21145"/>
              </a:solidFill>
            </a:endParaRPr>
          </a:p>
        </p:txBody>
      </p:sp>
      <p:sp>
        <p:nvSpPr>
          <p:cNvPr id="64" name="Shape 64"/>
          <p:cNvSpPr/>
          <p:nvPr/>
        </p:nvSpPr>
        <p:spPr>
          <a:xfrm>
            <a:off x="457088" y="1611630"/>
            <a:ext cx="8622729" cy="4062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 defTabSz="1300162">
              <a:spcBef>
                <a:spcPts val="1900"/>
              </a:spcBef>
              <a:defRPr>
                <a:solidFill>
                  <a:srgbClr val="000000"/>
                </a:solidFill>
              </a:defRPr>
            </a:pPr>
            <a:endParaRPr sz="9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Shared look-up capacity</a:t>
            </a:r>
            <a:r>
              <a:rPr lang="en-US" sz="2800" dirty="0"/>
              <a:t> </a:t>
            </a:r>
            <a:r>
              <a:rPr lang="en-US" sz="2800" dirty="0" smtClean="0"/>
              <a:t>in </a:t>
            </a:r>
            <a:r>
              <a:rPr lang="en-US" sz="2800" dirty="0" err="1" smtClean="0"/>
              <a:t>CalWORKS</a:t>
            </a:r>
            <a:r>
              <a:rPr lang="en-US" sz="2800" dirty="0" smtClean="0"/>
              <a:t> database helpful to housing workers</a:t>
            </a:r>
            <a:r>
              <a:rPr sz="28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sz="2800" dirty="0"/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Entering data about services into Homeless Management Information Systems for both TANF and HPRP resources was good for billing and for reporting</a:t>
            </a:r>
            <a:endParaRPr sz="2800" dirty="0"/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Data quality increases with frequent reporting and program utilization</a:t>
            </a:r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>
                <a:latin typeface="Calibri" panose="020F0502020204030204" pitchFamily="34" charset="0"/>
                <a:ea typeface="Trebuchet MS"/>
                <a:cs typeface="Trebuchet MS"/>
                <a:sym typeface="Trebuchet MS"/>
              </a:rPr>
              <a:t>Follow up with families outside of HMIS very difficult.</a:t>
            </a:r>
            <a:endParaRPr sz="2800" dirty="0">
              <a:latin typeface="Calibri" panose="020F0502020204030204" pitchFamily="34" charset="0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69726" y="312538"/>
            <a:ext cx="7804548" cy="1518049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D21145"/>
                </a:solidFill>
              </a:rPr>
              <a:t>Culture and Coordination</a:t>
            </a:r>
            <a:endParaRPr sz="4400" dirty="0">
              <a:solidFill>
                <a:srgbClr val="D21145"/>
              </a:solidFill>
            </a:endParaRPr>
          </a:p>
        </p:txBody>
      </p:sp>
      <p:sp>
        <p:nvSpPr>
          <p:cNvPr id="64" name="Shape 64"/>
          <p:cNvSpPr/>
          <p:nvPr/>
        </p:nvSpPr>
        <p:spPr>
          <a:xfrm>
            <a:off x="457088" y="1611630"/>
            <a:ext cx="8622729" cy="3516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 defTabSz="1300162">
              <a:spcBef>
                <a:spcPts val="1900"/>
              </a:spcBef>
              <a:defRPr>
                <a:solidFill>
                  <a:srgbClr val="000000"/>
                </a:solidFill>
              </a:defRPr>
            </a:pPr>
            <a:endParaRPr sz="9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Families experiencing homelessness didn’t always trust their “worker”; some had had negative consequences of reporting homelessness previously</a:t>
            </a:r>
          </a:p>
          <a:p>
            <a:pPr marL="320842" indent="-320842" defTabSz="1300162">
              <a:spcBef>
                <a:spcPts val="300"/>
              </a:spcBef>
              <a:spcAft>
                <a:spcPts val="600"/>
              </a:spcAft>
              <a:buSzPct val="100000"/>
              <a:buFontTx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Important not to put the client in the middle – everyone on board with the housing plans</a:t>
            </a:r>
            <a:endParaRPr lang="en-US" sz="2800" dirty="0"/>
          </a:p>
          <a:p>
            <a:pPr marL="320842" lvl="0" indent="-320842" defTabSz="1300162">
              <a:spcBef>
                <a:spcPts val="300"/>
              </a:spcBef>
              <a:spcAft>
                <a:spcPts val="600"/>
              </a:spcAft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lang="en-US" sz="2800" dirty="0" smtClean="0"/>
              <a:t> Regular </a:t>
            </a:r>
            <a:r>
              <a:rPr lang="en-US" sz="2800" dirty="0" err="1" smtClean="0"/>
              <a:t>gettogethers</a:t>
            </a:r>
            <a:r>
              <a:rPr lang="en-US" sz="2800" dirty="0" smtClean="0"/>
              <a:t> and learning </a:t>
            </a:r>
            <a:r>
              <a:rPr lang="en-US" sz="2800" dirty="0" err="1" smtClean="0"/>
              <a:t>collaboratives</a:t>
            </a:r>
            <a:r>
              <a:rPr lang="en-US" sz="2800" dirty="0" smtClean="0"/>
              <a:t> important – at all levels</a:t>
            </a:r>
            <a:r>
              <a:rPr sz="28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0494033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/>
        </p:nvSpPr>
        <p:spPr>
          <a:xfrm>
            <a:off x="6552158" y="6411207"/>
            <a:ext cx="2134195" cy="253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9" tIns="50799" rIns="50799" bIns="50799" anchor="ctr">
            <a:spAutoFit/>
          </a:bodyPr>
          <a:lstStyle>
            <a:lvl1pPr algn="r" defTabSz="1300162">
              <a:defRPr sz="1100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00">
                <a:solidFill>
                  <a:srgbClr val="898989"/>
                </a:solidFill>
              </a:rPr>
              <a:t>1</a:t>
            </a:r>
          </a:p>
        </p:txBody>
      </p:sp>
      <p:sp>
        <p:nvSpPr>
          <p:cNvPr id="225" name="Shape 225"/>
          <p:cNvSpPr/>
          <p:nvPr/>
        </p:nvSpPr>
        <p:spPr>
          <a:xfrm>
            <a:off x="-338212" y="1817849"/>
            <a:ext cx="10292581" cy="901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9" tIns="50799" rIns="50799" bIns="50799" anchor="ctr">
            <a:spAutoFit/>
          </a:bodyPr>
          <a:lstStyle>
            <a:lvl1pPr algn="ctr" defTabSz="1300162"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3C3C3C"/>
                </a:solidFill>
              </a:rPr>
              <a:t>For more information</a:t>
            </a:r>
          </a:p>
        </p:txBody>
      </p:sp>
      <p:sp>
        <p:nvSpPr>
          <p:cNvPr id="226" name="Shape 226"/>
          <p:cNvSpPr/>
          <p:nvPr/>
        </p:nvSpPr>
        <p:spPr>
          <a:xfrm>
            <a:off x="1384658" y="2883633"/>
            <a:ext cx="6643689" cy="2060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9" tIns="50799" rIns="50799" bIns="50799">
            <a:spAutoFit/>
          </a:bodyPr>
          <a:lstStyle/>
          <a:p>
            <a:pPr lvl="0" algn="ctr" defTabSz="1300162">
              <a:lnSpc>
                <a:spcPct val="80000"/>
              </a:lnSpc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endParaRPr sz="24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2400" dirty="0">
                <a:solidFill>
                  <a:srgbClr val="898989"/>
                </a:solidFill>
              </a:rPr>
              <a:t>Katharine Gale</a:t>
            </a:r>
            <a:endParaRPr sz="36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2400" dirty="0">
                <a:hlinkClick r:id="rId2"/>
              </a:rPr>
              <a:t>Katharine@focusstrategies.net</a:t>
            </a:r>
            <a:endParaRPr sz="2400" dirty="0">
              <a:solidFill>
                <a:srgbClr val="898989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2400" dirty="0" smtClean="0">
                <a:solidFill>
                  <a:srgbClr val="898989"/>
                </a:solidFill>
              </a:rPr>
              <a:t>(</a:t>
            </a:r>
            <a:r>
              <a:rPr sz="2400" dirty="0">
                <a:solidFill>
                  <a:srgbClr val="898989"/>
                </a:solidFill>
              </a:rPr>
              <a:t>510) 710-9176</a:t>
            </a:r>
            <a:endParaRPr sz="3600" dirty="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endParaRPr sz="2400" dirty="0">
              <a:solidFill>
                <a:srgbClr val="898989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algn="ctr" defTabSz="91440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2400" dirty="0">
                <a:hlinkClick r:id="rId3"/>
              </a:rPr>
              <a:t>www.focusstrategies.net</a:t>
            </a:r>
          </a:p>
        </p:txBody>
      </p:sp>
    </p:spTree>
    <p:extLst>
      <p:ext uri="{BB962C8B-B14F-4D97-AF65-F5344CB8AC3E}">
        <p14:creationId xmlns:p14="http://schemas.microsoft.com/office/powerpoint/2010/main" val="37244338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3C3C3C"/>
      </a:dk1>
      <a:lt1>
        <a:srgbClr val="FFFFFF"/>
      </a:lt1>
      <a:dk2>
        <a:srgbClr val="A7A7A7"/>
      </a:dk2>
      <a:lt2>
        <a:srgbClr val="535353"/>
      </a:lt2>
      <a:accent1>
        <a:srgbClr val="C81132"/>
      </a:accent1>
      <a:accent2>
        <a:srgbClr val="ED7A21"/>
      </a:accent2>
      <a:accent3>
        <a:srgbClr val="8A8282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C81132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C3C3C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C81132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C3C3C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81132"/>
      </a:accent1>
      <a:accent2>
        <a:srgbClr val="ED7A21"/>
      </a:accent2>
      <a:accent3>
        <a:srgbClr val="8A8282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C81132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C3C3C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C81132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C3C3C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302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Avenir Roman</vt:lpstr>
      <vt:lpstr>Calibri</vt:lpstr>
      <vt:lpstr>Helvetica Light</vt:lpstr>
      <vt:lpstr>Times</vt:lpstr>
      <vt:lpstr>Trebuchet MS</vt:lpstr>
      <vt:lpstr>Default</vt:lpstr>
      <vt:lpstr>Rapid Re-housing with TANF Families: What We Learned in California</vt:lpstr>
      <vt:lpstr>Introduction</vt:lpstr>
      <vt:lpstr>Program Design</vt:lpstr>
      <vt:lpstr>Program Design</vt:lpstr>
      <vt:lpstr>Data and Data Systems</vt:lpstr>
      <vt:lpstr>Culture and Coordination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Rapid Re-housing with TANF Families: What We Learned in California</dc:title>
  <dc:creator>Katharine</dc:creator>
  <cp:lastModifiedBy>Katharine Gale</cp:lastModifiedBy>
  <cp:revision>6</cp:revision>
  <dcterms:modified xsi:type="dcterms:W3CDTF">2014-08-05T22:03:57Z</dcterms:modified>
</cp:coreProperties>
</file>