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 id="2147483684" r:id="rId2"/>
  </p:sldMasterIdLst>
  <p:notesMasterIdLst>
    <p:notesMasterId r:id="rId38"/>
  </p:notesMasterIdLst>
  <p:handoutMasterIdLst>
    <p:handoutMasterId r:id="rId39"/>
  </p:handoutMasterIdLst>
  <p:sldIdLst>
    <p:sldId id="256" r:id="rId3"/>
    <p:sldId id="320" r:id="rId4"/>
    <p:sldId id="413" r:id="rId5"/>
    <p:sldId id="395" r:id="rId6"/>
    <p:sldId id="390" r:id="rId7"/>
    <p:sldId id="386" r:id="rId8"/>
    <p:sldId id="359" r:id="rId9"/>
    <p:sldId id="389" r:id="rId10"/>
    <p:sldId id="375" r:id="rId11"/>
    <p:sldId id="400" r:id="rId12"/>
    <p:sldId id="391" r:id="rId13"/>
    <p:sldId id="421" r:id="rId14"/>
    <p:sldId id="401" r:id="rId15"/>
    <p:sldId id="388" r:id="rId16"/>
    <p:sldId id="374" r:id="rId17"/>
    <p:sldId id="402" r:id="rId18"/>
    <p:sldId id="380" r:id="rId19"/>
    <p:sldId id="381" r:id="rId20"/>
    <p:sldId id="382" r:id="rId21"/>
    <p:sldId id="385" r:id="rId22"/>
    <p:sldId id="422" r:id="rId23"/>
    <p:sldId id="399" r:id="rId24"/>
    <p:sldId id="415" r:id="rId25"/>
    <p:sldId id="419" r:id="rId26"/>
    <p:sldId id="418" r:id="rId27"/>
    <p:sldId id="416" r:id="rId28"/>
    <p:sldId id="420" r:id="rId29"/>
    <p:sldId id="423" r:id="rId30"/>
    <p:sldId id="404" r:id="rId31"/>
    <p:sldId id="405" r:id="rId32"/>
    <p:sldId id="406" r:id="rId33"/>
    <p:sldId id="407" r:id="rId34"/>
    <p:sldId id="408" r:id="rId35"/>
    <p:sldId id="409" r:id="rId36"/>
    <p:sldId id="332" r:id="rId37"/>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536" autoAdjust="0"/>
  </p:normalViewPr>
  <p:slideViewPr>
    <p:cSldViewPr>
      <p:cViewPr varScale="1">
        <p:scale>
          <a:sx n="77" d="100"/>
          <a:sy n="77" d="100"/>
        </p:scale>
        <p:origin x="161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1963"/>
          </a:xfrm>
          <a:prstGeom prst="rect">
            <a:avLst/>
          </a:prstGeom>
        </p:spPr>
        <p:txBody>
          <a:bodyPr vert="horz" lIns="91440" tIns="45720" rIns="91440" bIns="45720" rtlCol="0"/>
          <a:lstStyle>
            <a:lvl1pPr algn="r">
              <a:defRPr sz="1200"/>
            </a:lvl1pPr>
          </a:lstStyle>
          <a:p>
            <a:fld id="{9B1A6E9C-7842-4A2F-A194-67E6BB40BA9F}" type="datetimeFigureOut">
              <a:rPr lang="en-US" smtClean="0"/>
              <a:pPr/>
              <a:t>2/26/2014</a:t>
            </a:fld>
            <a:endParaRPr lang="en-US" dirty="0"/>
          </a:p>
        </p:txBody>
      </p:sp>
      <p:sp>
        <p:nvSpPr>
          <p:cNvPr id="4" name="Footer Placeholder 3"/>
          <p:cNvSpPr>
            <a:spLocks noGrp="1"/>
          </p:cNvSpPr>
          <p:nvPr>
            <p:ph type="ftr" sz="quarter" idx="2"/>
          </p:nvPr>
        </p:nvSpPr>
        <p:spPr>
          <a:xfrm>
            <a:off x="0" y="8772525"/>
            <a:ext cx="3038475"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772525"/>
            <a:ext cx="3038475" cy="461963"/>
          </a:xfrm>
          <a:prstGeom prst="rect">
            <a:avLst/>
          </a:prstGeom>
        </p:spPr>
        <p:txBody>
          <a:bodyPr vert="horz" lIns="91440" tIns="45720" rIns="91440" bIns="45720" rtlCol="0" anchor="b"/>
          <a:lstStyle>
            <a:lvl1pPr algn="r">
              <a:defRPr sz="1200"/>
            </a:lvl1pPr>
          </a:lstStyle>
          <a:p>
            <a:fld id="{E355B5F9-8D8F-45E8-BDA4-C4BB0306332A}" type="slidenum">
              <a:rPr lang="en-US" smtClean="0"/>
              <a:pPr/>
              <a:t>‹#›</a:t>
            </a:fld>
            <a:endParaRPr lang="en-US" dirty="0"/>
          </a:p>
        </p:txBody>
      </p:sp>
    </p:spTree>
    <p:extLst>
      <p:ext uri="{BB962C8B-B14F-4D97-AF65-F5344CB8AC3E}">
        <p14:creationId xmlns:p14="http://schemas.microsoft.com/office/powerpoint/2010/main" val="16343477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18" tIns="46409" rIns="92818" bIns="4640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18" tIns="46409" rIns="92818" bIns="46409" rtlCol="0"/>
          <a:lstStyle>
            <a:lvl1pPr algn="r">
              <a:defRPr sz="1200"/>
            </a:lvl1pPr>
          </a:lstStyle>
          <a:p>
            <a:fld id="{158AE00F-D3C7-4F13-9FF0-986300CDAC1C}" type="datetimeFigureOut">
              <a:rPr lang="en-US" smtClean="0"/>
              <a:pPr/>
              <a:t>2/26/2014</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18" tIns="46409" rIns="92818" bIns="46409"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18" tIns="46409" rIns="92818" bIns="4640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18" tIns="46409" rIns="92818" bIns="4640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18" tIns="46409" rIns="92818" bIns="46409" rtlCol="0" anchor="b"/>
          <a:lstStyle>
            <a:lvl1pPr algn="r">
              <a:defRPr sz="1200"/>
            </a:lvl1pPr>
          </a:lstStyle>
          <a:p>
            <a:fld id="{E0BC8EF0-C6DB-4545-8CB8-0A650C298361}" type="slidenum">
              <a:rPr lang="en-US" smtClean="0"/>
              <a:pPr/>
              <a:t>‹#›</a:t>
            </a:fld>
            <a:endParaRPr lang="en-US" dirty="0"/>
          </a:p>
        </p:txBody>
      </p:sp>
    </p:spTree>
    <p:extLst>
      <p:ext uri="{BB962C8B-B14F-4D97-AF65-F5344CB8AC3E}">
        <p14:creationId xmlns:p14="http://schemas.microsoft.com/office/powerpoint/2010/main" val="207426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2</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18</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19</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20</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22</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4</a:t>
            </a:fld>
            <a:endParaRPr lang="en-US" dirty="0"/>
          </a:p>
        </p:txBody>
      </p:sp>
    </p:spTree>
    <p:extLst>
      <p:ext uri="{BB962C8B-B14F-4D97-AF65-F5344CB8AC3E}">
        <p14:creationId xmlns:p14="http://schemas.microsoft.com/office/powerpoint/2010/main" val="451712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439497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439497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9</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14394978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1439497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15</a:t>
            </a:fld>
            <a:endParaRPr lang="en-US" dirty="0"/>
          </a:p>
        </p:txBody>
      </p:sp>
    </p:spTree>
    <p:extLst>
      <p:ext uri="{BB962C8B-B14F-4D97-AF65-F5344CB8AC3E}">
        <p14:creationId xmlns:p14="http://schemas.microsoft.com/office/powerpoint/2010/main" val="1439497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BC8EF0-C6DB-4545-8CB8-0A650C298361}" type="slidenum">
              <a:rPr lang="en-US" smtClean="0"/>
              <a:pPr/>
              <a:t>17</a:t>
            </a:fld>
            <a:endParaRPr lang="en-US" dirty="0"/>
          </a:p>
        </p:txBody>
      </p:sp>
    </p:spTree>
    <p:extLst>
      <p:ext uri="{BB962C8B-B14F-4D97-AF65-F5344CB8AC3E}">
        <p14:creationId xmlns:p14="http://schemas.microsoft.com/office/powerpoint/2010/main" val="1439497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BD4D36-D459-4085-914B-E51D93F5DAB3}"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4F25E6-57D0-4301-98FF-2C49B0A47705}"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021F81-29F8-435A-A981-0E4E3CA1E523}"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E9DD26-94A9-40FA-86D1-F02EE30F685C}"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6E7080-8E42-41DF-816B-300B6E2099A9}"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A36393-4D32-42B6-B82D-F5E9308139F2}"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59AA81-6887-47B0-AFE8-2AA56316A40E}" type="datetime1">
              <a:rPr lang="en-US" smtClean="0"/>
              <a:pPr/>
              <a:t>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4D023D-9115-4D65-84A2-744B356065CC}" type="datetime1">
              <a:rPr lang="en-US" smtClean="0"/>
              <a:pPr/>
              <a:t>2/26/2014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2433DB-34F4-4F6E-A979-A7F3F0CEBDD6}" type="datetime1">
              <a:rPr lang="en-US" smtClean="0"/>
              <a:pPr/>
              <a:t>2/26/2014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225675-7C34-49AC-B3A5-0D7C0822DEF7}" type="datetime1">
              <a:rPr lang="en-US" smtClean="0"/>
              <a:pPr/>
              <a:t>2/26/2014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4338C2-DE9A-4C65-8C4A-AAF2B081AACD}" type="datetime1">
              <a:rPr lang="en-US" smtClean="0"/>
              <a:pPr/>
              <a:t>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138914-9DE1-4B05-AFF7-199EBC70E8AA}"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7620000" y="6172200"/>
            <a:ext cx="1066800" cy="329184"/>
          </a:xfrm>
        </p:spPr>
        <p:txBody>
          <a:bodyPr/>
          <a:lstStyle/>
          <a:p>
            <a:fld id="{1F8FFAB7-4B88-4A46-B438-0DCF829E65C6}" type="slidenum">
              <a:rPr lang="en-US" smtClean="0"/>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89DF36-2A04-434E-933A-3E7CAAF2AE16}" type="datetime1">
              <a:rPr lang="en-US" smtClean="0"/>
              <a:pPr/>
              <a:t>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E2F596-6AA7-4CA7-B960-22B8B68FEBB4}"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86450-FE36-4ADF-B823-EE673BE7C9F1}"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A9999A9-1EB3-4BC7-B175-6D54A40C40F4}" type="datetime1">
              <a:rPr lang="en-US" smtClean="0"/>
              <a:pPr/>
              <a:t>2/26/2014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29930F1-1210-4571-AEBF-E0AD0A37348A}"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A3CC3E9-26C3-4945-B650-22E8AF06F5B3}" type="datetime1">
              <a:rPr lang="en-US" smtClean="0"/>
              <a:pPr/>
              <a:t>2/26/2014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8FFAB7-4B88-4A46-B438-0DCF829E65C6}" type="slidenum">
              <a:rPr lang="en-US" smtClean="0"/>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2B52C1F-9018-455F-A7D3-A0CCFD6CF9C4}" type="datetime1">
              <a:rPr lang="en-US" smtClean="0"/>
              <a:pPr/>
              <a:t>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8FFAB7-4B88-4A46-B438-0DCF829E65C6}"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7737A3-6D31-4194-8F2C-8F18CB95AFE7}" type="datetime1">
              <a:rPr lang="en-US" smtClean="0"/>
              <a:pPr/>
              <a:t>2/26/2014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8FFAB7-4B88-4A46-B438-0DCF829E65C6}" type="slidenum">
              <a:rPr lang="en-US" smtClean="0"/>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FA4E95-1130-4417-AEDB-3C8A8D1FBA5F}" type="datetime1">
              <a:rPr lang="en-US" smtClean="0"/>
              <a:pPr/>
              <a:t>2/26/2014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8FFAB7-4B88-4A46-B438-0DCF829E65C6}"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F2404-B384-4548-B29D-D2B4D02C1F61}" type="datetime1">
              <a:rPr lang="en-US" smtClean="0"/>
              <a:pPr/>
              <a:t>2/26/2014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F8FFAB7-4B88-4A46-B438-0DCF829E65C6}"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BD00A0-5360-4BB0-89B3-E978B811917E}" type="datetime1">
              <a:rPr lang="en-US" smtClean="0"/>
              <a:pPr/>
              <a:t>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8FFAB7-4B88-4A46-B438-0DCF829E65C6}" type="slidenum">
              <a:rPr lang="en-US" smtClean="0"/>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11EC7F-21AC-4D98-BEB0-ACD274A0D81B}" type="datetime1">
              <a:rPr lang="en-US" smtClean="0"/>
              <a:pPr/>
              <a:t>2/26/2014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8FFAB7-4B88-4A46-B438-0DCF829E65C6}"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20F0425A-90A8-47C8-A280-B01ABFF46844}" type="datetime1">
              <a:rPr lang="en-US" smtClean="0"/>
              <a:pPr/>
              <a:t>2/26/2014</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1F8FFAB7-4B88-4A46-B438-0DCF829E65C6}"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62066-3B80-4FD4-8B5C-68EDBFF1FAF5}" type="datetime1">
              <a:rPr lang="en-US" smtClean="0"/>
              <a:pPr/>
              <a:t>2/26/2014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9930F1-1210-4571-AEBF-E0AD0A37348A}"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848600" cy="1752600"/>
          </a:xfrm>
        </p:spPr>
        <p:txBody>
          <a:bodyPr/>
          <a:lstStyle/>
          <a:p>
            <a:pPr algn="ctr"/>
            <a:r>
              <a:rPr lang="en-US" sz="4000" b="1" dirty="0" smtClean="0"/>
              <a:t>APPEALS PROCESS UNDER HEALTH CARE REFORM</a:t>
            </a:r>
            <a:endParaRPr lang="en-US" sz="4000" b="1" dirty="0"/>
          </a:p>
        </p:txBody>
      </p:sp>
      <p:sp>
        <p:nvSpPr>
          <p:cNvPr id="3" name="Subtitle 2"/>
          <p:cNvSpPr>
            <a:spLocks noGrp="1"/>
          </p:cNvSpPr>
          <p:nvPr>
            <p:ph type="subTitle" idx="1"/>
          </p:nvPr>
        </p:nvSpPr>
        <p:spPr>
          <a:xfrm>
            <a:off x="1981200" y="2895600"/>
            <a:ext cx="5181600" cy="457200"/>
          </a:xfrm>
        </p:spPr>
        <p:txBody>
          <a:bodyPr>
            <a:noAutofit/>
          </a:bodyPr>
          <a:lstStyle/>
          <a:p>
            <a:pPr algn="ctr"/>
            <a:r>
              <a:rPr lang="en-US" sz="2800" b="1" dirty="0" smtClean="0">
                <a:solidFill>
                  <a:schemeClr val="accent1"/>
                </a:solidFill>
                <a:latin typeface="+mj-lt"/>
              </a:rPr>
              <a:t>February 25, 2014</a:t>
            </a:r>
          </a:p>
        </p:txBody>
      </p:sp>
      <p:sp>
        <p:nvSpPr>
          <p:cNvPr id="4" name="Subtitle 2"/>
          <p:cNvSpPr txBox="1">
            <a:spLocks/>
          </p:cNvSpPr>
          <p:nvPr/>
        </p:nvSpPr>
        <p:spPr>
          <a:xfrm>
            <a:off x="685800" y="3505200"/>
            <a:ext cx="7696200" cy="2286000"/>
          </a:xfrm>
          <a:prstGeom prst="rect">
            <a:avLst/>
          </a:prstGeom>
        </p:spPr>
        <p:txBody>
          <a:bodyPr vert="horz" lIns="91440" tIns="45720" rIns="91440" bIns="45720" rtlCol="0">
            <a:normAutofit/>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endParaRPr lang="en-US" sz="1600" dirty="0">
              <a:solidFill>
                <a:schemeClr val="accent1"/>
              </a:solidFill>
              <a:latin typeface="Century Gothic" pitchFamily="34" charset="0"/>
            </a:endParaRPr>
          </a:p>
        </p:txBody>
      </p:sp>
      <p:sp>
        <p:nvSpPr>
          <p:cNvPr id="6" name="Subtitle 2"/>
          <p:cNvSpPr txBox="1">
            <a:spLocks/>
          </p:cNvSpPr>
          <p:nvPr/>
        </p:nvSpPr>
        <p:spPr>
          <a:xfrm>
            <a:off x="685800" y="3429000"/>
            <a:ext cx="7696200" cy="2895600"/>
          </a:xfrm>
          <a:prstGeom prst="rect">
            <a:avLst/>
          </a:prstGeom>
        </p:spPr>
        <p:txBody>
          <a:bodyPr vert="horz" lIns="91440" tIns="45720" rIns="91440" bIns="45720" rtlCol="0">
            <a:normAutofit fontScale="77500" lnSpcReduction="20000"/>
          </a:bodyPr>
          <a:lstStyle>
            <a:lvl1pPr marL="0" indent="0" algn="l" defTabSz="914400" rtl="0" eaLnBrk="1" latinLnBrk="0" hangingPunct="1">
              <a:spcBef>
                <a:spcPct val="20000"/>
              </a:spcBef>
              <a:buClr>
                <a:schemeClr val="accent1"/>
              </a:buClr>
              <a:buSzPct val="85000"/>
              <a:buFont typeface="Arial" pitchFamily="34" charset="0"/>
              <a:buNone/>
              <a:defRPr sz="2400" kern="1200">
                <a:solidFill>
                  <a:schemeClr val="tx1">
                    <a:lumMod val="75000"/>
                    <a:lumOff val="25000"/>
                  </a:schemeClr>
                </a:solidFill>
                <a:latin typeface="+mn-lt"/>
                <a:ea typeface="+mn-ea"/>
                <a:cs typeface="+mn-cs"/>
              </a:defRPr>
            </a:lvl1pPr>
            <a:lvl2pPr marL="457200" indent="0" algn="ctr" defTabSz="914400" rtl="0" eaLnBrk="1" latinLnBrk="0" hangingPunct="1">
              <a:spcBef>
                <a:spcPct val="20000"/>
              </a:spcBef>
              <a:buClr>
                <a:schemeClr val="accent1"/>
              </a:buClr>
              <a:buSzPct val="85000"/>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1"/>
              </a:buClr>
              <a:buSzPct val="90000"/>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1"/>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1"/>
              </a:buClr>
              <a:buSzPct val="100000"/>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endParaRPr lang="en-US" sz="3000" dirty="0" smtClean="0"/>
          </a:p>
          <a:p>
            <a:r>
              <a:rPr lang="en-US" sz="3400" dirty="0" smtClean="0"/>
              <a:t>County Welfare Directors Association of California</a:t>
            </a:r>
          </a:p>
          <a:p>
            <a:pPr marL="1371600" indent="-457200">
              <a:buFont typeface="Arial" pitchFamily="34" charset="0"/>
              <a:buChar char="•"/>
            </a:pPr>
            <a:r>
              <a:rPr lang="en-US" sz="3400" dirty="0" smtClean="0">
                <a:solidFill>
                  <a:schemeClr val="accent1"/>
                </a:solidFill>
              </a:rPr>
              <a:t>Meg Sheldon</a:t>
            </a:r>
          </a:p>
          <a:p>
            <a:r>
              <a:rPr lang="en-US" sz="3400" dirty="0" smtClean="0"/>
              <a:t>CDSS State Hearings Division</a:t>
            </a:r>
          </a:p>
          <a:p>
            <a:pPr marL="1371600" indent="-457200">
              <a:buFont typeface="Arial" pitchFamily="34" charset="0"/>
              <a:buChar char="•"/>
            </a:pPr>
            <a:r>
              <a:rPr lang="en-US" sz="3400" dirty="0" smtClean="0">
                <a:solidFill>
                  <a:schemeClr val="accent1"/>
                </a:solidFill>
              </a:rPr>
              <a:t>Clare Maudsley, ALJ</a:t>
            </a:r>
          </a:p>
          <a:p>
            <a:r>
              <a:rPr lang="en-US" sz="3400" dirty="0" smtClean="0"/>
              <a:t>Contra Costa County</a:t>
            </a:r>
          </a:p>
          <a:p>
            <a:pPr marL="1371600" indent="-457200">
              <a:buFont typeface="Arial" pitchFamily="34" charset="0"/>
              <a:buChar char="•"/>
            </a:pPr>
            <a:r>
              <a:rPr lang="en-US" sz="3400" dirty="0" smtClean="0">
                <a:solidFill>
                  <a:schemeClr val="accent1"/>
                </a:solidFill>
              </a:rPr>
              <a:t>Yrma Villarreal</a:t>
            </a:r>
          </a:p>
          <a:p>
            <a:endParaRPr lang="en-US" sz="1600" dirty="0" smtClean="0">
              <a:solidFill>
                <a:schemeClr val="accent1"/>
              </a:solidFill>
              <a:latin typeface="Century Gothic" pitchFamily="34" charset="0"/>
            </a:endParaRPr>
          </a:p>
          <a:p>
            <a:pPr marL="342900" indent="-342900"/>
            <a:endParaRPr lang="en-US" sz="1600" dirty="0">
              <a:solidFill>
                <a:schemeClr val="accent1"/>
              </a:solidFill>
              <a:latin typeface="Century Gothic" pitchFamily="34" charset="0"/>
            </a:endParaRPr>
          </a:p>
        </p:txBody>
      </p:sp>
    </p:spTree>
    <p:extLst>
      <p:ext uri="{BB962C8B-B14F-4D97-AF65-F5344CB8AC3E}">
        <p14:creationId xmlns:p14="http://schemas.microsoft.com/office/powerpoint/2010/main" val="10572839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4495800"/>
          </a:xfrm>
        </p:spPr>
        <p:txBody>
          <a:bodyPr>
            <a:normAutofit/>
          </a:bodyPr>
          <a:lstStyle/>
          <a:p>
            <a:pPr algn="ctr"/>
            <a:r>
              <a:rPr lang="en-US" dirty="0" smtClean="0"/>
              <a:t>JURISDICTION FOR  </a:t>
            </a:r>
            <a:br>
              <a:rPr lang="en-US" dirty="0" smtClean="0"/>
            </a:br>
            <a:r>
              <a:rPr lang="en-US" dirty="0" smtClean="0"/>
              <a:t>MAGI MEDI-CAL &amp; </a:t>
            </a:r>
            <a:br>
              <a:rPr lang="en-US" dirty="0" smtClean="0"/>
            </a:br>
            <a:r>
              <a:rPr lang="en-US" dirty="0" smtClean="0"/>
              <a:t>COVERED CALIFORNIA</a:t>
            </a:r>
            <a:br>
              <a:rPr lang="en-US" dirty="0" smtClean="0"/>
            </a:br>
            <a:r>
              <a:rPr lang="en-US" dirty="0" smtClean="0"/>
              <a:t>APPEALS</a:t>
            </a:r>
            <a:endParaRPr lang="en-US" dirty="0"/>
          </a:p>
        </p:txBody>
      </p:sp>
      <p:sp>
        <p:nvSpPr>
          <p:cNvPr id="4"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10</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rgbClr val="873624"/>
                </a:solidFill>
                <a:latin typeface="Century Gothic" pitchFamily="34" charset="0"/>
              </a:rPr>
              <a:pPr algn="ctr"/>
              <a:t>11</a:t>
            </a:fld>
            <a:endParaRPr lang="en-US" sz="1800" dirty="0">
              <a:solidFill>
                <a:srgbClr val="873624"/>
              </a:solidFill>
              <a:latin typeface="Century Gothic" pitchFamily="34" charset="0"/>
            </a:endParaRPr>
          </a:p>
        </p:txBody>
      </p:sp>
      <p:sp>
        <p:nvSpPr>
          <p:cNvPr id="9" name="Title 1"/>
          <p:cNvSpPr txBox="1">
            <a:spLocks/>
          </p:cNvSpPr>
          <p:nvPr/>
        </p:nvSpPr>
        <p:spPr>
          <a:xfrm>
            <a:off x="11150" y="381000"/>
            <a:ext cx="8904249"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solidFill>
                <a:srgbClr val="895D1D"/>
              </a:solidFill>
              <a:latin typeface="Century Gothic" pitchFamily="34" charset="0"/>
            </a:endParaRPr>
          </a:p>
          <a:p>
            <a:r>
              <a:rPr lang="en-US" sz="3000" b="1" dirty="0" smtClean="0">
                <a:solidFill>
                  <a:srgbClr val="895D1D"/>
                </a:solidFill>
              </a:rPr>
              <a:t>JURISDICTION</a:t>
            </a:r>
            <a:endParaRPr lang="en-US" sz="3000" b="1" dirty="0">
              <a:solidFill>
                <a:srgbClr val="895D1D"/>
              </a:solidFill>
            </a:endParaRPr>
          </a:p>
        </p:txBody>
      </p:sp>
      <p:sp>
        <p:nvSpPr>
          <p:cNvPr id="10" name="TextBox 9"/>
          <p:cNvSpPr txBox="1"/>
          <p:nvPr/>
        </p:nvSpPr>
        <p:spPr>
          <a:xfrm>
            <a:off x="228600" y="1219200"/>
            <a:ext cx="8686800" cy="5139869"/>
          </a:xfrm>
          <a:prstGeom prst="rect">
            <a:avLst/>
          </a:prstGeom>
          <a:noFill/>
        </p:spPr>
        <p:txBody>
          <a:bodyPr wrap="square" rtlCol="0">
            <a:spAutoFit/>
          </a:bodyPr>
          <a:lstStyle/>
          <a:p>
            <a:pPr>
              <a:buClr>
                <a:srgbClr val="873624"/>
              </a:buClr>
            </a:pPr>
            <a:r>
              <a:rPr lang="en-US" sz="2800" dirty="0" smtClean="0">
                <a:solidFill>
                  <a:prstClr val="black"/>
                </a:solidFill>
              </a:rPr>
              <a:t>State Hearings Division (SHD) will hear Covered California appeals on:</a:t>
            </a:r>
          </a:p>
          <a:p>
            <a:pPr>
              <a:buClr>
                <a:srgbClr val="873624"/>
              </a:buClr>
            </a:pPr>
            <a:endParaRPr lang="en-US" sz="2800" dirty="0" smtClean="0">
              <a:solidFill>
                <a:prstClr val="black"/>
              </a:solidFill>
            </a:endParaRPr>
          </a:p>
          <a:p>
            <a:pPr lvl="1" indent="-457200">
              <a:buClr>
                <a:srgbClr val="873624"/>
              </a:buClr>
              <a:buFont typeface="Arial" pitchFamily="34" charset="0"/>
              <a:buChar char="•"/>
            </a:pPr>
            <a:r>
              <a:rPr lang="en-US" sz="2800" dirty="0" smtClean="0">
                <a:solidFill>
                  <a:prstClr val="black"/>
                </a:solidFill>
              </a:rPr>
              <a:t>Initial &amp; redetermination of eligibility.</a:t>
            </a:r>
          </a:p>
          <a:p>
            <a:pPr lvl="1" indent="-457200">
              <a:buClr>
                <a:srgbClr val="873624"/>
              </a:buClr>
              <a:buFont typeface="Arial" pitchFamily="34" charset="0"/>
              <a:buChar char="•"/>
            </a:pPr>
            <a:endParaRPr lang="en-US" sz="2800" dirty="0" smtClean="0">
              <a:solidFill>
                <a:prstClr val="black"/>
              </a:solidFill>
            </a:endParaRPr>
          </a:p>
          <a:p>
            <a:pPr lvl="1" indent="-457200">
              <a:buClr>
                <a:srgbClr val="873624"/>
              </a:buClr>
              <a:buFont typeface="Arial" pitchFamily="34" charset="0"/>
              <a:buChar char="•"/>
            </a:pPr>
            <a:r>
              <a:rPr lang="en-US" sz="2800" dirty="0" smtClean="0">
                <a:solidFill>
                  <a:prstClr val="black"/>
                </a:solidFill>
              </a:rPr>
              <a:t>Failure to make a timely determination.</a:t>
            </a:r>
          </a:p>
          <a:p>
            <a:pPr lvl="1" indent="-457200">
              <a:buClr>
                <a:srgbClr val="873624"/>
              </a:buClr>
              <a:buFont typeface="Arial" pitchFamily="34" charset="0"/>
              <a:buChar char="•"/>
            </a:pPr>
            <a:endParaRPr lang="en-US" sz="2800" dirty="0" smtClean="0">
              <a:solidFill>
                <a:prstClr val="black"/>
              </a:solidFill>
            </a:endParaRPr>
          </a:p>
          <a:p>
            <a:pPr lvl="1" indent="-457200">
              <a:buClr>
                <a:srgbClr val="873624"/>
              </a:buClr>
              <a:buFont typeface="Arial" pitchFamily="34" charset="0"/>
              <a:buChar char="•"/>
            </a:pPr>
            <a:r>
              <a:rPr lang="en-US" sz="2800" dirty="0" smtClean="0">
                <a:solidFill>
                  <a:prstClr val="black"/>
                </a:solidFill>
              </a:rPr>
              <a:t>Fraud cases where Qualified Health Plan (QHP)  issuer terminates a QHP.</a:t>
            </a:r>
          </a:p>
          <a:p>
            <a:pPr lvl="1" indent="-457200">
              <a:buClr>
                <a:srgbClr val="873624"/>
              </a:buClr>
            </a:pPr>
            <a:endParaRPr lang="en-US" sz="2800" dirty="0" smtClean="0">
              <a:solidFill>
                <a:prstClr val="black"/>
              </a:solidFill>
            </a:endParaRPr>
          </a:p>
          <a:p>
            <a:pPr lvl="1" indent="-457200">
              <a:buClr>
                <a:srgbClr val="873624"/>
              </a:buClr>
              <a:buFont typeface="Arial" pitchFamily="34" charset="0"/>
              <a:buChar char="•"/>
            </a:pPr>
            <a:r>
              <a:rPr lang="en-US" sz="2800" dirty="0" smtClean="0">
                <a:solidFill>
                  <a:prstClr val="black"/>
                </a:solidFill>
              </a:rPr>
              <a:t>And…</a:t>
            </a:r>
          </a:p>
          <a:p>
            <a:pPr marL="236538" lvl="1" indent="-236538">
              <a:buClr>
                <a:srgbClr val="873624"/>
              </a:buClr>
              <a:buFont typeface="Arial" pitchFamily="34" charset="0"/>
              <a:buChar char="•"/>
            </a:pPr>
            <a:endParaRPr lang="en-US" sz="2000" dirty="0" smtClean="0">
              <a:solidFill>
                <a:prstClr val="black"/>
              </a:solidFill>
            </a:endParaRPr>
          </a:p>
        </p:txBody>
      </p:sp>
    </p:spTree>
    <p:extLst>
      <p:ext uri="{BB962C8B-B14F-4D97-AF65-F5344CB8AC3E}">
        <p14:creationId xmlns:p14="http://schemas.microsoft.com/office/powerpoint/2010/main" val="26305980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229600" cy="609600"/>
          </a:xfrm>
        </p:spPr>
        <p:txBody>
          <a:bodyPr>
            <a:normAutofit/>
          </a:bodyPr>
          <a:lstStyle/>
          <a:p>
            <a:r>
              <a:rPr lang="en-US" sz="3000" b="1" dirty="0" smtClean="0">
                <a:solidFill>
                  <a:srgbClr val="895D1D"/>
                </a:solidFill>
              </a:rPr>
              <a:t>JURISDICTION</a:t>
            </a:r>
            <a:endParaRPr lang="en-US" sz="3000" dirty="0"/>
          </a:p>
        </p:txBody>
      </p:sp>
      <p:sp>
        <p:nvSpPr>
          <p:cNvPr id="3" name="Content Placeholder 2"/>
          <p:cNvSpPr>
            <a:spLocks noGrp="1"/>
          </p:cNvSpPr>
          <p:nvPr>
            <p:ph idx="1"/>
          </p:nvPr>
        </p:nvSpPr>
        <p:spPr/>
        <p:txBody>
          <a:bodyPr/>
          <a:lstStyle/>
          <a:p>
            <a:pPr marL="236538" indent="-236538">
              <a:spcBef>
                <a:spcPts val="0"/>
              </a:spcBef>
              <a:buClr>
                <a:srgbClr val="873624"/>
              </a:buClr>
            </a:pPr>
            <a:r>
              <a:rPr lang="en-US" sz="2800" dirty="0" smtClean="0">
                <a:solidFill>
                  <a:prstClr val="black"/>
                </a:solidFill>
              </a:rPr>
              <a:t>Covered California Continued Enrollment:</a:t>
            </a:r>
          </a:p>
          <a:p>
            <a:pPr marL="914400" indent="-457200">
              <a:spcBef>
                <a:spcPts val="0"/>
              </a:spcBef>
              <a:buClr>
                <a:srgbClr val="873624"/>
              </a:buClr>
            </a:pPr>
            <a:r>
              <a:rPr lang="en-US" sz="2800" dirty="0" smtClean="0">
                <a:solidFill>
                  <a:prstClr val="black"/>
                </a:solidFill>
              </a:rPr>
              <a:t>Appellant is eligible for continued insurance coverage (QHP) with APTC &amp; CSR, as applicable during appeal. </a:t>
            </a:r>
          </a:p>
          <a:p>
            <a:pPr marL="914400" indent="-457200">
              <a:spcBef>
                <a:spcPts val="0"/>
              </a:spcBef>
              <a:buClr>
                <a:srgbClr val="873624"/>
              </a:buClr>
            </a:pPr>
            <a:r>
              <a:rPr lang="en-US" sz="2800" dirty="0" smtClean="0">
                <a:solidFill>
                  <a:prstClr val="black"/>
                </a:solidFill>
              </a:rPr>
              <a:t>Appellant may request reinstatement of QHP, APTC &amp; CSR up to 90 days after Notice of Action, so long as appellant pays insurance policy premium. </a:t>
            </a:r>
          </a:p>
          <a:p>
            <a:pPr marL="914400" indent="-457200">
              <a:spcBef>
                <a:spcPts val="0"/>
              </a:spcBef>
              <a:buClr>
                <a:srgbClr val="873624"/>
              </a:buClr>
            </a:pPr>
            <a:r>
              <a:rPr lang="en-US" sz="2800" dirty="0" smtClean="0">
                <a:solidFill>
                  <a:prstClr val="black"/>
                </a:solidFill>
              </a:rPr>
              <a:t>Covered California will reinstate QHP, APTC &amp; CSR within 5 days. </a:t>
            </a:r>
            <a:endParaRPr lang="en-US" sz="2800" dirty="0" smtClean="0"/>
          </a:p>
          <a:p>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rgbClr val="873624"/>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12</a:t>
            </a:fld>
            <a:endParaRPr kumimoji="0" lang="en-US" sz="1800" b="1" i="0" u="none" strike="noStrike" kern="1200" cap="none" spc="0" normalizeH="0" baseline="0" noProof="0" dirty="0">
              <a:ln>
                <a:noFill/>
              </a:ln>
              <a:solidFill>
                <a:srgbClr val="873624"/>
              </a:solidFill>
              <a:effectLst/>
              <a:uLnTx/>
              <a:uFillTx/>
              <a:latin typeface="Century Gothic" pitchFamily="34" charset="0"/>
              <a:ea typeface="+mn-ea"/>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410200"/>
          </a:xfrm>
        </p:spPr>
        <p:txBody>
          <a:bodyPr/>
          <a:lstStyle/>
          <a:p>
            <a:pPr algn="ctr"/>
            <a:r>
              <a:rPr lang="en-US" dirty="0" smtClean="0"/>
              <a:t>APPEALS PROCESS</a:t>
            </a:r>
            <a:endParaRPr lang="en-US" dirty="0"/>
          </a:p>
        </p:txBody>
      </p:sp>
      <p:sp>
        <p:nvSpPr>
          <p:cNvPr id="4"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13</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rgbClr val="873624"/>
                </a:solidFill>
                <a:latin typeface="Century Gothic" pitchFamily="34" charset="0"/>
              </a:rPr>
              <a:pPr algn="ctr"/>
              <a:t>14</a:t>
            </a:fld>
            <a:endParaRPr lang="en-US" sz="1800" dirty="0">
              <a:solidFill>
                <a:srgbClr val="873624"/>
              </a:solidFill>
              <a:latin typeface="Century Gothic" pitchFamily="34" charset="0"/>
            </a:endParaRPr>
          </a:p>
        </p:txBody>
      </p:sp>
      <p:sp>
        <p:nvSpPr>
          <p:cNvPr id="9" name="Title 1"/>
          <p:cNvSpPr txBox="1">
            <a:spLocks/>
          </p:cNvSpPr>
          <p:nvPr/>
        </p:nvSpPr>
        <p:spPr>
          <a:xfrm>
            <a:off x="11150" y="381000"/>
            <a:ext cx="8904249"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solidFill>
                <a:srgbClr val="895D1D"/>
              </a:solidFill>
              <a:latin typeface="Century Gothic" pitchFamily="34" charset="0"/>
            </a:endParaRPr>
          </a:p>
          <a:p>
            <a:endParaRPr lang="en-US" b="1" dirty="0">
              <a:solidFill>
                <a:srgbClr val="895D1D"/>
              </a:solidFill>
              <a:latin typeface="Century Gothic" pitchFamily="34" charset="0"/>
            </a:endParaRPr>
          </a:p>
          <a:p>
            <a:r>
              <a:rPr lang="en-US" sz="3000" b="1" dirty="0" smtClean="0">
                <a:solidFill>
                  <a:srgbClr val="895D1D"/>
                </a:solidFill>
              </a:rPr>
              <a:t>MAGI Medi-Cal APPEALS</a:t>
            </a:r>
            <a:endParaRPr lang="en-US" sz="3000" b="1" dirty="0">
              <a:solidFill>
                <a:srgbClr val="895D1D"/>
              </a:solidFill>
            </a:endParaRPr>
          </a:p>
        </p:txBody>
      </p:sp>
      <p:sp>
        <p:nvSpPr>
          <p:cNvPr id="10" name="TextBox 9"/>
          <p:cNvSpPr txBox="1"/>
          <p:nvPr/>
        </p:nvSpPr>
        <p:spPr>
          <a:xfrm>
            <a:off x="457200" y="1066800"/>
            <a:ext cx="8458200" cy="5562600"/>
          </a:xfrm>
          <a:prstGeom prst="rect">
            <a:avLst/>
          </a:prstGeom>
          <a:noFill/>
        </p:spPr>
        <p:txBody>
          <a:bodyPr wrap="square" rtlCol="0">
            <a:spAutoFit/>
          </a:bodyPr>
          <a:lstStyle/>
          <a:p>
            <a:pPr marL="236538" indent="-236538">
              <a:buClr>
                <a:srgbClr val="873624"/>
              </a:buClr>
              <a:buFont typeface="Arial" pitchFamily="34" charset="0"/>
              <a:buChar char="•"/>
            </a:pPr>
            <a:r>
              <a:rPr lang="en-US" sz="2700" dirty="0" smtClean="0">
                <a:solidFill>
                  <a:prstClr val="black"/>
                </a:solidFill>
              </a:rPr>
              <a:t>Initial MAGI Medi-Cal determinations are made by CalHEERS. </a:t>
            </a:r>
          </a:p>
          <a:p>
            <a:pPr marL="236538" indent="-236538">
              <a:buClr>
                <a:srgbClr val="873624"/>
              </a:buClr>
            </a:pPr>
            <a:endParaRPr lang="en-US" sz="2700" dirty="0" smtClean="0">
              <a:solidFill>
                <a:prstClr val="black"/>
              </a:solidFill>
            </a:endParaRPr>
          </a:p>
          <a:p>
            <a:pPr marL="236538" indent="-236538">
              <a:buClr>
                <a:srgbClr val="873624"/>
              </a:buClr>
              <a:buFont typeface="Arial" pitchFamily="34" charset="0"/>
              <a:buChar char="•"/>
            </a:pPr>
            <a:r>
              <a:rPr lang="en-US" sz="2700" dirty="0" smtClean="0">
                <a:solidFill>
                  <a:prstClr val="black"/>
                </a:solidFill>
              </a:rPr>
              <a:t>Counties must verify any additional information needed for a determination and process through CalHEERS for the final Medi-Cal determination which is then forwarded to the county eligibility system [Statewide Automated Welfare System (SAWS) and Medi-Cal Eligibility Data System (MEDS)].</a:t>
            </a:r>
          </a:p>
          <a:p>
            <a:pPr marL="236538" indent="-236538">
              <a:buClr>
                <a:srgbClr val="873624"/>
              </a:buClr>
            </a:pPr>
            <a:endParaRPr lang="en-US" sz="2700" dirty="0" smtClean="0">
              <a:solidFill>
                <a:prstClr val="black"/>
              </a:solidFill>
            </a:endParaRPr>
          </a:p>
          <a:p>
            <a:pPr marL="236538" indent="-236538">
              <a:buClr>
                <a:srgbClr val="873624"/>
              </a:buClr>
              <a:buFont typeface="Arial" pitchFamily="34" charset="0"/>
              <a:buChar char="•"/>
            </a:pPr>
            <a:r>
              <a:rPr lang="en-US" sz="2700" dirty="0" smtClean="0">
                <a:solidFill>
                  <a:prstClr val="black"/>
                </a:solidFill>
              </a:rPr>
              <a:t>Counties responsible for processing MAGI </a:t>
            </a:r>
          </a:p>
          <a:p>
            <a:pPr marL="236538" indent="-236538">
              <a:buClr>
                <a:srgbClr val="873624"/>
              </a:buClr>
            </a:pPr>
            <a:r>
              <a:rPr lang="en-US" sz="2700" dirty="0" smtClean="0">
                <a:solidFill>
                  <a:prstClr val="black"/>
                </a:solidFill>
              </a:rPr>
              <a:t>	Medi-Cal appeals.</a:t>
            </a:r>
            <a:endParaRPr lang="en-US" sz="1600" dirty="0" smtClean="0">
              <a:solidFill>
                <a:prstClr val="black"/>
              </a:solidFill>
              <a:latin typeface="Century Gothic" panose="020B0502020202020204" pitchFamily="34" charset="0"/>
            </a:endParaRPr>
          </a:p>
        </p:txBody>
      </p:sp>
    </p:spTree>
    <p:extLst>
      <p:ext uri="{BB962C8B-B14F-4D97-AF65-F5344CB8AC3E}">
        <p14:creationId xmlns:p14="http://schemas.microsoft.com/office/powerpoint/2010/main" val="3076216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15</a:t>
            </a:fld>
            <a:endParaRPr lang="en-US" sz="1800" dirty="0">
              <a:solidFill>
                <a:schemeClr val="accent1"/>
              </a:solidFill>
              <a:latin typeface="Century Gothic" pitchFamily="34" charset="0"/>
            </a:endParaRPr>
          </a:p>
        </p:txBody>
      </p:sp>
      <p:sp>
        <p:nvSpPr>
          <p:cNvPr id="9" name="Title 1"/>
          <p:cNvSpPr txBox="1">
            <a:spLocks/>
          </p:cNvSpPr>
          <p:nvPr/>
        </p:nvSpPr>
        <p:spPr>
          <a:xfrm>
            <a:off x="11151" y="457200"/>
            <a:ext cx="8686800" cy="6096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APPEALS PROCESS</a:t>
            </a:r>
            <a:endParaRPr lang="en-US" sz="3000" b="1" dirty="0"/>
          </a:p>
        </p:txBody>
      </p:sp>
      <p:sp>
        <p:nvSpPr>
          <p:cNvPr id="10" name="TextBox 9"/>
          <p:cNvSpPr txBox="1"/>
          <p:nvPr/>
        </p:nvSpPr>
        <p:spPr>
          <a:xfrm>
            <a:off x="228600" y="1066800"/>
            <a:ext cx="8686800" cy="5047536"/>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SHD will hear MAGI Medi-Cal appeals as part of the existing agreement with the Department of Health Care Services (DHCS) for Medi-Cal appeals.</a:t>
            </a:r>
          </a:p>
          <a:p>
            <a:pPr marL="285750" indent="-285750">
              <a:buClr>
                <a:schemeClr val="accent1"/>
              </a:buClr>
            </a:pPr>
            <a:endParaRPr lang="en-US" sz="2800" dirty="0" smtClean="0"/>
          </a:p>
          <a:p>
            <a:pPr marL="285750" indent="-285750">
              <a:buClr>
                <a:schemeClr val="accent1"/>
              </a:buClr>
              <a:buFont typeface="Arial" panose="020B0604020202020204" pitchFamily="34" charset="0"/>
              <a:buChar char="•"/>
            </a:pPr>
            <a:r>
              <a:rPr lang="en-US" sz="2800" dirty="0" smtClean="0"/>
              <a:t>SHD will use its existing hearing process for Covered California &amp; MAGI Medi-Cal appeals with a few exceptions.</a:t>
            </a:r>
          </a:p>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SHD jurisdiction over Non-MAGI Medi-Cal appeals will continue as before.</a:t>
            </a:r>
            <a:endParaRPr lang="en-US" sz="1400" b="1" dirty="0" smtClean="0">
              <a:latin typeface="Century Gothic" panose="020B0502020202020204" pitchFamily="34" charset="0"/>
            </a:endParaRPr>
          </a:p>
          <a:p>
            <a:endParaRPr lang="en-US" sz="1400" b="1" dirty="0" smtClean="0">
              <a:latin typeface="Century Gothic" panose="020B0502020202020204" pitchFamily="34" charset="0"/>
            </a:endParaRPr>
          </a:p>
        </p:txBody>
      </p:sp>
    </p:spTree>
    <p:extLst>
      <p:ext uri="{BB962C8B-B14F-4D97-AF65-F5344CB8AC3E}">
        <p14:creationId xmlns:p14="http://schemas.microsoft.com/office/powerpoint/2010/main" val="15834489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181600"/>
          </a:xfrm>
        </p:spPr>
        <p:txBody>
          <a:bodyPr>
            <a:normAutofit/>
          </a:bodyPr>
          <a:lstStyle/>
          <a:p>
            <a:pPr algn="ctr"/>
            <a:r>
              <a:rPr lang="en-US" dirty="0" smtClean="0"/>
              <a:t>PREHEARING </a:t>
            </a:r>
            <a:br>
              <a:rPr lang="en-US" dirty="0" smtClean="0"/>
            </a:br>
            <a:r>
              <a:rPr lang="en-US" dirty="0" smtClean="0"/>
              <a:t>PROCEDURES</a:t>
            </a:r>
            <a:endParaRPr lang="en-US" dirty="0"/>
          </a:p>
        </p:txBody>
      </p:sp>
      <p:sp>
        <p:nvSpPr>
          <p:cNvPr id="4"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16</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17</a:t>
            </a:fld>
            <a:endParaRPr lang="en-US" sz="1800" dirty="0">
              <a:solidFill>
                <a:schemeClr val="accent1"/>
              </a:solidFill>
              <a:latin typeface="Century Gothic" pitchFamily="34" charset="0"/>
            </a:endParaRPr>
          </a:p>
        </p:txBody>
      </p:sp>
      <p:sp>
        <p:nvSpPr>
          <p:cNvPr id="9" name="Title 1"/>
          <p:cNvSpPr txBox="1">
            <a:spLocks/>
          </p:cNvSpPr>
          <p:nvPr/>
        </p:nvSpPr>
        <p:spPr>
          <a:xfrm>
            <a:off x="-76200" y="381000"/>
            <a:ext cx="9372600"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Magi medi-cal prehearing process</a:t>
            </a:r>
            <a:endParaRPr lang="en-US" sz="3000" b="1" dirty="0"/>
          </a:p>
        </p:txBody>
      </p:sp>
      <p:sp>
        <p:nvSpPr>
          <p:cNvPr id="10" name="TextBox 9"/>
          <p:cNvSpPr txBox="1"/>
          <p:nvPr/>
        </p:nvSpPr>
        <p:spPr>
          <a:xfrm>
            <a:off x="228600" y="1752600"/>
            <a:ext cx="8686800" cy="4216539"/>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2800" dirty="0" smtClean="0"/>
              <a:t>All MAGI Medi-Cal applications will be inputted into CalHEERS.</a:t>
            </a:r>
          </a:p>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Eligibility information will be uploaded to SAWS (when programming is in place) where counties will verify eligibility information.</a:t>
            </a:r>
          </a:p>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When counties have verified eligibility, counties will send out Notice of Action (NOA).</a:t>
            </a:r>
          </a:p>
          <a:p>
            <a:endParaRPr lang="en-US" sz="1600" b="1" dirty="0" smtClean="0">
              <a:latin typeface="Century Gothic" panose="020B0502020202020204" pitchFamily="34" charset="0"/>
            </a:endParaRPr>
          </a:p>
        </p:txBody>
      </p:sp>
    </p:spTree>
    <p:extLst>
      <p:ext uri="{BB962C8B-B14F-4D97-AF65-F5344CB8AC3E}">
        <p14:creationId xmlns:p14="http://schemas.microsoft.com/office/powerpoint/2010/main" val="24096358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18</a:t>
            </a:fld>
            <a:endParaRPr lang="en-US" sz="1800" dirty="0">
              <a:solidFill>
                <a:schemeClr val="accent1"/>
              </a:solidFill>
              <a:latin typeface="Century Gothic" pitchFamily="34" charset="0"/>
            </a:endParaRPr>
          </a:p>
        </p:txBody>
      </p:sp>
      <p:sp>
        <p:nvSpPr>
          <p:cNvPr id="9" name="Title 1"/>
          <p:cNvSpPr txBox="1">
            <a:spLocks/>
          </p:cNvSpPr>
          <p:nvPr/>
        </p:nvSpPr>
        <p:spPr>
          <a:xfrm>
            <a:off x="11150" y="457200"/>
            <a:ext cx="8904249" cy="6096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“pending eligible” Magi medi-cal</a:t>
            </a:r>
            <a:endParaRPr lang="en-US" sz="3000" b="1" dirty="0"/>
          </a:p>
        </p:txBody>
      </p:sp>
      <p:sp>
        <p:nvSpPr>
          <p:cNvPr id="10" name="TextBox 9"/>
          <p:cNvSpPr txBox="1"/>
          <p:nvPr/>
        </p:nvSpPr>
        <p:spPr>
          <a:xfrm>
            <a:off x="457200" y="2514600"/>
            <a:ext cx="8534400" cy="1384995"/>
          </a:xfrm>
          <a:prstGeom prst="rect">
            <a:avLst/>
          </a:prstGeom>
          <a:noFill/>
        </p:spPr>
        <p:txBody>
          <a:bodyPr wrap="square" rtlCol="0">
            <a:spAutoFit/>
          </a:bodyPr>
          <a:lstStyle/>
          <a:p>
            <a:pPr>
              <a:buClr>
                <a:schemeClr val="accent1"/>
              </a:buClr>
            </a:pPr>
            <a:r>
              <a:rPr lang="en-US" sz="2800" dirty="0" smtClean="0"/>
              <a:t>In January 2014, DHCS provided “Presumptive Eligibility” MAGI Medi-Cal benefits to approximately 200,000 applicants, pending verification by counties.</a:t>
            </a:r>
            <a:endParaRPr lang="en-US" sz="2800" dirty="0"/>
          </a:p>
        </p:txBody>
      </p:sp>
    </p:spTree>
    <p:extLst>
      <p:ext uri="{BB962C8B-B14F-4D97-AF65-F5344CB8AC3E}">
        <p14:creationId xmlns:p14="http://schemas.microsoft.com/office/powerpoint/2010/main" val="41562124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19</a:t>
            </a:fld>
            <a:endParaRPr lang="en-US" sz="1800" dirty="0">
              <a:solidFill>
                <a:schemeClr val="accent1"/>
              </a:solidFill>
              <a:latin typeface="Century Gothic" pitchFamily="34" charset="0"/>
            </a:endParaRPr>
          </a:p>
        </p:txBody>
      </p:sp>
      <p:sp>
        <p:nvSpPr>
          <p:cNvPr id="9" name="Title 1"/>
          <p:cNvSpPr txBox="1">
            <a:spLocks/>
          </p:cNvSpPr>
          <p:nvPr/>
        </p:nvSpPr>
        <p:spPr>
          <a:xfrm>
            <a:off x="11150" y="457200"/>
            <a:ext cx="8904249" cy="6096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PREHEARING PROCEDURES</a:t>
            </a:r>
            <a:endParaRPr lang="en-US" sz="3000" b="1" dirty="0"/>
          </a:p>
        </p:txBody>
      </p:sp>
      <p:sp>
        <p:nvSpPr>
          <p:cNvPr id="10" name="TextBox 9"/>
          <p:cNvSpPr txBox="1"/>
          <p:nvPr/>
        </p:nvSpPr>
        <p:spPr>
          <a:xfrm>
            <a:off x="228600" y="1219200"/>
            <a:ext cx="8686800" cy="5262979"/>
          </a:xfrm>
          <a:prstGeom prst="rect">
            <a:avLst/>
          </a:prstGeom>
          <a:noFill/>
        </p:spPr>
        <p:txBody>
          <a:bodyPr wrap="square" rtlCol="0">
            <a:spAutoFit/>
          </a:bodyPr>
          <a:lstStyle/>
          <a:p>
            <a:pPr marL="339725" indent="-339725">
              <a:buClr>
                <a:schemeClr val="accent1"/>
              </a:buClr>
              <a:buFont typeface="Arial" panose="020B0604020202020204" pitchFamily="34" charset="0"/>
              <a:buChar char="•"/>
            </a:pPr>
            <a:r>
              <a:rPr lang="en-US" sz="2800" dirty="0" smtClean="0"/>
              <a:t>May submit Appeal Request to SHD Affordable Care Act Bureau (ACAB):</a:t>
            </a:r>
          </a:p>
          <a:p>
            <a:pPr marL="742950" lvl="1" indent="-285750">
              <a:buClr>
                <a:schemeClr val="accent1"/>
              </a:buClr>
              <a:buFont typeface="Arial" panose="020B0604020202020204" pitchFamily="34" charset="0"/>
              <a:buChar char="•"/>
            </a:pPr>
            <a:r>
              <a:rPr lang="en-US" sz="2800" dirty="0" smtClean="0"/>
              <a:t>in person, </a:t>
            </a:r>
          </a:p>
          <a:p>
            <a:pPr marL="742950" lvl="1" indent="-285750">
              <a:buClr>
                <a:schemeClr val="accent1"/>
              </a:buClr>
              <a:buFont typeface="Arial" panose="020B0604020202020204" pitchFamily="34" charset="0"/>
              <a:buChar char="•"/>
            </a:pPr>
            <a:r>
              <a:rPr lang="en-US" sz="2800" dirty="0" smtClean="0"/>
              <a:t>by phone,</a:t>
            </a:r>
          </a:p>
          <a:p>
            <a:pPr marL="742950" lvl="1" indent="-285750">
              <a:buClr>
                <a:schemeClr val="accent1"/>
              </a:buClr>
              <a:buFont typeface="Arial" panose="020B0604020202020204" pitchFamily="34" charset="0"/>
              <a:buChar char="•"/>
            </a:pPr>
            <a:r>
              <a:rPr lang="en-US" sz="2800" dirty="0" smtClean="0"/>
              <a:t>online,</a:t>
            </a:r>
          </a:p>
          <a:p>
            <a:pPr marL="742950" lvl="1" indent="-285750">
              <a:buClr>
                <a:schemeClr val="accent1"/>
              </a:buClr>
              <a:buFont typeface="Arial" panose="020B0604020202020204" pitchFamily="34" charset="0"/>
              <a:buChar char="•"/>
            </a:pPr>
            <a:r>
              <a:rPr lang="en-US" sz="2800" dirty="0" smtClean="0"/>
              <a:t>by mail, or</a:t>
            </a:r>
          </a:p>
          <a:p>
            <a:pPr marL="742950" lvl="1" indent="-285750">
              <a:buClr>
                <a:schemeClr val="accent1"/>
              </a:buClr>
              <a:buFont typeface="Arial" panose="020B0604020202020204" pitchFamily="34" charset="0"/>
              <a:buChar char="•"/>
            </a:pPr>
            <a:r>
              <a:rPr lang="en-US" sz="2800" dirty="0" smtClean="0"/>
              <a:t>by FAX.</a:t>
            </a:r>
          </a:p>
          <a:p>
            <a:pPr marL="742950" lvl="1"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Counties will forward</a:t>
            </a:r>
            <a:r>
              <a:rPr lang="en-US" sz="2800" dirty="0" smtClean="0">
                <a:solidFill>
                  <a:srgbClr val="FF0000"/>
                </a:solidFill>
              </a:rPr>
              <a:t> </a:t>
            </a:r>
            <a:r>
              <a:rPr lang="en-US" sz="2800" dirty="0" smtClean="0"/>
              <a:t>all appeals to ACAB for inputting.</a:t>
            </a:r>
          </a:p>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Claimant may designate Authorized Representative.</a:t>
            </a:r>
          </a:p>
        </p:txBody>
      </p:sp>
    </p:spTree>
    <p:extLst>
      <p:ext uri="{BB962C8B-B14F-4D97-AF65-F5344CB8AC3E}">
        <p14:creationId xmlns:p14="http://schemas.microsoft.com/office/powerpoint/2010/main" val="1205154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1" y="381000"/>
            <a:ext cx="8534399" cy="990600"/>
          </a:xfrm>
        </p:spPr>
        <p:txBody>
          <a:bodyPr>
            <a:normAutofit/>
          </a:bodyPr>
          <a:lstStyle/>
          <a:p>
            <a:r>
              <a:rPr lang="en-US" sz="3000" b="1" dirty="0" smtClean="0"/>
              <a:t>OVERVIEW OF TRAINING</a:t>
            </a:r>
            <a:endParaRPr lang="en-US" sz="3000" b="1" dirty="0"/>
          </a:p>
        </p:txBody>
      </p:sp>
      <p:sp>
        <p:nvSpPr>
          <p:cNvPr id="3" name="Content Placeholder 2"/>
          <p:cNvSpPr>
            <a:spLocks noGrp="1"/>
          </p:cNvSpPr>
          <p:nvPr>
            <p:ph idx="1"/>
          </p:nvPr>
        </p:nvSpPr>
        <p:spPr>
          <a:xfrm>
            <a:off x="152400" y="1447800"/>
            <a:ext cx="8839199" cy="4975932"/>
          </a:xfrm>
        </p:spPr>
        <p:txBody>
          <a:bodyPr>
            <a:noAutofit/>
          </a:bodyPr>
          <a:lstStyle/>
          <a:p>
            <a:pPr marL="457200" indent="-457200"/>
            <a:r>
              <a:rPr lang="en-US" sz="2800" dirty="0" smtClean="0"/>
              <a:t>Background to the Affordable Care Act (ACA).</a:t>
            </a:r>
            <a:endParaRPr lang="en-US" sz="2800" dirty="0"/>
          </a:p>
          <a:p>
            <a:pPr marL="457200" indent="-457200"/>
            <a:r>
              <a:rPr lang="en-US" sz="2800" dirty="0" smtClean="0"/>
              <a:t>Jurisdiction for MAGI Medi-Cal &amp; Covered California Appeals.</a:t>
            </a:r>
          </a:p>
          <a:p>
            <a:pPr marL="457200" indent="-457200"/>
            <a:r>
              <a:rPr lang="en-US" sz="2800" dirty="0" smtClean="0"/>
              <a:t>Appeals Process.</a:t>
            </a:r>
            <a:endParaRPr lang="en-US" sz="2800" dirty="0"/>
          </a:p>
          <a:p>
            <a:pPr marL="457200" indent="-457200"/>
            <a:r>
              <a:rPr lang="en-US" sz="2800" dirty="0" smtClean="0"/>
              <a:t>Prehearing Procedures.</a:t>
            </a:r>
          </a:p>
          <a:p>
            <a:pPr marL="457200" indent="-457200"/>
            <a:r>
              <a:rPr lang="en-US" sz="2800" dirty="0" smtClean="0"/>
              <a:t>Hearing Procedures.</a:t>
            </a:r>
          </a:p>
          <a:p>
            <a:pPr marL="457200" indent="-457200"/>
            <a:r>
              <a:rPr lang="en-US" sz="2800" dirty="0" smtClean="0"/>
              <a:t>Post Hearing Procedures.</a:t>
            </a:r>
          </a:p>
          <a:p>
            <a:pPr marL="457200" indent="-457200"/>
            <a:r>
              <a:rPr lang="en-US" sz="2800" dirty="0" smtClean="0"/>
              <a:t>Appeal Rights.</a:t>
            </a:r>
          </a:p>
        </p:txBody>
      </p:sp>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2</a:t>
            </a:fld>
            <a:endParaRPr lang="en-US" sz="1800" dirty="0">
              <a:solidFill>
                <a:schemeClr val="accent1"/>
              </a:solidFill>
              <a:latin typeface="Century Gothic"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20</a:t>
            </a:fld>
            <a:endParaRPr lang="en-US" sz="1800" dirty="0">
              <a:solidFill>
                <a:schemeClr val="accent1"/>
              </a:solidFill>
              <a:latin typeface="Century Gothic" pitchFamily="34" charset="0"/>
            </a:endParaRPr>
          </a:p>
        </p:txBody>
      </p:sp>
      <p:sp>
        <p:nvSpPr>
          <p:cNvPr id="9" name="Title 1"/>
          <p:cNvSpPr txBox="1">
            <a:spLocks/>
          </p:cNvSpPr>
          <p:nvPr/>
        </p:nvSpPr>
        <p:spPr>
          <a:xfrm>
            <a:off x="0" y="533400"/>
            <a:ext cx="8915399" cy="5334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Prehearing procedures</a:t>
            </a:r>
            <a:endParaRPr lang="en-US" sz="3000" b="1" dirty="0"/>
          </a:p>
        </p:txBody>
      </p:sp>
      <p:sp>
        <p:nvSpPr>
          <p:cNvPr id="10" name="TextBox 9"/>
          <p:cNvSpPr txBox="1"/>
          <p:nvPr/>
        </p:nvSpPr>
        <p:spPr>
          <a:xfrm>
            <a:off x="228600" y="1447800"/>
            <a:ext cx="8686800" cy="4462760"/>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2800" dirty="0" smtClean="0"/>
              <a:t>Scheduling.  </a:t>
            </a:r>
          </a:p>
          <a:p>
            <a:pPr marL="796925" indent="-339725">
              <a:buClr>
                <a:schemeClr val="accent1"/>
              </a:buClr>
              <a:buFont typeface="Arial" pitchFamily="34" charset="0"/>
              <a:buChar char="•"/>
              <a:tabLst>
                <a:tab pos="796925" algn="l"/>
              </a:tabLst>
            </a:pPr>
            <a:r>
              <a:rPr lang="en-US" sz="2800" dirty="0" smtClean="0"/>
              <a:t>Extended notice period:  ACAB provides 15 days  notice of hearing.</a:t>
            </a:r>
          </a:p>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Postponements.</a:t>
            </a:r>
          </a:p>
          <a:p>
            <a:pPr marL="693738" indent="-236538" defTabSz="457200">
              <a:buClr>
                <a:schemeClr val="accent1"/>
              </a:buClr>
              <a:buFont typeface="Arial" pitchFamily="34" charset="0"/>
              <a:buChar char="•"/>
            </a:pPr>
            <a:r>
              <a:rPr lang="en-US" sz="2800" dirty="0" smtClean="0"/>
              <a:t> ACAB will continue to use current “good cause”  provisions of Division 22 regarding postponements.</a:t>
            </a:r>
          </a:p>
          <a:p>
            <a:pPr marL="285750" indent="-285750">
              <a:buClr>
                <a:schemeClr val="accent1"/>
              </a:buClr>
              <a:buFont typeface="Arial" panose="020B0604020202020204" pitchFamily="34" charset="0"/>
              <a:buChar char="•"/>
            </a:pPr>
            <a:endParaRPr lang="en-US" sz="2000" dirty="0" smtClean="0"/>
          </a:p>
          <a:p>
            <a:pPr marL="285750" indent="-285750">
              <a:buClr>
                <a:schemeClr val="accent1"/>
              </a:buClr>
              <a:buFont typeface="Arial" panose="020B0604020202020204" pitchFamily="34" charset="0"/>
              <a:buChar char="•"/>
            </a:pPr>
            <a:endParaRPr lang="en-US" sz="1200" dirty="0" smtClean="0">
              <a:latin typeface="Century Gothic" panose="020B0502020202020204" pitchFamily="34" charset="0"/>
            </a:endParaRPr>
          </a:p>
          <a:p>
            <a:pPr marL="285750" indent="-285750">
              <a:buClr>
                <a:schemeClr val="accent1"/>
              </a:buClr>
            </a:pPr>
            <a:endParaRPr lang="en-US" sz="2800" dirty="0" smtClean="0">
              <a:latin typeface="Century Gothic" panose="020B0502020202020204" pitchFamily="34" charset="0"/>
            </a:endParaRPr>
          </a:p>
        </p:txBody>
      </p:sp>
    </p:spTree>
    <p:extLst>
      <p:ext uri="{BB962C8B-B14F-4D97-AF65-F5344CB8AC3E}">
        <p14:creationId xmlns:p14="http://schemas.microsoft.com/office/powerpoint/2010/main" val="9718970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229600" cy="838200"/>
          </a:xfrm>
        </p:spPr>
        <p:txBody>
          <a:bodyPr>
            <a:normAutofit/>
          </a:bodyPr>
          <a:lstStyle/>
          <a:p>
            <a:r>
              <a:rPr lang="en-US" sz="3000" b="1" dirty="0" smtClean="0"/>
              <a:t>PREHEARING PROCEDURES</a:t>
            </a:r>
            <a:endParaRPr lang="en-US" sz="3000" dirty="0"/>
          </a:p>
        </p:txBody>
      </p:sp>
      <p:sp>
        <p:nvSpPr>
          <p:cNvPr id="3" name="Content Placeholder 2"/>
          <p:cNvSpPr>
            <a:spLocks noGrp="1"/>
          </p:cNvSpPr>
          <p:nvPr>
            <p:ph idx="1"/>
          </p:nvPr>
        </p:nvSpPr>
        <p:spPr>
          <a:xfrm>
            <a:off x="457200" y="1219200"/>
            <a:ext cx="8229600" cy="5257800"/>
          </a:xfrm>
        </p:spPr>
        <p:txBody>
          <a:bodyPr>
            <a:normAutofit fontScale="62500" lnSpcReduction="20000"/>
          </a:bodyPr>
          <a:lstStyle/>
          <a:p>
            <a:pPr marL="285750" indent="-285750">
              <a:lnSpc>
                <a:spcPct val="120000"/>
              </a:lnSpc>
              <a:spcBef>
                <a:spcPts val="0"/>
              </a:spcBef>
            </a:pPr>
            <a:r>
              <a:rPr lang="en-US" sz="4500" dirty="0" smtClean="0"/>
              <a:t>Dismissals.</a:t>
            </a:r>
          </a:p>
          <a:p>
            <a:pPr marL="738188" indent="-280988">
              <a:lnSpc>
                <a:spcPct val="120000"/>
              </a:lnSpc>
              <a:spcBef>
                <a:spcPts val="0"/>
              </a:spcBef>
            </a:pPr>
            <a:r>
              <a:rPr lang="en-US" sz="4500" dirty="0" smtClean="0"/>
              <a:t>Appeal will be dismissed if appellant conditionally or unconditionally withdraws, fails to appear, fails to submit a valid appeal request without good cause or dies while the appeal is pending unless appeal affects appellant’s household members or estate. </a:t>
            </a:r>
          </a:p>
          <a:p>
            <a:pPr marL="285750" indent="-285750">
              <a:lnSpc>
                <a:spcPct val="120000"/>
              </a:lnSpc>
              <a:spcBef>
                <a:spcPts val="0"/>
              </a:spcBef>
            </a:pPr>
            <a:endParaRPr lang="en-US" sz="4500" dirty="0" smtClean="0"/>
          </a:p>
          <a:p>
            <a:pPr marL="285750" indent="-285750">
              <a:lnSpc>
                <a:spcPct val="120000"/>
              </a:lnSpc>
              <a:spcBef>
                <a:spcPts val="0"/>
              </a:spcBef>
            </a:pPr>
            <a:r>
              <a:rPr lang="en-US" sz="4500" dirty="0" smtClean="0"/>
              <a:t>Reopening for “Good Cause”.</a:t>
            </a:r>
          </a:p>
          <a:p>
            <a:pPr marL="693738" lvl="1" indent="-236538">
              <a:lnSpc>
                <a:spcPct val="120000"/>
              </a:lnSpc>
              <a:spcBef>
                <a:spcPts val="0"/>
              </a:spcBef>
            </a:pPr>
            <a:r>
              <a:rPr lang="en-US" sz="4500" dirty="0" smtClean="0"/>
              <a:t>Dismissal may be vacated if appellant makes a written request within 30 days &amp; shows good cause. </a:t>
            </a:r>
          </a:p>
          <a:p>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21</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22</a:t>
            </a:fld>
            <a:endParaRPr lang="en-US" sz="1800" dirty="0">
              <a:solidFill>
                <a:schemeClr val="accent1"/>
              </a:solidFill>
              <a:latin typeface="Century Gothic" pitchFamily="34" charset="0"/>
            </a:endParaRPr>
          </a:p>
        </p:txBody>
      </p:sp>
      <p:sp>
        <p:nvSpPr>
          <p:cNvPr id="9" name="Title 1"/>
          <p:cNvSpPr txBox="1">
            <a:spLocks/>
          </p:cNvSpPr>
          <p:nvPr/>
        </p:nvSpPr>
        <p:spPr>
          <a:xfrm>
            <a:off x="0" y="381000"/>
            <a:ext cx="8915399"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Prehearing procedures</a:t>
            </a:r>
            <a:endParaRPr lang="en-US" sz="3000" b="1" dirty="0"/>
          </a:p>
        </p:txBody>
      </p:sp>
      <p:sp>
        <p:nvSpPr>
          <p:cNvPr id="10" name="TextBox 9"/>
          <p:cNvSpPr txBox="1"/>
          <p:nvPr/>
        </p:nvSpPr>
        <p:spPr>
          <a:xfrm>
            <a:off x="228600" y="1219200"/>
            <a:ext cx="8686800" cy="2985433"/>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2800" dirty="0" smtClean="0"/>
              <a:t>Unconditional Withdrawal.</a:t>
            </a:r>
          </a:p>
          <a:p>
            <a:pPr marL="285750" indent="-285750">
              <a:buClr>
                <a:schemeClr val="accent1"/>
              </a:buClr>
              <a:buFont typeface="Arial" panose="020B0604020202020204" pitchFamily="34" charset="0"/>
              <a:buChar char="•"/>
            </a:pPr>
            <a:endParaRPr lang="en-US" sz="2800" dirty="0" smtClean="0"/>
          </a:p>
          <a:p>
            <a:pPr marL="742950" lvl="1" indent="-285750">
              <a:buClr>
                <a:schemeClr val="accent1"/>
              </a:buClr>
              <a:buFont typeface="Arial" panose="020B0604020202020204" pitchFamily="34" charset="0"/>
              <a:buChar char="•"/>
            </a:pPr>
            <a:r>
              <a:rPr lang="en-US" sz="2800" dirty="0" smtClean="0"/>
              <a:t>If after informal resolution process, the claimant chooses to withdraw without conditions, the appeal is dismissed.</a:t>
            </a:r>
          </a:p>
          <a:p>
            <a:pPr marL="285750" indent="-285750">
              <a:buClr>
                <a:schemeClr val="accent1"/>
              </a:buClr>
              <a:buFont typeface="Arial" panose="020B0604020202020204" pitchFamily="34" charset="0"/>
              <a:buChar char="•"/>
            </a:pPr>
            <a:endParaRPr lang="en-US" sz="2000" dirty="0" smtClean="0"/>
          </a:p>
          <a:p>
            <a:pPr marL="285750" indent="-285750">
              <a:buClr>
                <a:schemeClr val="accent1"/>
              </a:buClr>
            </a:pPr>
            <a:endParaRPr lang="en-US" sz="2800" dirty="0" smtClean="0">
              <a:latin typeface="Century Gothic" panose="020B0502020202020204" pitchFamily="34" charset="0"/>
            </a:endParaRPr>
          </a:p>
        </p:txBody>
      </p:sp>
    </p:spTree>
    <p:extLst>
      <p:ext uri="{BB962C8B-B14F-4D97-AF65-F5344CB8AC3E}">
        <p14:creationId xmlns:p14="http://schemas.microsoft.com/office/powerpoint/2010/main" val="9718970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8229600" cy="914400"/>
          </a:xfrm>
        </p:spPr>
        <p:txBody>
          <a:bodyPr>
            <a:normAutofit fontScale="90000"/>
          </a:bodyPr>
          <a:lstStyle/>
          <a:p>
            <a:r>
              <a:rPr lang="en-US" sz="3300" b="1" dirty="0" smtClean="0"/>
              <a:t>PREHEARING PROCEDURES</a:t>
            </a:r>
            <a:r>
              <a:rPr lang="en-US" b="1" dirty="0" smtClean="0"/>
              <a:t/>
            </a:r>
            <a:br>
              <a:rPr lang="en-US" b="1" dirty="0" smtClean="0"/>
            </a:br>
            <a:endParaRPr lang="en-US" dirty="0"/>
          </a:p>
        </p:txBody>
      </p:sp>
      <p:sp>
        <p:nvSpPr>
          <p:cNvPr id="3" name="Content Placeholder 2"/>
          <p:cNvSpPr>
            <a:spLocks noGrp="1"/>
          </p:cNvSpPr>
          <p:nvPr>
            <p:ph idx="1"/>
          </p:nvPr>
        </p:nvSpPr>
        <p:spPr>
          <a:xfrm>
            <a:off x="457200" y="914400"/>
            <a:ext cx="8229600" cy="5562600"/>
          </a:xfrm>
        </p:spPr>
        <p:txBody>
          <a:bodyPr>
            <a:normAutofit fontScale="40000" lnSpcReduction="20000"/>
          </a:bodyPr>
          <a:lstStyle/>
          <a:p>
            <a:pPr marL="285750" indent="-285750">
              <a:lnSpc>
                <a:spcPct val="120000"/>
              </a:lnSpc>
              <a:spcBef>
                <a:spcPts val="0"/>
              </a:spcBef>
            </a:pPr>
            <a:r>
              <a:rPr lang="en-US" sz="6300" dirty="0" smtClean="0"/>
              <a:t>Conditional Withdrawal.</a:t>
            </a:r>
          </a:p>
          <a:p>
            <a:pPr marL="285750" indent="-285750">
              <a:lnSpc>
                <a:spcPct val="120000"/>
              </a:lnSpc>
              <a:spcBef>
                <a:spcPts val="0"/>
              </a:spcBef>
              <a:buNone/>
            </a:pPr>
            <a:endParaRPr lang="en-US" sz="6300" dirty="0" smtClean="0"/>
          </a:p>
          <a:p>
            <a:pPr marL="742950" lvl="1" indent="-285750">
              <a:lnSpc>
                <a:spcPct val="120000"/>
              </a:lnSpc>
              <a:spcBef>
                <a:spcPts val="0"/>
              </a:spcBef>
            </a:pPr>
            <a:r>
              <a:rPr lang="en-US" sz="6300" dirty="0" smtClean="0"/>
              <a:t>If the claimant &amp; Covered California/county reach agreement, they prepare a Conditional Withdrawal (CW) stating the terms &amp; conditions of the agreement.  County will rescind the Notice of Action after receipt of the signed CW.  If the signed CW is not received 2 days before the hearing, county should, as a best practice, advise the claimant of the non-receipt of the signed agreement.</a:t>
            </a:r>
          </a:p>
          <a:p>
            <a:pPr marL="742950" lvl="1" indent="-285750">
              <a:lnSpc>
                <a:spcPct val="120000"/>
              </a:lnSpc>
              <a:spcBef>
                <a:spcPts val="0"/>
              </a:spcBef>
              <a:buNone/>
            </a:pPr>
            <a:endParaRPr lang="en-US" sz="6300" dirty="0" smtClean="0"/>
          </a:p>
          <a:p>
            <a:pPr marL="742950" lvl="1" indent="-285750">
              <a:lnSpc>
                <a:spcPct val="120000"/>
              </a:lnSpc>
              <a:spcBef>
                <a:spcPts val="0"/>
              </a:spcBef>
            </a:pPr>
            <a:r>
              <a:rPr lang="en-US" sz="6300" dirty="0" smtClean="0"/>
              <a:t>ACAB will provide a Duty Judge who will provide the parties with a telephone hearing to create a record of the pre-hearing disposition, if necessary. </a:t>
            </a:r>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23</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686800" cy="990600"/>
          </a:xfrm>
        </p:spPr>
        <p:txBody>
          <a:bodyPr>
            <a:normAutofit fontScale="90000"/>
          </a:bodyPr>
          <a:lstStyle/>
          <a:p>
            <a:r>
              <a:rPr lang="en-US" sz="3300" b="1" dirty="0" smtClean="0"/>
              <a:t>PREHEARING PROCEDURES</a:t>
            </a:r>
            <a:r>
              <a:rPr lang="en-US" b="1" dirty="0" smtClean="0"/>
              <a:t/>
            </a:r>
            <a:br>
              <a:rPr lang="en-US" b="1" dirty="0" smtClean="0"/>
            </a:br>
            <a:endParaRPr lang="en-US" dirty="0"/>
          </a:p>
        </p:txBody>
      </p:sp>
      <p:sp>
        <p:nvSpPr>
          <p:cNvPr id="3" name="Content Placeholder 2"/>
          <p:cNvSpPr>
            <a:spLocks noGrp="1"/>
          </p:cNvSpPr>
          <p:nvPr>
            <p:ph idx="1"/>
          </p:nvPr>
        </p:nvSpPr>
        <p:spPr>
          <a:xfrm>
            <a:off x="457200" y="1371600"/>
            <a:ext cx="8229600" cy="4724400"/>
          </a:xfrm>
        </p:spPr>
        <p:txBody>
          <a:bodyPr>
            <a:noAutofit/>
          </a:bodyPr>
          <a:lstStyle/>
          <a:p>
            <a:pPr marL="288925" indent="-288925">
              <a:spcBef>
                <a:spcPts val="0"/>
              </a:spcBef>
            </a:pPr>
            <a:r>
              <a:rPr lang="en-US" sz="2800" dirty="0" smtClean="0"/>
              <a:t>Statements of Position (SOP).</a:t>
            </a:r>
          </a:p>
          <a:p>
            <a:pPr marL="288925" indent="-288925">
              <a:spcBef>
                <a:spcPts val="0"/>
              </a:spcBef>
            </a:pPr>
            <a:endParaRPr lang="en-US" sz="2800" dirty="0" smtClean="0"/>
          </a:p>
          <a:p>
            <a:pPr marL="914400" indent="-457200">
              <a:spcBef>
                <a:spcPts val="0"/>
              </a:spcBef>
            </a:pPr>
            <a:r>
              <a:rPr lang="en-US" sz="2800" dirty="0" smtClean="0"/>
              <a:t>Covered California will provide SOPs regarding its jurisdiction: QHP, APTC &amp; CSR.  </a:t>
            </a:r>
          </a:p>
          <a:p>
            <a:pPr marL="914400" indent="-457200">
              <a:spcBef>
                <a:spcPts val="0"/>
              </a:spcBef>
            </a:pPr>
            <a:endParaRPr lang="en-US" sz="2800" dirty="0" smtClean="0"/>
          </a:p>
          <a:p>
            <a:pPr marL="914400" indent="-457200">
              <a:spcBef>
                <a:spcPts val="0"/>
              </a:spcBef>
            </a:pPr>
            <a:r>
              <a:rPr lang="en-US" sz="2800" dirty="0" smtClean="0"/>
              <a:t>The county of claimant’s residence will prepare the SOP regarding MAGI &amp; </a:t>
            </a:r>
          </a:p>
          <a:p>
            <a:pPr marL="914400" indent="-457200">
              <a:spcBef>
                <a:spcPts val="0"/>
              </a:spcBef>
              <a:buNone/>
            </a:pPr>
            <a:r>
              <a:rPr lang="en-US" sz="2800" dirty="0" smtClean="0"/>
              <a:t>	Non-MAGI Medi-Cal eligibility determinations.</a:t>
            </a:r>
          </a:p>
          <a:p>
            <a:pPr marL="914400" indent="-457200">
              <a:spcBef>
                <a:spcPts val="0"/>
              </a:spcBef>
              <a:buNone/>
            </a:pPr>
            <a:endParaRPr lang="en-US" sz="2800" dirty="0" smtClean="0"/>
          </a:p>
          <a:p>
            <a:pPr marL="914400" indent="-457200">
              <a:spcBef>
                <a:spcPts val="0"/>
              </a:spcBef>
            </a:pPr>
            <a:r>
              <a:rPr lang="en-US" sz="2800" dirty="0" smtClean="0"/>
              <a:t>And…</a:t>
            </a:r>
            <a:endParaRPr lang="en-US" sz="2800"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686800" cy="990600"/>
          </a:xfrm>
        </p:spPr>
        <p:txBody>
          <a:bodyPr>
            <a:normAutofit/>
          </a:bodyPr>
          <a:lstStyle/>
          <a:p>
            <a:r>
              <a:rPr lang="en-US" sz="3000" b="1" dirty="0" smtClean="0"/>
              <a:t>PREHEARING PROCEDURES</a:t>
            </a:r>
            <a:endParaRPr lang="en-US" sz="3000" dirty="0"/>
          </a:p>
        </p:txBody>
      </p:sp>
      <p:sp>
        <p:nvSpPr>
          <p:cNvPr id="3" name="Content Placeholder 2"/>
          <p:cNvSpPr>
            <a:spLocks noGrp="1"/>
          </p:cNvSpPr>
          <p:nvPr>
            <p:ph idx="1"/>
          </p:nvPr>
        </p:nvSpPr>
        <p:spPr/>
        <p:txBody>
          <a:bodyPr/>
          <a:lstStyle/>
          <a:p>
            <a:pPr marL="457200" indent="-457200">
              <a:spcBef>
                <a:spcPts val="0"/>
              </a:spcBef>
            </a:pPr>
            <a:r>
              <a:rPr lang="en-US" sz="2800" dirty="0" smtClean="0"/>
              <a:t>SOP must be available 2 business days before hearing. Covered California will provide its SOP to the county electronically. County will make its SOP available to the claimant, as before.   If claimant requests, county will provide claimant with copy of Covered California’s SOP.  Claimant &amp; AR may view the case record &amp; all non-privileged information used by the county prior to or at the hearing. </a:t>
            </a:r>
          </a:p>
          <a:p>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686800" cy="990600"/>
          </a:xfrm>
        </p:spPr>
        <p:txBody>
          <a:bodyPr>
            <a:normAutofit fontScale="90000"/>
          </a:bodyPr>
          <a:lstStyle/>
          <a:p>
            <a:r>
              <a:rPr lang="en-US" sz="3300" b="1" dirty="0" smtClean="0"/>
              <a:t>PREHEARING PROCEDURES</a:t>
            </a:r>
            <a:r>
              <a:rPr lang="en-US" b="1" dirty="0" smtClean="0"/>
              <a:t/>
            </a:r>
            <a:br>
              <a:rPr lang="en-US" b="1" dirty="0" smtClean="0"/>
            </a:br>
            <a:endParaRPr lang="en-US" dirty="0"/>
          </a:p>
        </p:txBody>
      </p:sp>
      <p:sp>
        <p:nvSpPr>
          <p:cNvPr id="3" name="Content Placeholder 2"/>
          <p:cNvSpPr>
            <a:spLocks noGrp="1"/>
          </p:cNvSpPr>
          <p:nvPr>
            <p:ph idx="1"/>
          </p:nvPr>
        </p:nvSpPr>
        <p:spPr>
          <a:xfrm>
            <a:off x="457200" y="1600200"/>
            <a:ext cx="8229600" cy="3352800"/>
          </a:xfrm>
        </p:spPr>
        <p:txBody>
          <a:bodyPr/>
          <a:lstStyle/>
          <a:p>
            <a:pPr>
              <a:spcBef>
                <a:spcPts val="0"/>
              </a:spcBef>
            </a:pPr>
            <a:r>
              <a:rPr lang="en-US" sz="2800" dirty="0" smtClean="0"/>
              <a:t>Dual agency determinations.</a:t>
            </a:r>
          </a:p>
          <a:p>
            <a:pPr>
              <a:spcBef>
                <a:spcPts val="0"/>
              </a:spcBef>
              <a:buNone/>
            </a:pPr>
            <a:r>
              <a:rPr lang="en-US" sz="2800" dirty="0" smtClean="0"/>
              <a:t>  </a:t>
            </a:r>
          </a:p>
          <a:p>
            <a:pPr marL="914400" indent="-457200">
              <a:spcBef>
                <a:spcPts val="0"/>
              </a:spcBef>
            </a:pPr>
            <a:r>
              <a:rPr lang="en-US" sz="2800" dirty="0" smtClean="0"/>
              <a:t>Where claimant’s appeal raises disputes that involve both Covered California &amp; the county, the agencies will coordinate.</a:t>
            </a:r>
          </a:p>
          <a:p>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38200"/>
            <a:ext cx="8686800" cy="304800"/>
          </a:xfrm>
        </p:spPr>
        <p:txBody>
          <a:bodyPr>
            <a:normAutofit fontScale="90000"/>
          </a:bodyPr>
          <a:lstStyle/>
          <a:p>
            <a:r>
              <a:rPr lang="en-US" sz="3300" b="1" dirty="0" smtClean="0"/>
              <a:t>EXPEDITED APPEALS</a:t>
            </a:r>
            <a:r>
              <a:rPr lang="en-US" b="1" dirty="0" smtClean="0">
                <a:latin typeface="Century Gothic" pitchFamily="34" charset="0"/>
              </a:rPr>
              <a:t/>
            </a:r>
            <a:br>
              <a:rPr lang="en-US" b="1" dirty="0" smtClean="0">
                <a:latin typeface="Century Gothic" pitchFamily="34" charset="0"/>
              </a:rPr>
            </a:br>
            <a:endParaRPr lang="en-US" dirty="0"/>
          </a:p>
        </p:txBody>
      </p:sp>
      <p:sp>
        <p:nvSpPr>
          <p:cNvPr id="3" name="Content Placeholder 2"/>
          <p:cNvSpPr>
            <a:spLocks noGrp="1"/>
          </p:cNvSpPr>
          <p:nvPr>
            <p:ph idx="1"/>
          </p:nvPr>
        </p:nvSpPr>
        <p:spPr>
          <a:xfrm>
            <a:off x="457200" y="1371600"/>
            <a:ext cx="8229600" cy="4800600"/>
          </a:xfrm>
        </p:spPr>
        <p:txBody>
          <a:bodyPr>
            <a:noAutofit/>
          </a:bodyPr>
          <a:lstStyle/>
          <a:p>
            <a:pPr marL="288925" indent="-288925">
              <a:spcBef>
                <a:spcPts val="0"/>
              </a:spcBef>
            </a:pPr>
            <a:r>
              <a:rPr lang="en-US" sz="2800" dirty="0" smtClean="0"/>
              <a:t>New standard for Expedited Appeals: </a:t>
            </a:r>
          </a:p>
          <a:p>
            <a:pPr marL="633413" indent="0">
              <a:spcBef>
                <a:spcPts val="0"/>
              </a:spcBef>
              <a:buNone/>
            </a:pPr>
            <a:r>
              <a:rPr lang="en-US" sz="2800" dirty="0" smtClean="0"/>
              <a:t>“…where there is an immediate need for services because a standard appeal could jeopardize the claimant’s life or health or ability to attain, maintain, or regain maximum function.”</a:t>
            </a:r>
          </a:p>
          <a:p>
            <a:pPr marL="288925" indent="-288925">
              <a:spcBef>
                <a:spcPts val="0"/>
              </a:spcBef>
              <a:buNone/>
            </a:pPr>
            <a:endParaRPr lang="en-US" sz="2800" dirty="0" smtClean="0"/>
          </a:p>
          <a:p>
            <a:pPr marL="288925" indent="-288925">
              <a:spcBef>
                <a:spcPts val="0"/>
              </a:spcBef>
            </a:pPr>
            <a:r>
              <a:rPr lang="en-US" sz="2800" dirty="0" smtClean="0"/>
              <a:t>If Expedited Appeal request is granted, ACAB shall schedule hearing within 10 days &amp; notify Covered California &amp; county within 3 business days. </a:t>
            </a:r>
          </a:p>
          <a:p>
            <a:pPr marL="288925" indent="-288925">
              <a:spcBef>
                <a:spcPts val="0"/>
              </a:spcBef>
              <a:buNone/>
            </a:pPr>
            <a:endParaRPr lang="en-US" dirty="0" smtClean="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27</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1000"/>
            <a:ext cx="8686800" cy="685800"/>
          </a:xfrm>
        </p:spPr>
        <p:txBody>
          <a:bodyPr>
            <a:normAutofit/>
          </a:bodyPr>
          <a:lstStyle/>
          <a:p>
            <a:r>
              <a:rPr lang="en-US" sz="3000" b="1" dirty="0" smtClean="0"/>
              <a:t>EXPEDITED APPEALS</a:t>
            </a:r>
            <a:endParaRPr lang="en-US" sz="3000" dirty="0"/>
          </a:p>
        </p:txBody>
      </p:sp>
      <p:sp>
        <p:nvSpPr>
          <p:cNvPr id="3" name="Content Placeholder 2"/>
          <p:cNvSpPr>
            <a:spLocks noGrp="1"/>
          </p:cNvSpPr>
          <p:nvPr>
            <p:ph idx="1"/>
          </p:nvPr>
        </p:nvSpPr>
        <p:spPr>
          <a:xfrm>
            <a:off x="457200" y="1600200"/>
            <a:ext cx="8229600" cy="3962400"/>
          </a:xfrm>
        </p:spPr>
        <p:txBody>
          <a:bodyPr/>
          <a:lstStyle/>
          <a:p>
            <a:pPr marL="288925" indent="-288925">
              <a:spcBef>
                <a:spcPts val="0"/>
              </a:spcBef>
            </a:pPr>
            <a:r>
              <a:rPr lang="en-US" sz="2800" dirty="0" smtClean="0"/>
              <a:t>Expedited appeals decisions will be issued within 10 calendar days of the Notice of Hearing or within 5 business days of the close of record, whichever is later.</a:t>
            </a:r>
          </a:p>
          <a:p>
            <a:pPr marL="288925" indent="-288925">
              <a:spcBef>
                <a:spcPts val="0"/>
              </a:spcBef>
              <a:buNone/>
            </a:pPr>
            <a:endParaRPr lang="en-US" sz="2800" dirty="0" smtClean="0"/>
          </a:p>
          <a:p>
            <a:pPr marL="288925" indent="-288925">
              <a:spcBef>
                <a:spcPts val="0"/>
              </a:spcBef>
            </a:pPr>
            <a:r>
              <a:rPr lang="en-US" sz="2800" dirty="0" smtClean="0"/>
              <a:t>Expedited appeals will not go through the informal resolution process.</a:t>
            </a:r>
          </a:p>
          <a:p>
            <a:endParaRPr lang="en-US" dirty="0"/>
          </a:p>
        </p:txBody>
      </p:sp>
      <p:sp>
        <p:nvSpPr>
          <p:cNvPr id="4" name="Slide Number Placeholder 3"/>
          <p:cNvSpPr>
            <a:spLocks noGrp="1"/>
          </p:cNvSpPr>
          <p:nvPr>
            <p:ph type="sldNum" sz="quarter" idx="12"/>
          </p:nvPr>
        </p:nvSpPr>
        <p:spPr/>
        <p:txBody>
          <a:bodyPr/>
          <a:lstStyle/>
          <a:p>
            <a:fld id="{1F8FFAB7-4B88-4A46-B438-0DCF829E65C6}" type="slidenum">
              <a:rPr lang="en-US" smtClean="0"/>
              <a:pPr/>
              <a:t>28</a:t>
            </a:fld>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28</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71600"/>
            <a:ext cx="8229600" cy="3962400"/>
          </a:xfrm>
        </p:spPr>
        <p:txBody>
          <a:bodyPr/>
          <a:lstStyle/>
          <a:p>
            <a:pPr algn="ctr"/>
            <a:r>
              <a:rPr lang="en-US" dirty="0" smtClean="0"/>
              <a:t>HEARING PROCEDURES</a:t>
            </a:r>
            <a:endParaRPr lang="en-US" dirty="0"/>
          </a:p>
        </p:txBody>
      </p:sp>
      <p:sp>
        <p:nvSpPr>
          <p:cNvPr id="4"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29</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686800" cy="990600"/>
          </a:xfrm>
        </p:spPr>
        <p:txBody>
          <a:bodyPr>
            <a:normAutofit/>
          </a:bodyPr>
          <a:lstStyle/>
          <a:p>
            <a:r>
              <a:rPr lang="en-US" sz="3000" b="1" dirty="0" smtClean="0"/>
              <a:t>NOTE:</a:t>
            </a:r>
            <a:endParaRPr lang="en-US" sz="3000" b="1" dirty="0"/>
          </a:p>
        </p:txBody>
      </p:sp>
      <p:sp>
        <p:nvSpPr>
          <p:cNvPr id="3" name="Content Placeholder 2"/>
          <p:cNvSpPr>
            <a:spLocks noGrp="1"/>
          </p:cNvSpPr>
          <p:nvPr>
            <p:ph idx="1"/>
          </p:nvPr>
        </p:nvSpPr>
        <p:spPr/>
        <p:txBody>
          <a:bodyPr>
            <a:normAutofit/>
          </a:bodyPr>
          <a:lstStyle/>
          <a:p>
            <a:r>
              <a:rPr lang="en-US" sz="2800" dirty="0" smtClean="0"/>
              <a:t>The Affordable Care Act refers to the person requesting a hearing as the “appellant”.  </a:t>
            </a:r>
          </a:p>
          <a:p>
            <a:pPr marL="182563" indent="-6350">
              <a:buNone/>
            </a:pPr>
            <a:r>
              <a:rPr lang="en-US" sz="2800" dirty="0" smtClean="0"/>
              <a:t>In Medi-Cal hearings this person is called the “claimant”.  Claimant &amp; appellant have the same meaning.</a:t>
            </a:r>
          </a:p>
          <a:p>
            <a:endParaRPr lang="en-US" sz="2800" dirty="0" smtClean="0"/>
          </a:p>
          <a:p>
            <a:r>
              <a:rPr lang="en-US" sz="2800" dirty="0" smtClean="0"/>
              <a:t>Also, the words “hearing” &amp; “appeal” are interchangeable. </a:t>
            </a:r>
          </a:p>
          <a:p>
            <a:endParaRPr lang="en-US" sz="2800"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686800" cy="533400"/>
          </a:xfrm>
        </p:spPr>
        <p:txBody>
          <a:bodyPr>
            <a:noAutofit/>
          </a:bodyPr>
          <a:lstStyle/>
          <a:p>
            <a:r>
              <a:rPr lang="en-US" sz="3000" b="1" dirty="0" smtClean="0"/>
              <a:t>HEARING PROCEDURES</a:t>
            </a:r>
            <a:endParaRPr lang="en-US" sz="3000" b="1" dirty="0"/>
          </a:p>
        </p:txBody>
      </p:sp>
      <p:sp>
        <p:nvSpPr>
          <p:cNvPr id="3" name="Content Placeholder 2"/>
          <p:cNvSpPr>
            <a:spLocks noGrp="1"/>
          </p:cNvSpPr>
          <p:nvPr>
            <p:ph idx="1"/>
          </p:nvPr>
        </p:nvSpPr>
        <p:spPr/>
        <p:txBody>
          <a:bodyPr>
            <a:normAutofit/>
          </a:bodyPr>
          <a:lstStyle/>
          <a:p>
            <a:pPr>
              <a:spcBef>
                <a:spcPts val="0"/>
              </a:spcBef>
            </a:pPr>
            <a:r>
              <a:rPr lang="en-US" sz="2800" dirty="0" smtClean="0"/>
              <a:t>May be conducted by Administrative Law Judge by phone or video conference, unless an in-person hearing is requested.</a:t>
            </a:r>
          </a:p>
          <a:p>
            <a:pPr>
              <a:spcBef>
                <a:spcPts val="0"/>
              </a:spcBef>
              <a:buNone/>
            </a:pPr>
            <a:endParaRPr lang="en-US" sz="2800" dirty="0" smtClean="0"/>
          </a:p>
          <a:p>
            <a:pPr>
              <a:spcBef>
                <a:spcPts val="0"/>
              </a:spcBef>
            </a:pPr>
            <a:r>
              <a:rPr lang="en-US" sz="2800" dirty="0" smtClean="0"/>
              <a:t>Evidentiary hearing conducted as before ACA.</a:t>
            </a:r>
          </a:p>
          <a:p>
            <a:pPr>
              <a:spcBef>
                <a:spcPts val="0"/>
              </a:spcBef>
            </a:pPr>
            <a:endParaRPr lang="en-US" sz="2800" dirty="0" smtClean="0"/>
          </a:p>
          <a:p>
            <a:pPr>
              <a:spcBef>
                <a:spcPts val="0"/>
              </a:spcBef>
            </a:pPr>
            <a:r>
              <a:rPr lang="en-US" sz="2800" dirty="0" smtClean="0"/>
              <a:t>ACAB provides interpreter, if needed, typically by phone.</a:t>
            </a:r>
          </a:p>
          <a:p>
            <a:pPr lvl="1"/>
            <a:endParaRPr lang="en-US" dirty="0" smtClean="0"/>
          </a:p>
          <a:p>
            <a:endParaRPr lang="en-US" dirty="0" smtClean="0"/>
          </a:p>
          <a:p>
            <a:pPr lvl="1"/>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30</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5410200"/>
          </a:xfrm>
        </p:spPr>
        <p:txBody>
          <a:bodyPr/>
          <a:lstStyle/>
          <a:p>
            <a:pPr algn="ctr"/>
            <a:r>
              <a:rPr lang="en-US" dirty="0" smtClean="0"/>
              <a:t>POST HEARING PROCEDURES</a:t>
            </a:r>
            <a:endParaRPr lang="en-US" dirty="0"/>
          </a:p>
        </p:txBody>
      </p:sp>
      <p:sp>
        <p:nvSpPr>
          <p:cNvPr id="4"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31</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686800" cy="609600"/>
          </a:xfrm>
        </p:spPr>
        <p:txBody>
          <a:bodyPr>
            <a:normAutofit/>
          </a:bodyPr>
          <a:lstStyle/>
          <a:p>
            <a:r>
              <a:rPr lang="en-US" sz="3000" b="1" dirty="0" smtClean="0"/>
              <a:t>POST HEARING PROCEDURES</a:t>
            </a:r>
            <a:endParaRPr lang="en-US" sz="3000" b="1" dirty="0"/>
          </a:p>
        </p:txBody>
      </p:sp>
      <p:sp>
        <p:nvSpPr>
          <p:cNvPr id="3" name="Content Placeholder 2"/>
          <p:cNvSpPr>
            <a:spLocks noGrp="1"/>
          </p:cNvSpPr>
          <p:nvPr>
            <p:ph idx="1"/>
          </p:nvPr>
        </p:nvSpPr>
        <p:spPr>
          <a:xfrm>
            <a:off x="457200" y="1371600"/>
            <a:ext cx="8229600" cy="4800600"/>
          </a:xfrm>
        </p:spPr>
        <p:txBody>
          <a:bodyPr>
            <a:normAutofit/>
          </a:bodyPr>
          <a:lstStyle/>
          <a:p>
            <a:r>
              <a:rPr lang="en-US" sz="2800" dirty="0" smtClean="0"/>
              <a:t>Decision sent to claimant by mail &amp; transmitted electronically to Covered California &amp; county.</a:t>
            </a:r>
          </a:p>
          <a:p>
            <a:pPr>
              <a:buNone/>
            </a:pPr>
            <a:endParaRPr lang="en-US" sz="2800" dirty="0" smtClean="0"/>
          </a:p>
          <a:p>
            <a:r>
              <a:rPr lang="en-US" sz="2800" dirty="0" smtClean="0"/>
              <a:t>Compliance by Covered California of favorable decision - at option of appellant:</a:t>
            </a:r>
          </a:p>
          <a:p>
            <a:pPr marL="457200" indent="0"/>
            <a:r>
              <a:rPr lang="en-US" sz="2800" dirty="0" smtClean="0"/>
              <a:t> 	Prospectively – on first day of the month 	following the date of notice of appeal 	decision, or </a:t>
            </a:r>
          </a:p>
          <a:p>
            <a:pPr marL="914400" lvl="3" indent="-457200"/>
            <a:r>
              <a:rPr lang="en-US" sz="2800" dirty="0" smtClean="0"/>
              <a:t>Retroactively – to the date the incorrect eligibility determination was made.</a:t>
            </a:r>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4191000"/>
          </a:xfrm>
        </p:spPr>
        <p:txBody>
          <a:bodyPr/>
          <a:lstStyle/>
          <a:p>
            <a:pPr algn="ctr"/>
            <a:r>
              <a:rPr lang="en-US" dirty="0" smtClean="0"/>
              <a:t>APPEAL RIGHTS</a:t>
            </a:r>
            <a:endParaRPr lang="en-US" dirty="0"/>
          </a:p>
        </p:txBody>
      </p:sp>
      <p:sp>
        <p:nvSpPr>
          <p:cNvPr id="4"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33</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8686800" cy="762000"/>
          </a:xfrm>
        </p:spPr>
        <p:txBody>
          <a:bodyPr>
            <a:normAutofit/>
          </a:bodyPr>
          <a:lstStyle/>
          <a:p>
            <a:r>
              <a:rPr lang="en-US" sz="3000" b="1" dirty="0" smtClean="0"/>
              <a:t>APPEAL RIGHTS</a:t>
            </a:r>
            <a:endParaRPr lang="en-US" sz="3000" b="1" dirty="0"/>
          </a:p>
        </p:txBody>
      </p:sp>
      <p:sp>
        <p:nvSpPr>
          <p:cNvPr id="3" name="Content Placeholder 2"/>
          <p:cNvSpPr>
            <a:spLocks noGrp="1"/>
          </p:cNvSpPr>
          <p:nvPr>
            <p:ph idx="1"/>
          </p:nvPr>
        </p:nvSpPr>
        <p:spPr>
          <a:xfrm>
            <a:off x="457200" y="1371600"/>
            <a:ext cx="8229600" cy="4876800"/>
          </a:xfrm>
        </p:spPr>
        <p:txBody>
          <a:bodyPr>
            <a:noAutofit/>
          </a:bodyPr>
          <a:lstStyle/>
          <a:p>
            <a:pPr>
              <a:spcBef>
                <a:spcPts val="0"/>
              </a:spcBef>
              <a:buNone/>
            </a:pPr>
            <a:r>
              <a:rPr lang="en-US" sz="2800" dirty="0" smtClean="0"/>
              <a:t>For Covered California Issue:  </a:t>
            </a:r>
          </a:p>
          <a:p>
            <a:pPr marL="914400" indent="-457200">
              <a:spcBef>
                <a:spcPts val="0"/>
              </a:spcBef>
              <a:tabLst>
                <a:tab pos="236538" algn="l"/>
                <a:tab pos="280988" algn="l"/>
                <a:tab pos="515938" algn="l"/>
                <a:tab pos="855663" algn="l"/>
              </a:tabLst>
            </a:pPr>
            <a:r>
              <a:rPr lang="en-US" sz="2800" dirty="0" smtClean="0"/>
              <a:t>Claimant may appeal to US Department of Health &amp; Human Services.</a:t>
            </a:r>
          </a:p>
          <a:p>
            <a:pPr marL="914400" indent="-457200">
              <a:spcBef>
                <a:spcPts val="0"/>
              </a:spcBef>
              <a:buNone/>
              <a:tabLst>
                <a:tab pos="236538" algn="l"/>
                <a:tab pos="280988" algn="l"/>
                <a:tab pos="515938" algn="l"/>
                <a:tab pos="855663" algn="l"/>
              </a:tabLst>
            </a:pPr>
            <a:endParaRPr lang="en-US" sz="2800" dirty="0" smtClean="0"/>
          </a:p>
          <a:p>
            <a:pPr>
              <a:spcBef>
                <a:spcPts val="0"/>
              </a:spcBef>
              <a:buNone/>
            </a:pPr>
            <a:r>
              <a:rPr lang="en-US" sz="2800" dirty="0" smtClean="0"/>
              <a:t>For MAGI &amp; Non-MAGI Medi-Cal Issue:  </a:t>
            </a:r>
          </a:p>
          <a:p>
            <a:pPr marL="914400" indent="-457200">
              <a:spcBef>
                <a:spcPts val="0"/>
              </a:spcBef>
            </a:pPr>
            <a:r>
              <a:rPr lang="en-US" sz="2800" dirty="0" smtClean="0"/>
              <a:t>Claimant or county may submit a rehearing request to be reviewed by DHCS.</a:t>
            </a:r>
          </a:p>
          <a:p>
            <a:pPr marL="914400" indent="-457200">
              <a:spcBef>
                <a:spcPts val="0"/>
              </a:spcBef>
              <a:buNone/>
            </a:pPr>
            <a:endParaRPr lang="en-US" sz="2800" dirty="0" smtClean="0"/>
          </a:p>
          <a:p>
            <a:pPr>
              <a:spcBef>
                <a:spcPts val="0"/>
              </a:spcBef>
              <a:buNone/>
            </a:pPr>
            <a:r>
              <a:rPr lang="en-US" sz="2800" dirty="0" smtClean="0"/>
              <a:t>For Any Issue:  </a:t>
            </a:r>
          </a:p>
          <a:p>
            <a:pPr marL="914400" indent="-457200">
              <a:spcBef>
                <a:spcPts val="0"/>
              </a:spcBef>
            </a:pPr>
            <a:r>
              <a:rPr lang="en-US" sz="2800" dirty="0" smtClean="0"/>
              <a:t>Claimant or county may request judicial review.</a:t>
            </a:r>
            <a:endParaRPr lang="en-US" sz="2800"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34</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19200"/>
          </a:xfrm>
        </p:spPr>
        <p:txBody>
          <a:bodyPr/>
          <a:lstStyle/>
          <a:p>
            <a:pPr algn="ctr"/>
            <a:r>
              <a:rPr lang="en-US" b="1" dirty="0" smtClean="0"/>
              <a:t>QUESTIONS?</a:t>
            </a:r>
            <a:endParaRPr lang="en-US" b="1" dirty="0"/>
          </a:p>
        </p:txBody>
      </p:sp>
      <p:pic>
        <p:nvPicPr>
          <p:cNvPr id="5" name="Picture 2" descr="C:\Users\The Ontz\AppData\Local\Microsoft\Windows\Temporary Internet Files\Content.IE5\56MP5GSY\MC900441428[1].png"/>
          <p:cNvPicPr>
            <a:picLocks noGrp="1" noChangeAspect="1" noChangeArrowheads="1"/>
          </p:cNvPicPr>
          <p:nvPr>
            <p:ph idx="1"/>
          </p:nvPr>
        </p:nvPicPr>
        <p:blipFill>
          <a:blip r:embed="rId2" cstate="print"/>
          <a:stretch>
            <a:fillRect/>
          </a:stretch>
        </p:blipFill>
        <p:spPr bwMode="auto">
          <a:xfrm>
            <a:off x="2438400" y="1828800"/>
            <a:ext cx="4114800" cy="4114800"/>
          </a:xfrm>
          <a:prstGeom prst="rect">
            <a:avLst/>
          </a:prstGeom>
          <a:noFill/>
        </p:spPr>
      </p:pic>
      <p:sp>
        <p:nvSpPr>
          <p:cNvPr id="6"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35</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4011020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5105400"/>
          </a:xfrm>
        </p:spPr>
        <p:txBody>
          <a:bodyPr/>
          <a:lstStyle/>
          <a:p>
            <a:pPr algn="ctr"/>
            <a:r>
              <a:rPr lang="en-US" dirty="0" smtClean="0"/>
              <a:t>BACKGROUND TO THE AFFORDABLE CARE ACT </a:t>
            </a:r>
            <a:br>
              <a:rPr lang="en-US" dirty="0" smtClean="0"/>
            </a:br>
            <a:r>
              <a:rPr lang="en-US" dirty="0" smtClean="0"/>
              <a:t>(ACA)</a:t>
            </a:r>
            <a:endParaRPr lang="en-US" dirty="0"/>
          </a:p>
        </p:txBody>
      </p:sp>
      <p:sp>
        <p:nvSpPr>
          <p:cNvPr id="5" name="Slide Number Placeholder 3"/>
          <p:cNvSpPr txBox="1">
            <a:spLocks/>
          </p:cNvSpPr>
          <p:nvPr/>
        </p:nvSpPr>
        <p:spPr>
          <a:xfrm>
            <a:off x="8046720" y="6492240"/>
            <a:ext cx="1066800" cy="329184"/>
          </a:xfrm>
          <a:prstGeom prst="rect">
            <a:avLst/>
          </a:prstGeom>
          <a:noFill/>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fld id="{1F8FFAB7-4B88-4A46-B438-0DCF829E65C6}" type="slidenum">
              <a:rPr kumimoji="0" lang="en-US" sz="1800" b="1" i="0" u="none" strike="noStrike" kern="1200" cap="none" spc="0" normalizeH="0" baseline="0" noProof="0" smtClean="0">
                <a:ln>
                  <a:noFill/>
                </a:ln>
                <a:solidFill>
                  <a:schemeClr val="accent1"/>
                </a:solidFill>
                <a:effectLst/>
                <a:uLnTx/>
                <a:uFillTx/>
                <a:latin typeface="Century Gothic"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endParaRPr kumimoji="0" lang="en-US" sz="1800" b="1" i="0" u="none" strike="noStrike" kern="1200" cap="none" spc="0" normalizeH="0" baseline="0" noProof="0" dirty="0">
              <a:ln>
                <a:noFill/>
              </a:ln>
              <a:solidFill>
                <a:schemeClr val="accent1"/>
              </a:solidFill>
              <a:effectLst/>
              <a:uLnTx/>
              <a:uFillTx/>
              <a:latin typeface="Century Gothic" pitchFamily="34" charset="0"/>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rgbClr val="873624"/>
                </a:solidFill>
                <a:latin typeface="Century Gothic" pitchFamily="34" charset="0"/>
              </a:rPr>
              <a:pPr algn="ctr"/>
              <a:t>5</a:t>
            </a:fld>
            <a:endParaRPr lang="en-US" sz="1800" dirty="0">
              <a:solidFill>
                <a:srgbClr val="873624"/>
              </a:solidFill>
              <a:latin typeface="Century Gothic" pitchFamily="34" charset="0"/>
            </a:endParaRPr>
          </a:p>
        </p:txBody>
      </p:sp>
      <p:sp>
        <p:nvSpPr>
          <p:cNvPr id="9" name="Title 1"/>
          <p:cNvSpPr txBox="1">
            <a:spLocks/>
          </p:cNvSpPr>
          <p:nvPr/>
        </p:nvSpPr>
        <p:spPr>
          <a:xfrm>
            <a:off x="0" y="381000"/>
            <a:ext cx="8915399"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solidFill>
                <a:srgbClr val="895D1D"/>
              </a:solidFill>
              <a:latin typeface="Century Gothic" pitchFamily="34" charset="0"/>
            </a:endParaRPr>
          </a:p>
          <a:p>
            <a:endParaRPr lang="en-US" b="1" dirty="0">
              <a:solidFill>
                <a:srgbClr val="895D1D"/>
              </a:solidFill>
              <a:latin typeface="Century Gothic" pitchFamily="34" charset="0"/>
            </a:endParaRPr>
          </a:p>
          <a:p>
            <a:r>
              <a:rPr lang="en-US" sz="3000" b="1" dirty="0" smtClean="0">
                <a:solidFill>
                  <a:srgbClr val="895D1D"/>
                </a:solidFill>
              </a:rPr>
              <a:t>BACKGROUND TO THE aca</a:t>
            </a:r>
            <a:endParaRPr lang="en-US" sz="3000" b="1" dirty="0">
              <a:solidFill>
                <a:srgbClr val="895D1D"/>
              </a:solidFill>
            </a:endParaRPr>
          </a:p>
        </p:txBody>
      </p:sp>
      <p:sp>
        <p:nvSpPr>
          <p:cNvPr id="2" name="TextBox 1"/>
          <p:cNvSpPr txBox="1"/>
          <p:nvPr/>
        </p:nvSpPr>
        <p:spPr>
          <a:xfrm>
            <a:off x="228599" y="1676400"/>
            <a:ext cx="8686799" cy="4401205"/>
          </a:xfrm>
          <a:prstGeom prst="rect">
            <a:avLst/>
          </a:prstGeom>
          <a:noFill/>
        </p:spPr>
        <p:txBody>
          <a:bodyPr wrap="square" rtlCol="0">
            <a:spAutoFit/>
          </a:bodyPr>
          <a:lstStyle/>
          <a:p>
            <a:pPr marL="285750" indent="-285750">
              <a:buClr>
                <a:schemeClr val="accent1"/>
              </a:buClr>
              <a:buFont typeface="Arial" pitchFamily="34" charset="0"/>
              <a:buChar char="•"/>
            </a:pPr>
            <a:r>
              <a:rPr lang="en-US" sz="2800" dirty="0" smtClean="0"/>
              <a:t>Affordable Care Act.</a:t>
            </a:r>
          </a:p>
          <a:p>
            <a:pPr marL="285750" indent="-285750">
              <a:buClr>
                <a:schemeClr val="accent1"/>
              </a:buClr>
              <a:buFont typeface="Arial" pitchFamily="34" charset="0"/>
              <a:buChar char="•"/>
            </a:pPr>
            <a:endParaRPr lang="en-US" sz="2800" dirty="0" smtClean="0"/>
          </a:p>
          <a:p>
            <a:pPr marL="285750" indent="-285750">
              <a:buClr>
                <a:schemeClr val="accent1"/>
              </a:buClr>
              <a:buFont typeface="Arial" pitchFamily="34" charset="0"/>
              <a:buChar char="•"/>
            </a:pPr>
            <a:endParaRPr lang="en-US" sz="2800" dirty="0" smtClean="0"/>
          </a:p>
          <a:p>
            <a:pPr marL="285750" indent="-285750">
              <a:buClr>
                <a:schemeClr val="accent1"/>
              </a:buClr>
              <a:buFont typeface="Arial" pitchFamily="34" charset="0"/>
              <a:buChar char="•"/>
            </a:pPr>
            <a:r>
              <a:rPr lang="en-US" sz="2800" dirty="0" smtClean="0"/>
              <a:t>Qualified Health Plan (QHP).</a:t>
            </a:r>
          </a:p>
          <a:p>
            <a:pPr marL="285750" indent="-285750">
              <a:buClr>
                <a:schemeClr val="accent1"/>
              </a:buClr>
              <a:buFont typeface="Arial" pitchFamily="34" charset="0"/>
              <a:buChar char="•"/>
            </a:pPr>
            <a:endParaRPr lang="en-US" sz="2800" dirty="0" smtClean="0"/>
          </a:p>
          <a:p>
            <a:pPr marL="285750" indent="-285750">
              <a:buClr>
                <a:schemeClr val="accent1"/>
              </a:buClr>
              <a:buFont typeface="Arial" pitchFamily="34" charset="0"/>
              <a:buChar char="•"/>
            </a:pPr>
            <a:endParaRPr lang="en-US" sz="2800" dirty="0" smtClean="0"/>
          </a:p>
          <a:p>
            <a:pPr marL="285750" indent="-285750">
              <a:buClr>
                <a:schemeClr val="accent1"/>
              </a:buClr>
              <a:buFont typeface="Arial" pitchFamily="34" charset="0"/>
              <a:buChar char="•"/>
            </a:pPr>
            <a:r>
              <a:rPr lang="en-US" sz="2800" dirty="0" smtClean="0"/>
              <a:t>Advanced Payment of Premium Tax Credit (APTC).</a:t>
            </a:r>
          </a:p>
          <a:p>
            <a:pPr marL="285750" indent="-285750">
              <a:buClr>
                <a:schemeClr val="accent1"/>
              </a:buClr>
              <a:buFont typeface="Arial" pitchFamily="34" charset="0"/>
              <a:buChar char="•"/>
            </a:pPr>
            <a:endParaRPr lang="en-US" sz="2800" dirty="0" smtClean="0"/>
          </a:p>
          <a:p>
            <a:pPr marL="285750" indent="-285750">
              <a:buClr>
                <a:schemeClr val="accent1"/>
              </a:buClr>
              <a:buFont typeface="Arial" pitchFamily="34" charset="0"/>
              <a:buChar char="•"/>
            </a:pPr>
            <a:endParaRPr lang="en-US" sz="2800" dirty="0" smtClean="0"/>
          </a:p>
          <a:p>
            <a:pPr marL="285750" indent="-285750">
              <a:buClr>
                <a:schemeClr val="accent1"/>
              </a:buClr>
              <a:buFont typeface="Arial" pitchFamily="34" charset="0"/>
              <a:buChar char="•"/>
            </a:pPr>
            <a:r>
              <a:rPr lang="en-US" sz="2800" dirty="0" smtClean="0"/>
              <a:t>Cost Sharing Reductions (CSR).</a:t>
            </a:r>
          </a:p>
        </p:txBody>
      </p:sp>
    </p:spTree>
    <p:extLst>
      <p:ext uri="{BB962C8B-B14F-4D97-AF65-F5344CB8AC3E}">
        <p14:creationId xmlns:p14="http://schemas.microsoft.com/office/powerpoint/2010/main" val="4158545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rgbClr val="873624"/>
                </a:solidFill>
                <a:latin typeface="Century Gothic" pitchFamily="34" charset="0"/>
              </a:rPr>
              <a:pPr algn="ctr"/>
              <a:t>6</a:t>
            </a:fld>
            <a:endParaRPr lang="en-US" sz="1800" dirty="0">
              <a:solidFill>
                <a:srgbClr val="873624"/>
              </a:solidFill>
              <a:latin typeface="Century Gothic" pitchFamily="34" charset="0"/>
            </a:endParaRPr>
          </a:p>
        </p:txBody>
      </p:sp>
      <p:sp>
        <p:nvSpPr>
          <p:cNvPr id="9" name="Title 1"/>
          <p:cNvSpPr txBox="1">
            <a:spLocks/>
          </p:cNvSpPr>
          <p:nvPr/>
        </p:nvSpPr>
        <p:spPr>
          <a:xfrm>
            <a:off x="0" y="381000"/>
            <a:ext cx="8904249" cy="6858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solidFill>
                <a:srgbClr val="895D1D"/>
              </a:solidFill>
              <a:latin typeface="Century Gothic" pitchFamily="34" charset="0"/>
            </a:endParaRPr>
          </a:p>
          <a:p>
            <a:endParaRPr lang="en-US" b="1" dirty="0">
              <a:solidFill>
                <a:srgbClr val="895D1D"/>
              </a:solidFill>
              <a:latin typeface="Century Gothic" pitchFamily="34" charset="0"/>
            </a:endParaRPr>
          </a:p>
          <a:p>
            <a:r>
              <a:rPr lang="en-US" sz="3000" b="1" dirty="0" smtClean="0">
                <a:solidFill>
                  <a:srgbClr val="895D1D"/>
                </a:solidFill>
              </a:rPr>
              <a:t>Covered cALIFORNIA</a:t>
            </a:r>
            <a:endParaRPr lang="en-US" sz="3000" b="1" dirty="0">
              <a:solidFill>
                <a:srgbClr val="895D1D"/>
              </a:solidFill>
            </a:endParaRPr>
          </a:p>
        </p:txBody>
      </p:sp>
      <p:sp>
        <p:nvSpPr>
          <p:cNvPr id="2" name="TextBox 1"/>
          <p:cNvSpPr txBox="1"/>
          <p:nvPr/>
        </p:nvSpPr>
        <p:spPr>
          <a:xfrm>
            <a:off x="457201" y="1524000"/>
            <a:ext cx="8458199" cy="4555093"/>
          </a:xfrm>
          <a:prstGeom prst="rect">
            <a:avLst/>
          </a:prstGeom>
          <a:noFill/>
        </p:spPr>
        <p:txBody>
          <a:bodyPr wrap="square" rtlCol="0">
            <a:spAutoFit/>
          </a:bodyPr>
          <a:lstStyle/>
          <a:p>
            <a:pPr marL="285750" indent="-285750">
              <a:buClr>
                <a:schemeClr val="accent1"/>
              </a:buClr>
              <a:buFont typeface="Arial" panose="020B0604020202020204" pitchFamily="34" charset="0"/>
              <a:buChar char="•"/>
            </a:pPr>
            <a:r>
              <a:rPr lang="en-US" sz="2800" dirty="0" smtClean="0"/>
              <a:t>One stop shop where applicants are assessed for eligibility for the various programs, purchase private insurance, &amp; enroll with coverage beginning in January 2014.</a:t>
            </a:r>
          </a:p>
          <a:p>
            <a:pPr marL="285750" indent="-285750">
              <a:buClr>
                <a:schemeClr val="accent1"/>
              </a:buClr>
              <a:buFont typeface="Arial" panose="020B0604020202020204" pitchFamily="34" charset="0"/>
              <a:buChar char="•"/>
            </a:pPr>
            <a:endParaRPr lang="en-US" sz="2800" dirty="0" smtClean="0"/>
          </a:p>
          <a:p>
            <a:pPr marL="285750" indent="-285750">
              <a:buClr>
                <a:schemeClr val="accent1"/>
              </a:buClr>
              <a:buFont typeface="Arial" panose="020B0604020202020204" pitchFamily="34" charset="0"/>
              <a:buChar char="•"/>
            </a:pPr>
            <a:r>
              <a:rPr lang="en-US" sz="2800" dirty="0" smtClean="0"/>
              <a:t>California Healthcare Eligibility, Enrollment &amp; Retention System (CalHEERS) is a new automated system developed to handle applications for health coverage.</a:t>
            </a:r>
          </a:p>
          <a:p>
            <a:pPr marL="285750" indent="-285750">
              <a:buClr>
                <a:schemeClr val="accent1"/>
              </a:buClr>
              <a:buFont typeface="Arial" panose="020B0604020202020204" pitchFamily="34" charset="0"/>
              <a:buChar char="•"/>
            </a:pPr>
            <a:endParaRPr lang="en-US" sz="2000" dirty="0">
              <a:latin typeface="Century Gothic" panose="020B0502020202020204" pitchFamily="34" charset="0"/>
            </a:endParaRPr>
          </a:p>
          <a:p>
            <a:pPr>
              <a:buClr>
                <a:schemeClr val="accent1"/>
              </a:buClr>
            </a:pPr>
            <a:endParaRPr lang="en-US" dirty="0" smtClean="0">
              <a:latin typeface="Century Gothic" panose="020B0502020202020204" pitchFamily="34" charset="0"/>
            </a:endParaRPr>
          </a:p>
        </p:txBody>
      </p:sp>
    </p:spTree>
    <p:extLst>
      <p:ext uri="{BB962C8B-B14F-4D97-AF65-F5344CB8AC3E}">
        <p14:creationId xmlns:p14="http://schemas.microsoft.com/office/powerpoint/2010/main" val="4158545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57200"/>
            <a:ext cx="9220200" cy="762000"/>
          </a:xfrm>
        </p:spPr>
        <p:txBody>
          <a:bodyPr>
            <a:noAutofit/>
          </a:bodyPr>
          <a:lstStyle/>
          <a:p>
            <a:r>
              <a:rPr lang="en-US" sz="3000" b="1" dirty="0" smtClean="0"/>
              <a:t>MODIFIED ADJUSTED GROSS INCOME (MAGI) </a:t>
            </a:r>
            <a:br>
              <a:rPr lang="en-US" sz="3000" b="1" dirty="0" smtClean="0"/>
            </a:br>
            <a:r>
              <a:rPr lang="en-US" sz="3000" b="1" dirty="0" smtClean="0"/>
              <a:t>MEDI-CAL EXPANSION</a:t>
            </a:r>
            <a:endParaRPr lang="en-US" sz="3000" b="1" dirty="0"/>
          </a:p>
        </p:txBody>
      </p:sp>
      <p:sp>
        <p:nvSpPr>
          <p:cNvPr id="3" name="Content Placeholder 2"/>
          <p:cNvSpPr>
            <a:spLocks noGrp="1"/>
          </p:cNvSpPr>
          <p:nvPr>
            <p:ph idx="1"/>
          </p:nvPr>
        </p:nvSpPr>
        <p:spPr>
          <a:xfrm>
            <a:off x="533400" y="1524000"/>
            <a:ext cx="8001000" cy="4876800"/>
          </a:xfrm>
        </p:spPr>
        <p:txBody>
          <a:bodyPr>
            <a:normAutofit fontScale="85000" lnSpcReduction="20000"/>
          </a:bodyPr>
          <a:lstStyle/>
          <a:p>
            <a:pPr marL="457200" lvl="2" indent="-457200"/>
            <a:r>
              <a:rPr lang="en-US" sz="3300" dirty="0" smtClean="0"/>
              <a:t>MAGI Medi-Cal expands Medi-Cal coverage to individuals, including childless adults who have a MAGI of 138% of the Federal Poverty Level ($15,856 for an individual in 2013).</a:t>
            </a:r>
          </a:p>
          <a:p>
            <a:pPr lvl="2">
              <a:buNone/>
            </a:pPr>
            <a:endParaRPr lang="en-US" sz="3300" dirty="0" smtClean="0"/>
          </a:p>
          <a:p>
            <a:pPr marL="457200" lvl="2" indent="-457200"/>
            <a:r>
              <a:rPr lang="en-US" sz="3300" dirty="0" smtClean="0"/>
              <a:t>Some existing Non-MAGI Medi-Cal programs will still exist.</a:t>
            </a:r>
          </a:p>
          <a:p>
            <a:pPr marL="1371600" lvl="2" indent="-457200"/>
            <a:r>
              <a:rPr lang="en-US" sz="3300" dirty="0" smtClean="0"/>
              <a:t>They are: recipients of AFDC medically needy Medi-Cal, with or without a share of cost; aged, blind and disabled; long term care and cash-linked eligibility such as CalWORKs, foster care and adoption assistance. </a:t>
            </a:r>
          </a:p>
          <a:p>
            <a:pPr lvl="1">
              <a:spcBef>
                <a:spcPts val="0"/>
              </a:spcBef>
            </a:pPr>
            <a:endParaRPr lang="en-US" sz="1600" dirty="0" smtClean="0"/>
          </a:p>
          <a:p>
            <a:pPr marL="0" indent="0">
              <a:buNone/>
            </a:pPr>
            <a:endParaRPr lang="en-US" b="1" dirty="0"/>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7</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16896098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220200" cy="457200"/>
          </a:xfrm>
        </p:spPr>
        <p:txBody>
          <a:bodyPr>
            <a:noAutofit/>
          </a:bodyPr>
          <a:lstStyle/>
          <a:p>
            <a:r>
              <a:rPr lang="en-US" sz="3000" b="1" dirty="0" smtClean="0"/>
              <a:t>SINGLE STREAMLINED APPLICATION (SSApp)</a:t>
            </a:r>
            <a:endParaRPr lang="en-US" sz="3000" b="1" dirty="0"/>
          </a:p>
        </p:txBody>
      </p:sp>
      <p:sp>
        <p:nvSpPr>
          <p:cNvPr id="3" name="Content Placeholder 2"/>
          <p:cNvSpPr>
            <a:spLocks noGrp="1"/>
          </p:cNvSpPr>
          <p:nvPr>
            <p:ph idx="1"/>
          </p:nvPr>
        </p:nvSpPr>
        <p:spPr>
          <a:xfrm>
            <a:off x="228600" y="1143000"/>
            <a:ext cx="8686800" cy="5181600"/>
          </a:xfrm>
        </p:spPr>
        <p:txBody>
          <a:bodyPr>
            <a:noAutofit/>
          </a:bodyPr>
          <a:lstStyle/>
          <a:p>
            <a:pPr marL="457200" lvl="2" indent="-457200">
              <a:lnSpc>
                <a:spcPct val="110000"/>
              </a:lnSpc>
              <a:spcBef>
                <a:spcPts val="0"/>
              </a:spcBef>
            </a:pPr>
            <a:r>
              <a:rPr lang="en-US" sz="2800" dirty="0" smtClean="0"/>
              <a:t>Applicants may apply online, by phone, mail, fax, &amp; in person using SSApp to determine eligibility for MAGI Medi-Cal, Covered California, &amp; Non-MAGI Medi-Cal.</a:t>
            </a:r>
          </a:p>
          <a:p>
            <a:pPr marL="457200" lvl="2" indent="-457200">
              <a:lnSpc>
                <a:spcPct val="110000"/>
              </a:lnSpc>
              <a:spcBef>
                <a:spcPts val="0"/>
              </a:spcBef>
              <a:buNone/>
            </a:pPr>
            <a:endParaRPr lang="en-US" sz="2800" dirty="0" smtClean="0"/>
          </a:p>
          <a:p>
            <a:pPr marL="457200" lvl="2" indent="-457200">
              <a:lnSpc>
                <a:spcPct val="110000"/>
              </a:lnSpc>
              <a:spcBef>
                <a:spcPts val="0"/>
              </a:spcBef>
            </a:pPr>
            <a:r>
              <a:rPr lang="en-US" sz="2800" dirty="0" smtClean="0"/>
              <a:t>Covered California must determine an applicant’s eligibility within 10 days of receipt of application.	</a:t>
            </a:r>
          </a:p>
          <a:p>
            <a:pPr marL="457200" lvl="2" indent="-457200">
              <a:buNone/>
            </a:pPr>
            <a:endParaRPr lang="en-US" sz="2800" dirty="0" smtClean="0"/>
          </a:p>
          <a:p>
            <a:pPr marL="457200" lvl="2" indent="-457200"/>
            <a:r>
              <a:rPr lang="en-US" sz="2800" dirty="0" smtClean="0"/>
              <a:t>For Non-MAGI Medi-Cal, a supplemental application is needed which is available from the counties. </a:t>
            </a:r>
            <a:endParaRPr lang="en-US" sz="2800" dirty="0"/>
          </a:p>
        </p:txBody>
      </p:sp>
      <p:sp>
        <p:nvSpPr>
          <p:cNvPr id="5" name="Slide Number Placeholder 3"/>
          <p:cNvSpPr txBox="1">
            <a:spLocks/>
          </p:cNvSpPr>
          <p:nvPr/>
        </p:nvSpPr>
        <p:spPr>
          <a:xfrm>
            <a:off x="8046720" y="6492240"/>
            <a:ext cx="1066800" cy="329184"/>
          </a:xfrm>
          <a:prstGeom prst="rect">
            <a:avLst/>
          </a:prstGeom>
        </p:spPr>
        <p:txBody>
          <a:bodyPr vert="horz" lIns="91440" tIns="45720" rIns="91440" bIns="45720" rtlCol="0" anchor="ctr"/>
          <a:lstStyle>
            <a:defPPr>
              <a:defRPr lang="en-US"/>
            </a:defPPr>
            <a:lvl1pPr marL="0" algn="l" defTabSz="914400" rtl="0" eaLnBrk="1" latinLnBrk="0" hangingPunct="1">
              <a:defRPr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F8FFAB7-4B88-4A46-B438-0DCF829E65C6}" type="slidenum">
              <a:rPr lang="en-US" sz="1800" smtClean="0">
                <a:solidFill>
                  <a:schemeClr val="accent1"/>
                </a:solidFill>
                <a:latin typeface="Century Gothic" pitchFamily="34" charset="0"/>
              </a:rPr>
              <a:pPr algn="ctr"/>
              <a:t>8</a:t>
            </a:fld>
            <a:endParaRPr lang="en-US" sz="1800" dirty="0">
              <a:solidFill>
                <a:schemeClr val="accent1"/>
              </a:solidFill>
              <a:latin typeface="Century Gothic" pitchFamily="34" charset="0"/>
            </a:endParaRPr>
          </a:p>
        </p:txBody>
      </p:sp>
    </p:spTree>
    <p:extLst>
      <p:ext uri="{BB962C8B-B14F-4D97-AF65-F5344CB8AC3E}">
        <p14:creationId xmlns:p14="http://schemas.microsoft.com/office/powerpoint/2010/main" val="4262689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046720" y="6492240"/>
            <a:ext cx="1066800" cy="329184"/>
          </a:xfrm>
          <a:noFill/>
        </p:spPr>
        <p:txBody>
          <a:bodyPr/>
          <a:lstStyle/>
          <a:p>
            <a:pPr algn="ctr"/>
            <a:fld id="{1F8FFAB7-4B88-4A46-B438-0DCF829E65C6}" type="slidenum">
              <a:rPr lang="en-US" sz="1800" smtClean="0">
                <a:solidFill>
                  <a:schemeClr val="accent1"/>
                </a:solidFill>
                <a:latin typeface="Century Gothic" pitchFamily="34" charset="0"/>
              </a:rPr>
              <a:pPr algn="ctr"/>
              <a:t>9</a:t>
            </a:fld>
            <a:endParaRPr lang="en-US" sz="1800" dirty="0">
              <a:solidFill>
                <a:schemeClr val="accent1"/>
              </a:solidFill>
              <a:latin typeface="Century Gothic" pitchFamily="34" charset="0"/>
            </a:endParaRPr>
          </a:p>
        </p:txBody>
      </p:sp>
      <p:sp>
        <p:nvSpPr>
          <p:cNvPr id="9" name="Title 1"/>
          <p:cNvSpPr txBox="1">
            <a:spLocks/>
          </p:cNvSpPr>
          <p:nvPr/>
        </p:nvSpPr>
        <p:spPr>
          <a:xfrm>
            <a:off x="0" y="533400"/>
            <a:ext cx="8904249" cy="914400"/>
          </a:xfrm>
          <a:prstGeom prst="rect">
            <a:avLst/>
          </a:prstGeom>
        </p:spPr>
        <p:txBody>
          <a:bodyPr vert="horz" lIns="91440" tIns="45720" rIns="91440" bIns="45720" rtlCol="0" anchor="b">
            <a:noAutofit/>
          </a:bodyPr>
          <a:lstStyle>
            <a:lvl1pPr algn="l" defTabSz="914400" rtl="0" eaLnBrk="1" latinLnBrk="0" hangingPunct="1">
              <a:spcBef>
                <a:spcPct val="0"/>
              </a:spcBef>
              <a:buNone/>
              <a:defRPr sz="5400" kern="1200" cap="all" spc="-100" baseline="0">
                <a:solidFill>
                  <a:schemeClr val="tx2"/>
                </a:solidFill>
                <a:latin typeface="+mj-lt"/>
                <a:ea typeface="+mj-ea"/>
                <a:cs typeface="+mj-cs"/>
              </a:defRPr>
            </a:lvl1pPr>
          </a:lstStyle>
          <a:p>
            <a:endParaRPr lang="en-US" b="1" dirty="0" smtClean="0">
              <a:latin typeface="Century Gothic" pitchFamily="34" charset="0"/>
            </a:endParaRPr>
          </a:p>
          <a:p>
            <a:endParaRPr lang="en-US" b="1" dirty="0">
              <a:latin typeface="Century Gothic" pitchFamily="34" charset="0"/>
            </a:endParaRPr>
          </a:p>
          <a:p>
            <a:r>
              <a:rPr lang="en-US" sz="3000" b="1" dirty="0" smtClean="0"/>
              <a:t>REFERRAL FOR NON-MAGI MEDI-CAL EVALUATION</a:t>
            </a:r>
            <a:endParaRPr lang="en-US" sz="3000" b="1" dirty="0"/>
          </a:p>
        </p:txBody>
      </p:sp>
      <p:sp>
        <p:nvSpPr>
          <p:cNvPr id="10" name="TextBox 9"/>
          <p:cNvSpPr txBox="1"/>
          <p:nvPr/>
        </p:nvSpPr>
        <p:spPr>
          <a:xfrm>
            <a:off x="228600" y="1828800"/>
            <a:ext cx="8610600" cy="4401205"/>
          </a:xfrm>
          <a:prstGeom prst="rect">
            <a:avLst/>
          </a:prstGeom>
          <a:noFill/>
        </p:spPr>
        <p:txBody>
          <a:bodyPr wrap="square" rtlCol="0">
            <a:spAutoFit/>
          </a:bodyPr>
          <a:lstStyle/>
          <a:p>
            <a:pPr marL="285750" indent="-285750">
              <a:buClr>
                <a:schemeClr val="accent1"/>
              </a:buClr>
            </a:pPr>
            <a:r>
              <a:rPr lang="en-US" sz="2800" dirty="0" smtClean="0">
                <a:latin typeface="Century Gothic" panose="020B0502020202020204" pitchFamily="34" charset="0"/>
              </a:rPr>
              <a:t>	</a:t>
            </a:r>
            <a:r>
              <a:rPr lang="en-US" sz="2800" dirty="0" smtClean="0"/>
              <a:t>Covered California will transfer application to counties to determine Non-MAGI Medi-Cal </a:t>
            </a:r>
          </a:p>
          <a:p>
            <a:pPr marL="285750" indent="-285750">
              <a:buClr>
                <a:schemeClr val="accent1"/>
              </a:buClr>
            </a:pPr>
            <a:r>
              <a:rPr lang="en-US" sz="2800" dirty="0" smtClean="0"/>
              <a:t>	eligibility if:</a:t>
            </a:r>
          </a:p>
          <a:p>
            <a:pPr marL="285750" indent="-285750">
              <a:buClr>
                <a:schemeClr val="accent1"/>
              </a:buClr>
            </a:pPr>
            <a:endParaRPr lang="en-US" sz="2800" dirty="0" smtClean="0"/>
          </a:p>
          <a:p>
            <a:pPr marL="1200150" lvl="2" indent="-285750">
              <a:buClr>
                <a:schemeClr val="accent1"/>
              </a:buClr>
              <a:buFont typeface="Arial" panose="020B0604020202020204" pitchFamily="34" charset="0"/>
              <a:buChar char="•"/>
            </a:pPr>
            <a:r>
              <a:rPr lang="en-US" sz="2800" dirty="0" smtClean="0"/>
              <a:t>information on SSApp indicates an applicant does not qualify for MAGI Medi-Cal and may be eligible for Non-MAGI Medi-Cal, or</a:t>
            </a:r>
          </a:p>
          <a:p>
            <a:pPr marL="1200150" lvl="2" indent="-285750">
              <a:buClr>
                <a:schemeClr val="accent1"/>
              </a:buClr>
            </a:pPr>
            <a:endParaRPr lang="en-US" sz="2800" dirty="0" smtClean="0"/>
          </a:p>
          <a:p>
            <a:pPr marL="1200150" lvl="2" indent="-285750">
              <a:buClr>
                <a:schemeClr val="accent1"/>
              </a:buClr>
              <a:buFont typeface="Arial" panose="020B0604020202020204" pitchFamily="34" charset="0"/>
              <a:buChar char="•"/>
            </a:pPr>
            <a:r>
              <a:rPr lang="en-US" sz="2800" dirty="0" smtClean="0"/>
              <a:t>applicant requests the determination.</a:t>
            </a:r>
            <a:endParaRPr lang="en-US" sz="2800" dirty="0" smtClean="0">
              <a:latin typeface="Century Gothic" panose="020B0502020202020204" pitchFamily="34" charset="0"/>
            </a:endParaRPr>
          </a:p>
          <a:p>
            <a:pPr marL="285750" indent="-285750">
              <a:buClr>
                <a:schemeClr val="accent1"/>
              </a:buClr>
              <a:buFont typeface="Arial" panose="020B0604020202020204" pitchFamily="34" charset="0"/>
              <a:buChar char="•"/>
            </a:pPr>
            <a:endParaRPr lang="en-US" sz="2800" dirty="0" smtClean="0">
              <a:latin typeface="Century Gothic" panose="020B0502020202020204" pitchFamily="34" charset="0"/>
            </a:endParaRPr>
          </a:p>
        </p:txBody>
      </p:sp>
    </p:spTree>
    <p:extLst>
      <p:ext uri="{BB962C8B-B14F-4D97-AF65-F5344CB8AC3E}">
        <p14:creationId xmlns:p14="http://schemas.microsoft.com/office/powerpoint/2010/main" val="30587681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7462</TotalTime>
  <Words>1368</Words>
  <Application>Microsoft Office PowerPoint</Application>
  <PresentationFormat>On-screen Show (4:3)</PresentationFormat>
  <Paragraphs>249</Paragraphs>
  <Slides>35</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35</vt:i4>
      </vt:variant>
    </vt:vector>
  </HeadingPairs>
  <TitlesOfParts>
    <vt:vector size="40" baseType="lpstr">
      <vt:lpstr>Arial</vt:lpstr>
      <vt:lpstr>Calibri</vt:lpstr>
      <vt:lpstr>Century Gothic</vt:lpstr>
      <vt:lpstr>Clarity</vt:lpstr>
      <vt:lpstr>Custom Design</vt:lpstr>
      <vt:lpstr>APPEALS PROCESS UNDER HEALTH CARE REFORM</vt:lpstr>
      <vt:lpstr>OVERVIEW OF TRAINING</vt:lpstr>
      <vt:lpstr>NOTE:</vt:lpstr>
      <vt:lpstr>BACKGROUND TO THE AFFORDABLE CARE ACT  (ACA)</vt:lpstr>
      <vt:lpstr>PowerPoint Presentation</vt:lpstr>
      <vt:lpstr>PowerPoint Presentation</vt:lpstr>
      <vt:lpstr>MODIFIED ADJUSTED GROSS INCOME (MAGI)  MEDI-CAL EXPANSION</vt:lpstr>
      <vt:lpstr>SINGLE STREAMLINED APPLICATION (SSApp)</vt:lpstr>
      <vt:lpstr>PowerPoint Presentation</vt:lpstr>
      <vt:lpstr>JURISDICTION FOR   MAGI MEDI-CAL &amp;  COVERED CALIFORNIA APPEALS</vt:lpstr>
      <vt:lpstr>PowerPoint Presentation</vt:lpstr>
      <vt:lpstr>JURISDICTION</vt:lpstr>
      <vt:lpstr>APPEALS PROCESS</vt:lpstr>
      <vt:lpstr>PowerPoint Presentation</vt:lpstr>
      <vt:lpstr>PowerPoint Presentation</vt:lpstr>
      <vt:lpstr>PREHEARING  PROCEDURES</vt:lpstr>
      <vt:lpstr>PowerPoint Presentation</vt:lpstr>
      <vt:lpstr>PowerPoint Presentation</vt:lpstr>
      <vt:lpstr>PowerPoint Presentation</vt:lpstr>
      <vt:lpstr>PowerPoint Presentation</vt:lpstr>
      <vt:lpstr>PREHEARING PROCEDURES</vt:lpstr>
      <vt:lpstr>PowerPoint Presentation</vt:lpstr>
      <vt:lpstr>PREHEARING PROCEDURES </vt:lpstr>
      <vt:lpstr>PREHEARING PROCEDURES </vt:lpstr>
      <vt:lpstr>PREHEARING PROCEDURES</vt:lpstr>
      <vt:lpstr>PREHEARING PROCEDURES </vt:lpstr>
      <vt:lpstr>EXPEDITED APPEALS </vt:lpstr>
      <vt:lpstr>EXPEDITED APPEALS</vt:lpstr>
      <vt:lpstr>HEARING PROCEDURES</vt:lpstr>
      <vt:lpstr>HEARING PROCEDURES</vt:lpstr>
      <vt:lpstr>POST HEARING PROCEDURES</vt:lpstr>
      <vt:lpstr>POST HEARING PROCEDURES</vt:lpstr>
      <vt:lpstr>APPEAL RIGHTS</vt:lpstr>
      <vt:lpstr>APPEAL RIGHTS</vt:lpstr>
      <vt:lpstr>QUESTIONS?</vt:lpstr>
    </vt:vector>
  </TitlesOfParts>
  <Company>LAC-DPSS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Ontiveros, Luis</dc:creator>
  <cp:lastModifiedBy>Sarah Jimenez</cp:lastModifiedBy>
  <cp:revision>847</cp:revision>
  <cp:lastPrinted>2013-12-17T22:37:15Z</cp:lastPrinted>
  <dcterms:created xsi:type="dcterms:W3CDTF">2013-08-16T15:26:37Z</dcterms:created>
  <dcterms:modified xsi:type="dcterms:W3CDTF">2014-02-26T23:23:36Z</dcterms:modified>
</cp:coreProperties>
</file>