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73" r:id="rId3"/>
    <p:sldId id="274" r:id="rId4"/>
    <p:sldId id="271" r:id="rId5"/>
    <p:sldId id="272" r:id="rId6"/>
    <p:sldId id="267" r:id="rId7"/>
    <p:sldId id="265" r:id="rId8"/>
    <p:sldId id="266" r:id="rId9"/>
    <p:sldId id="263" r:id="rId10"/>
    <p:sldId id="259" r:id="rId11"/>
    <p:sldId id="260" r:id="rId12"/>
    <p:sldId id="261" r:id="rId13"/>
    <p:sldId id="262" r:id="rId14"/>
    <p:sldId id="258" r:id="rId15"/>
    <p:sldId id="268" r:id="rId16"/>
    <p:sldId id="264" r:id="rId17"/>
    <p:sldId id="269" r:id="rId18"/>
    <p:sldId id="270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18" tIns="46409" rIns="92818" bIns="4640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18" tIns="46409" rIns="92818" bIns="46409" rtlCol="0"/>
          <a:lstStyle>
            <a:lvl1pPr algn="r">
              <a:defRPr sz="1200"/>
            </a:lvl1pPr>
          </a:lstStyle>
          <a:p>
            <a:fld id="{8F998BB2-E7D5-4DFF-81D6-2BD0FF961AD4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18" tIns="46409" rIns="92818" bIns="4640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18" tIns="46409" rIns="92818" bIns="4640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18" tIns="46409" rIns="92818" bIns="4640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18" tIns="46409" rIns="92818" bIns="46409" rtlCol="0" anchor="b"/>
          <a:lstStyle>
            <a:lvl1pPr algn="r">
              <a:defRPr sz="1200"/>
            </a:lvl1pPr>
          </a:lstStyle>
          <a:p>
            <a:fld id="{12266346-281E-4B5B-A7D3-F705D1639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9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5388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66346-281E-4B5B-A7D3-F705D1639EF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4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A5B796D-DE3E-47B4-8D7E-425FCF4FDFD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dhomelessness.org/library/entry/closing-the-front-door-creating-a-successful-diversion-program-for-homeless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ndhomelessness.org/library/entry/rapid-re-housing-triage-tool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9" y="-1321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93133" y="0"/>
            <a:ext cx="9457267" cy="6858000"/>
            <a:chOff x="69850" y="0"/>
            <a:chExt cx="7092950" cy="9144000"/>
          </a:xfrm>
          <a:solidFill>
            <a:schemeClr val="accent6">
              <a:lumMod val="20000"/>
              <a:lumOff val="80000"/>
            </a:schemeClr>
          </a:solidFill>
        </p:grpSpPr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69850" y="0"/>
              <a:ext cx="7092950" cy="9144000"/>
              <a:chOff x="110" y="150"/>
              <a:chExt cx="12130" cy="15690"/>
            </a:xfrm>
            <a:grpFill/>
          </p:grpSpPr>
          <p:pic>
            <p:nvPicPr>
              <p:cNvPr id="1032" name="Picture 8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0" y="150"/>
                <a:ext cx="12130" cy="15690"/>
              </a:xfrm>
              <a:prstGeom prst="rect">
                <a:avLst/>
              </a:prstGeom>
              <a:grpFill/>
            </p:spPr>
          </p:pic>
          <p:grpSp>
            <p:nvGrpSpPr>
              <p:cNvPr id="1033" name="Group 9"/>
              <p:cNvGrpSpPr>
                <a:grpSpLocks/>
              </p:cNvGrpSpPr>
              <p:nvPr/>
            </p:nvGrpSpPr>
            <p:grpSpPr bwMode="auto">
              <a:xfrm>
                <a:off x="502" y="3068"/>
                <a:ext cx="11405" cy="7595"/>
                <a:chOff x="502" y="3068"/>
                <a:chExt cx="11405" cy="7595"/>
              </a:xfrm>
              <a:grpFill/>
            </p:grpSpPr>
            <p:sp>
              <p:nvSpPr>
                <p:cNvPr id="1034" name="Freeform 10"/>
                <p:cNvSpPr>
                  <a:spLocks/>
                </p:cNvSpPr>
                <p:nvPr/>
              </p:nvSpPr>
              <p:spPr bwMode="auto">
                <a:xfrm>
                  <a:off x="502" y="3068"/>
                  <a:ext cx="11405" cy="7595"/>
                </a:xfrm>
                <a:custGeom>
                  <a:avLst/>
                  <a:gdLst/>
                  <a:ahLst/>
                  <a:cxnLst>
                    <a:cxn ang="0">
                      <a:pos x="0" y="7595"/>
                    </a:cxn>
                    <a:cxn ang="0">
                      <a:pos x="11405" y="7595"/>
                    </a:cxn>
                    <a:cxn ang="0">
                      <a:pos x="11405" y="0"/>
                    </a:cxn>
                    <a:cxn ang="0">
                      <a:pos x="0" y="0"/>
                    </a:cxn>
                    <a:cxn ang="0">
                      <a:pos x="0" y="7595"/>
                    </a:cxn>
                  </a:cxnLst>
                  <a:rect l="0" t="0" r="r" b="b"/>
                  <a:pathLst>
                    <a:path w="11405" h="7595">
                      <a:moveTo>
                        <a:pt x="0" y="7595"/>
                      </a:moveTo>
                      <a:lnTo>
                        <a:pt x="11405" y="7595"/>
                      </a:lnTo>
                      <a:lnTo>
                        <a:pt x="11405" y="0"/>
                      </a:lnTo>
                      <a:lnTo>
                        <a:pt x="0" y="0"/>
                      </a:lnTo>
                      <a:lnTo>
                        <a:pt x="0" y="7595"/>
                      </a:ln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pic>
              <p:nvPicPr>
                <p:cNvPr id="1035" name="Picture 1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517" y="5874"/>
                  <a:ext cx="11376" cy="4789"/>
                </a:xfrm>
                <a:prstGeom prst="rect">
                  <a:avLst/>
                </a:prstGeom>
                <a:grpFill/>
              </p:spPr>
            </p:pic>
          </p:grpSp>
        </p:grp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2343150" y="609600"/>
              <a:ext cx="2727285" cy="49244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4F19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THE COUNTY OF MADERA, CA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>
              <a:off x="304800" y="2025881"/>
              <a:ext cx="6705600" cy="8617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30303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THE FRONT DOOR</a:t>
              </a: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30303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 COST EFFECTIVE STRATEGY TO HELP FAMILIES EXIT</a:t>
              </a:r>
              <a:endPara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30303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OR AVOID HOMELESSNESS AND RETAIN PERMANENT HOUSING</a:t>
              </a:r>
              <a:endPara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/>
          </p:nvSpPr>
          <p:spPr bwMode="auto">
            <a:xfrm>
              <a:off x="1257300" y="6400800"/>
              <a:ext cx="4628286" cy="57451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1" i="0" u="none" strike="noStrike" cap="none" normalizeH="0" baseline="0" dirty="0" smtClean="0">
                  <a:ln>
                    <a:noFill/>
                  </a:ln>
                  <a:solidFill>
                    <a:srgbClr val="4F19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CALWORKS HOUSING SUPPORT PROGRAM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2270077" y="8012677"/>
              <a:ext cx="2775038" cy="73866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MADERA COUNTY DEPARTMENT OF SOCIAL SERVICES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700 EAST YOSEMITE AVENUE • MADERA, CA 93638 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862520"/>
              </p:ext>
            </p:extLst>
          </p:nvPr>
        </p:nvGraphicFramePr>
        <p:xfrm>
          <a:off x="838200" y="533400"/>
          <a:ext cx="7543800" cy="54102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90017"/>
                <a:gridCol w="2097628"/>
                <a:gridCol w="2356155"/>
              </a:tblGrid>
              <a:tr h="766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Level of Assistance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Tenant Screening Barriers (Barriers to Obtaining Housing)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Retention Barriers (Barriers to Sustaining Housing)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6441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Level 1—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The </a:t>
                      </a:r>
                      <a:r>
                        <a:rPr lang="en-US" sz="1100" dirty="0" err="1">
                          <a:effectLst/>
                          <a:latin typeface="Garamond"/>
                          <a:ea typeface="Times New Roman"/>
                          <a:cs typeface="Arial"/>
                        </a:rPr>
                        <a:t>CalWORKs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b="1" u="sng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household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will need minimal assistance to obtain and retain housing.  The Madera Housing Support (HS) Program offers the following for most Level 1 households:  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Financial assistance for housing start-up (e.g. first month’s rent, security deposit, utility deposit)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Initial consultation related to housing search (e.g. where to find rental information, how to complete housing applications, documentation needed)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Time-limited rental assistance, per client Housing Plan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Home visit/check-in after move-in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Offer of services (at tenant request) for up to 3 months.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Landlord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assistance will likely include only program contact information for tenancy 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concerns.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Household has no criminal history  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Rental history: an established local rental history.  No evictions, landlord references are good to fair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Credit history is good, with the exception of a few late utility and credit card payments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No significant barriers except financial: very low income, insufficient emergency reserves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089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122493"/>
              </p:ext>
            </p:extLst>
          </p:nvPr>
        </p:nvGraphicFramePr>
        <p:xfrm>
          <a:off x="838201" y="1371602"/>
          <a:ext cx="7543801" cy="510539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73399"/>
                <a:gridCol w="2048935"/>
                <a:gridCol w="2421467"/>
              </a:tblGrid>
              <a:tr h="51053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Level 2—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The </a:t>
                      </a:r>
                      <a:r>
                        <a:rPr lang="en-US" sz="1100" dirty="0" err="1">
                          <a:effectLst/>
                          <a:latin typeface="Garamond"/>
                          <a:ea typeface="Times New Roman"/>
                          <a:cs typeface="Arial"/>
                        </a:rPr>
                        <a:t>CalWORKs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b="1" u="sng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household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will need routine assistance to obtain and retain housing.  The HS Program offers the following for most Level 2 households: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F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inancial assistance for housing start-up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Time-limited rental assistance, per client 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Family</a:t>
                      </a:r>
                      <a:r>
                        <a:rPr lang="en-US" sz="1100" baseline="0" dirty="0" smtClean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 Stabilization 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Plan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Initial consultation and ongoing assistance with housing search, including bus tickets as needed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Development of Housing Plan to work on any identified retention barriers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Weekly home visits for first two months; then reduce to bi-weekly or monthly as most Housing Plan goals are met. 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Services available for up to 6 months, depending on housing problems and progress toward Housing Plan goals.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Landlord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assistance: 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6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 month availability: landlord can call with tenancy issues and program will respond.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Program will check in with landlord periodically for updates. 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HS Program will relocate household if landlord is considering e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viction. 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3627" marR="53627" marT="53627" marB="13523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Household has no serious criminal history, but may have a few minor offenses such as moving violations, a DUI, or a misdemeanor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Rental history is limited or out-of-state.  May have 1-2 explainable evictions for non-payment. Prior landlords may report a problem with timely rent. 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Credit history shows pattern of late or missed payments.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53627" marR="53627" marT="53627" marB="13523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Financial barriers include very low income, may have inconsistent employment, poor budgeting skills.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No serious mental illness or chemical dependency that affects housing retention.  May have some level of depression or anxiety or problems responding to conflict.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May lack awareness of landlord-tenant rights/responsibilities.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May have minor problems meeting basic household care/cleaning.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May have been homeless once before.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53627" marR="53627" marT="53627" marB="13523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521576"/>
              </p:ext>
            </p:extLst>
          </p:nvPr>
        </p:nvGraphicFramePr>
        <p:xfrm>
          <a:off x="838202" y="609600"/>
          <a:ext cx="7543799" cy="76604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70151"/>
                <a:gridCol w="2035248"/>
                <a:gridCol w="2438400"/>
              </a:tblGrid>
              <a:tr h="766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Level of Assistance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Tenant Screening Barriers (Barriers to Obtaining Housing)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Retention Barriers (Barriers to Sustaining Housing)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412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725007"/>
              </p:ext>
            </p:extLst>
          </p:nvPr>
        </p:nvGraphicFramePr>
        <p:xfrm>
          <a:off x="762001" y="914399"/>
          <a:ext cx="7620001" cy="548640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80741"/>
                <a:gridCol w="1983395"/>
                <a:gridCol w="2155865"/>
              </a:tblGrid>
              <a:tr h="54864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Level 3—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The </a:t>
                      </a:r>
                      <a:r>
                        <a:rPr lang="en-US" sz="1100" dirty="0" err="1">
                          <a:effectLst/>
                          <a:latin typeface="Garamond"/>
                          <a:ea typeface="Times New Roman"/>
                          <a:cs typeface="Arial"/>
                        </a:rPr>
                        <a:t>CalWORKs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b="1" u="sng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household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will need more intensive and/or longer assistance to obtain and retain housing.  The HS Program offers the following for most Level 3 households: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Fin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ancial assistance for housing start-up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Time-limited rental assistance, per 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client</a:t>
                      </a:r>
                      <a:r>
                        <a:rPr lang="en-US" sz="1100" baseline="0" dirty="0" smtClean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 Family Stabilization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Plan.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Initial consultation and ongoing assistance with housing search, including bus tickets as needed.  Staff may accompany client to the landlord interview.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Development of Housing Plan to work on any identified retention barriers.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Weekly home visits for first two months; then reduce to bi-weekly or monthly as most Housing Plan goals are met.  Include unannounced drop-in visits.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Services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available for up to 9 months, depending on housing problems and progress toward 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Family</a:t>
                      </a:r>
                      <a:r>
                        <a:rPr lang="en-US" sz="1100" baseline="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 Stabilization 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Plan 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goals.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Landlord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assistance: 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9 mo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nth availability; landlord can call with tenancy issues and program will respond even after services end.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Program will check in with landlord periodically for updates. 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HS Program will relocate if an eviction is being considered.  If household will not leave, program may pay court costs. 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Program may pay or 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repair damages. 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03" marR="46103" marT="46103" marB="11626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Household may have some criminal history, but none involving drugs or serious crimes against persons or property.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Rental history includes up to 3 evictions for non-payment.  Prior landlord references fair to poor.  Partial damage deposit returned.  Some complaints by other tenants for noise.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Credit history includes late payments and possible court judgments for debt, closed accounts.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46103" marR="46103" marT="46103" marB="11626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Household is very low income, has periods of unemployment, no emergency reserves, lacks budgeting skills.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Problems with mental health or alcohol/substance use that somewhat impacts compliance with tenancy requirements.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May have deficits in care of apartment, landlord-tenant 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rights/responsibilities,</a:t>
                      </a:r>
                      <a:r>
                        <a:rPr lang="en-US" sz="1100" baseline="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 and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communications skills with landlord and/or other tenants.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Conflict may exist in household.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May have lost housing and been homeless several times in past.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46103" marR="46103" marT="46103" marB="11626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622500"/>
              </p:ext>
            </p:extLst>
          </p:nvPr>
        </p:nvGraphicFramePr>
        <p:xfrm>
          <a:off x="762000" y="1"/>
          <a:ext cx="7620000" cy="83819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05200"/>
                <a:gridCol w="1981200"/>
                <a:gridCol w="2133600"/>
              </a:tblGrid>
              <a:tr h="8381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Level of Assistance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Tenant Screening Barriers (Barriers to Obtaining Housing)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Retention Barriers (Barriers to Sustaining Housing)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123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980631"/>
              </p:ext>
            </p:extLst>
          </p:nvPr>
        </p:nvGraphicFramePr>
        <p:xfrm>
          <a:off x="685800" y="304799"/>
          <a:ext cx="7543800" cy="72794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43200"/>
                <a:gridCol w="1905000"/>
                <a:gridCol w="2895600"/>
              </a:tblGrid>
              <a:tr h="727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Level of Assistance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Tenant Screening Barriers (Barriers to Obtaining Housing)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Retention Barriers (Barriers to Sustaining Housing)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393" name="Table 63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870650"/>
              </p:ext>
            </p:extLst>
          </p:nvPr>
        </p:nvGraphicFramePr>
        <p:xfrm>
          <a:off x="685801" y="1066801"/>
          <a:ext cx="7543801" cy="549773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46683"/>
                <a:gridCol w="1864557"/>
                <a:gridCol w="2932561"/>
              </a:tblGrid>
              <a:tr h="54977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Level 4—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The </a:t>
                      </a:r>
                      <a:r>
                        <a:rPr lang="en-US" sz="1100" dirty="0" err="1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CalWORKs</a:t>
                      </a: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b="1" u="sng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household</a:t>
                      </a: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 will need more intensive and longer assistance to obtain and retain housing.  The HS Program offers the following for most Level 4 households: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Finan</a:t>
                      </a: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cial assistance for housing start-up</a:t>
                      </a: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Time-limited rental assistance, per client </a:t>
                      </a: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Family Stabilization Plan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 Initial consultation and ongoing assistance with housing search, including bus tickets as needed.  Staff may accompany client to the landlord interview.</a:t>
                      </a: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Development of Housing Plan to work on any identified retention barriers</a:t>
                      </a: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Weekly home visits for first two months; then reduce to bi-weekly or monthly as most Housing Plan goals are met.  Include unannounced drop-in visits. </a:t>
                      </a: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Services available for up to 12 months, depending on housing problems and progress </a:t>
                      </a: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toward</a:t>
                      </a:r>
                      <a:r>
                        <a:rPr lang="en-US" sz="1100" baseline="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 Family Stabilization</a:t>
                      </a: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Plan goals.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Landlord</a:t>
                      </a: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 assistance: 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2 month availability; landlord can call with tenancy issues and program will respond; ongoing option to call even after Rapid Re-Housing services are ended </a:t>
                      </a: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can </a:t>
                      </a:r>
                    </a:p>
                  </a:txBody>
                  <a:tcPr marL="37651" marR="37651" marT="37651" marB="9495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Criminal history, violations may include drug offense or crime against persons or property 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Rental history includes up to five evictions for non-payment and/or lease violations.  Landlord references poor.  Security deposit may have been kept due to damage to unit.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Credit history is poor, late payments, may include judgment for debt to a landlord, closed accounts. 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37651" marR="37651" marT="37651" marB="9495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Extremely low income, no emergency reserves, bank accounts closed, lacks budgeting skills.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May be using drugs/alcohol and/or has mental health problems.  May have conflict with child/</a:t>
                      </a:r>
                      <a:r>
                        <a:rPr lang="en-US" sz="1100" dirty="0" err="1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ren</a:t>
                      </a: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 or partner.  May lack ability to care for apartment or communicate appropriately with landlord and other tenants.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Has likely been homeless multiple times or for more extended periods.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37651" marR="37651" marT="37651" marB="9495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211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276967"/>
              </p:ext>
            </p:extLst>
          </p:nvPr>
        </p:nvGraphicFramePr>
        <p:xfrm>
          <a:off x="762000" y="685800"/>
          <a:ext cx="7620000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3" imgW="7017187" imgH="801523" progId="Word.Document.12">
                  <p:embed/>
                </p:oleObj>
              </mc:Choice>
              <mc:Fallback>
                <p:oleObj name="Document" r:id="rId3" imgW="7017187" imgH="80152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685800"/>
                        <a:ext cx="7620000" cy="801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770807"/>
              </p:ext>
            </p:extLst>
          </p:nvPr>
        </p:nvGraphicFramePr>
        <p:xfrm>
          <a:off x="762006" y="1295402"/>
          <a:ext cx="7619999" cy="495299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121229"/>
                <a:gridCol w="2060371"/>
                <a:gridCol w="2438399"/>
              </a:tblGrid>
              <a:tr h="4952998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Tx/>
                        <a:buNone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          be offered or</a:t>
                      </a:r>
                      <a:r>
                        <a:rPr lang="en-US" sz="1100" baseline="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 negotiated on a case-by-case basis.</a:t>
                      </a:r>
                      <a:endParaRPr lang="en-US" sz="1100" dirty="0" smtClean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Program will check in with landlord monthly (or more often if landlord prefers) for updates/issues.  </a:t>
                      </a: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May pay an additional damage deposit and/or last month’s rent in addition to normal start-up costs.  </a:t>
                      </a: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HS Program will relocate household if an eviction is being considered.  If household will not leave, program may pay court costs of eviction.  </a:t>
                      </a: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Program may pay or repair damages.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Level </a:t>
                      </a: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5—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The </a:t>
                      </a:r>
                      <a:r>
                        <a:rPr lang="en-US" sz="1100" dirty="0" err="1">
                          <a:effectLst/>
                          <a:latin typeface="Garamond"/>
                          <a:ea typeface="Times New Roman"/>
                          <a:cs typeface="Arial"/>
                        </a:rPr>
                        <a:t>CalWORKs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Household needs longer or more intensive services; may need staff with more professional training.  HS Program refers household to appropriate program thru Madera Behavioral Health, for Family Stabilization Program services or other local resources.  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73025" marR="73025" marT="73025" marB="18415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Extensive 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criminal background.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Extremely poor rental history, multiple evictions, serious damage to apartment, complaints.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Credit history includes multiple judgments, unpaid debts to landlords, closed accounts.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73025" marR="73025" marT="73025" marB="18415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Active 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and serious chemical dependency or mental illness.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Unable to comply with lease requirements or interact positively with landlord/tenants; poor apartment management skills, out-of-control behaviors by adult or child/</a:t>
                      </a:r>
                      <a:r>
                        <a:rPr lang="en-US" sz="1100" dirty="0" err="1">
                          <a:effectLst/>
                          <a:latin typeface="Garamond"/>
                          <a:ea typeface="Times New Roman"/>
                          <a:cs typeface="Arial"/>
                        </a:rPr>
                        <a:t>ren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May have experienced chronic homelessness (multiple and/or extended periods of homelessness).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73025" marR="73025" marT="73025" marB="18415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555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heel spokes="1"/>
      </p:transition>
    </mc:Choice>
    <mc:Fallback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86200"/>
            <a:ext cx="7772400" cy="1362075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Family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Stabilization (FS)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Plan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143001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Madera County Housing Support Program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42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5" y="152400"/>
            <a:ext cx="7075487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006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50" y="457201"/>
            <a:ext cx="69977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207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" y="609600"/>
            <a:ext cx="70993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26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Identification and Referral Process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628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7606" y="2330026"/>
            <a:ext cx="705244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Community Partner </a:t>
            </a:r>
          </a:p>
          <a:p>
            <a:pPr algn="ctr"/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Agencies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896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52098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CalWORKs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Applicant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1142999"/>
            <a:ext cx="770755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Initially screened for eligibility by the Rapid Service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Eligibility Worker (EW) Unit (RSU)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Eligible: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Will refer to the Family Stabilization Employment and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Training Worker (ETW)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ETW will complete the SAFE form to determine severity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of homelessness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ETW will use the Rapid Rehousing Screening Tool to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assist in determining what Level of Service would be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provided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Family Stabilization Plan is developed with the client to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identify Family Situation, Needs, Strengths and Strategies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to reach desired Outcomes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Referrals completed to community resources as needed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441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09600"/>
            <a:ext cx="5391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Ongoing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CalWORKs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Client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1371600"/>
            <a:ext cx="700069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Ongoing EW or ETW after self disclosure will refer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client to the Family Stabilization ETW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ETW will then follow the same procedure as a new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applicant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795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371600"/>
            <a:ext cx="6075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Ineligible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CalWORKs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applicants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2286000"/>
            <a:ext cx="709604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EW will discuss current situation with applicant to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identify their needs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EW will direct the applicant to community resources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where they may inquire about services to meet their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needs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403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80999"/>
            <a:ext cx="47963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Partner Agency Referrals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965774"/>
            <a:ext cx="7536037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Once homelessness 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identified as an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issue, will discuss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available services they provide and those by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Department of Social Services (DSS)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individual indicates currently receiving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CalWORKs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services through DSS, the referring Agency will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contact the FS ETW to meet the individual at the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partner agency’s office while client is still there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the individual is not receiving DSS services, they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will be encouraged to apply but will also be informed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of the available community resources to seek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assistance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008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30423" y="457200"/>
            <a:ext cx="944611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We are looking forward to the</a:t>
            </a:r>
          </a:p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Opportunity to Address the needs of this </a:t>
            </a:r>
          </a:p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Population!!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81745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Thank you!!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" y="4846629"/>
            <a:ext cx="9144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Any Questions??</a:t>
            </a:r>
            <a:endParaRPr lang="en-US" sz="7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941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2378075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1523999"/>
            <a:ext cx="8513549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Step 1: Use the Family Stabilization assessment tool (SAFE)(This was a Madera County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provided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document).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Step 2:Risk Level Determination (use Table 3 Front Door Model of identified risk,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page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28 of proposal.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Front Door diversion program intervention. Diversion Program.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en-US" sz="1600" u="sng" dirty="0"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www.endhomelessness.org/library/entry/closing-the-front-door-creating-a-successful-diversion</a:t>
            </a:r>
          </a:p>
          <a:p>
            <a:r>
              <a:rPr lang="en-US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-program-for-homeless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Step 3: Use the Rapid Rehousing Screening Tool (Exhibit B) to identify services that are to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offered/establish length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service intervention.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u="sng" dirty="0">
                <a:latin typeface="Times New Roman" pitchFamily="18" charset="0"/>
                <a:cs typeface="Times New Roman" pitchFamily="18" charset="0"/>
                <a:hlinkClick r:id="rId4"/>
              </a:rPr>
              <a:t>http://www.endhomelessness.org/library/entry/rapid-re-housing-triage-tool1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Step 4: The use of the Action Plan from C-IV was used to create the Family Stabilization Plan.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854" y="685800"/>
            <a:ext cx="9130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Resources for Documents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53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7527" y="545812"/>
            <a:ext cx="76915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Community Partnership of Madera County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1219200"/>
            <a:ext cx="7343677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Child care and preschool readiness programs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Regional Head Start Programs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Senior Bus Transportation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Rape/Sexual Assault Services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Victim and Witness Services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Permanent Supportive Housing for chronically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homeless women through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Shunammite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Place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Domestic Violence Emergency Shelter through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the Martha Diaz Battered Women’s Shelter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Address Housing Access (Emergency shelter,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supportive housing, and working with Partner agencies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Stabilization of family (access to preschool readiness,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child care and Head Start)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Financial counseling (classes, money management)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250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90600" y="609600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Housing Authority of Madera County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4032" y="1600200"/>
            <a:ext cx="715035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Develop Additional Landlord-owned Rental Housing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Resources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Provide Management and oversight of the Housing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stock and its quality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Housing Identification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Rent/Move Assistance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Landlord Outreach and Engagement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Housing Search and Placement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Housing Barrier Identification and Assessment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702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7808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Madera County Behavioral Health Services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1752600"/>
            <a:ext cx="692369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Mental Health First Aid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Mental Health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Substance Abuse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Domestic Violence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Refer to: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Address Housing Access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Stabilization of the Families (community resources)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Credit Barriers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Legal Services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907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286001"/>
            <a:ext cx="7772400" cy="348297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Assessment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Evaluation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/>
              <a:t>SAFE </a:t>
            </a:r>
            <a:r>
              <a:rPr lang="en-US" sz="6000" dirty="0" smtClean="0"/>
              <a:t>Form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09601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Family Stabilization Services Assessment Tool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102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65" y="304800"/>
            <a:ext cx="7329487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1119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3" y="381000"/>
            <a:ext cx="7443787" cy="624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788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20040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Rapid Rehousing Screening Tool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762004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Madera County Housing Support Program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051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3190</TotalTime>
  <Words>1002</Words>
  <Application>Microsoft Office PowerPoint</Application>
  <PresentationFormat>On-screen Show (4:3)</PresentationFormat>
  <Paragraphs>273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Executive</vt:lpstr>
      <vt:lpstr>Microsoft Word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Self Assessment Functioning Evaluation  SAFE Form</vt:lpstr>
      <vt:lpstr>PowerPoint Presentation</vt:lpstr>
      <vt:lpstr>PowerPoint Presentation</vt:lpstr>
      <vt:lpstr>Rapid Rehousing Screening Tool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Family Stabilization (FS) Plan</vt:lpstr>
      <vt:lpstr>PowerPoint Presentation</vt:lpstr>
      <vt:lpstr>PowerPoint Presentation</vt:lpstr>
      <vt:lpstr>PowerPoint Presentation</vt:lpstr>
      <vt:lpstr>Identification and Referral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Madera County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amanda.cook</dc:creator>
  <cp:lastModifiedBy>Miguel Gonzalez</cp:lastModifiedBy>
  <cp:revision>55</cp:revision>
  <cp:lastPrinted>2014-09-22T16:33:25Z</cp:lastPrinted>
  <dcterms:created xsi:type="dcterms:W3CDTF">2014-09-18T20:11:51Z</dcterms:created>
  <dcterms:modified xsi:type="dcterms:W3CDTF">2014-09-23T16:58:17Z</dcterms:modified>
</cp:coreProperties>
</file>