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3"/>
  </p:notesMasterIdLst>
  <p:sldIdLst>
    <p:sldId id="256" r:id="rId2"/>
    <p:sldId id="320" r:id="rId3"/>
    <p:sldId id="266" r:id="rId4"/>
    <p:sldId id="341" r:id="rId5"/>
    <p:sldId id="342" r:id="rId6"/>
    <p:sldId id="324" r:id="rId7"/>
    <p:sldId id="325" r:id="rId8"/>
    <p:sldId id="327" r:id="rId9"/>
    <p:sldId id="258" r:id="rId10"/>
    <p:sldId id="259" r:id="rId11"/>
    <p:sldId id="260" r:id="rId12"/>
    <p:sldId id="261" r:id="rId13"/>
    <p:sldId id="262" r:id="rId14"/>
    <p:sldId id="265" r:id="rId15"/>
    <p:sldId id="328" r:id="rId16"/>
    <p:sldId id="330" r:id="rId17"/>
    <p:sldId id="311" r:id="rId18"/>
    <p:sldId id="316" r:id="rId19"/>
    <p:sldId id="329" r:id="rId20"/>
    <p:sldId id="314" r:id="rId21"/>
    <p:sldId id="321" r:id="rId22"/>
    <p:sldId id="268" r:id="rId23"/>
    <p:sldId id="267" r:id="rId24"/>
    <p:sldId id="317" r:id="rId25"/>
    <p:sldId id="313" r:id="rId26"/>
    <p:sldId id="269" r:id="rId27"/>
    <p:sldId id="270" r:id="rId28"/>
    <p:sldId id="271" r:id="rId29"/>
    <p:sldId id="322" r:id="rId30"/>
    <p:sldId id="272" r:id="rId31"/>
    <p:sldId id="273" r:id="rId32"/>
    <p:sldId id="335" r:id="rId33"/>
    <p:sldId id="274" r:id="rId34"/>
    <p:sldId id="275" r:id="rId35"/>
    <p:sldId id="302" r:id="rId36"/>
    <p:sldId id="281" r:id="rId37"/>
    <p:sldId id="305" r:id="rId38"/>
    <p:sldId id="285" r:id="rId39"/>
    <p:sldId id="286" r:id="rId40"/>
    <p:sldId id="288" r:id="rId41"/>
    <p:sldId id="310" r:id="rId42"/>
    <p:sldId id="323" r:id="rId43"/>
    <p:sldId id="318" r:id="rId44"/>
    <p:sldId id="289" r:id="rId45"/>
    <p:sldId id="306" r:id="rId46"/>
    <p:sldId id="291" r:id="rId47"/>
    <p:sldId id="293" r:id="rId48"/>
    <p:sldId id="307" r:id="rId49"/>
    <p:sldId id="297" r:id="rId50"/>
    <p:sldId id="295" r:id="rId51"/>
    <p:sldId id="331" r:id="rId52"/>
    <p:sldId id="304" r:id="rId53"/>
    <p:sldId id="319" r:id="rId54"/>
    <p:sldId id="315" r:id="rId55"/>
    <p:sldId id="334" r:id="rId56"/>
    <p:sldId id="333" r:id="rId57"/>
    <p:sldId id="326" r:id="rId58"/>
    <p:sldId id="332" r:id="rId59"/>
    <p:sldId id="340" r:id="rId60"/>
    <p:sldId id="337" r:id="rId61"/>
    <p:sldId id="338" r:id="rId6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67" autoAdjust="0"/>
  </p:normalViewPr>
  <p:slideViewPr>
    <p:cSldViewPr>
      <p:cViewPr varScale="1">
        <p:scale>
          <a:sx n="77" d="100"/>
          <a:sy n="77" d="100"/>
        </p:scale>
        <p:origin x="1618" y="72"/>
      </p:cViewPr>
      <p:guideLst>
        <p:guide orient="horz" pos="2160"/>
        <p:guide pos="2880"/>
      </p:guideLst>
    </p:cSldViewPr>
  </p:slideViewPr>
  <p:outlineViewPr>
    <p:cViewPr>
      <p:scale>
        <a:sx n="33" d="100"/>
        <a:sy n="33" d="100"/>
      </p:scale>
      <p:origin x="72" y="640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49315-2854-4597-ACAA-8DC786F2F8A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82D0A43-6790-4716-A206-C974029D339F}">
      <dgm:prSet phldrT="[Text]" custT="1"/>
      <dgm:spPr/>
      <dgm:t>
        <a:bodyPr/>
        <a:lstStyle/>
        <a:p>
          <a:r>
            <a:rPr lang="en-US" sz="1800" b="1" dirty="0" smtClean="0">
              <a:latin typeface="Century Gothic" pitchFamily="34" charset="0"/>
            </a:rPr>
            <a:t>Modified Adjusted Gross Income (MAGI) Medi-Cal</a:t>
          </a:r>
          <a:endParaRPr lang="en-US" sz="1800" b="1" dirty="0">
            <a:latin typeface="Century Gothic" pitchFamily="34" charset="0"/>
          </a:endParaRPr>
        </a:p>
      </dgm:t>
    </dgm:pt>
    <dgm:pt modelId="{7EEF8AE4-3F22-48DB-8FA5-442BDAD46CC9}" type="parTrans" cxnId="{479C625A-EBF9-4E79-A0B8-54A050DAA323}">
      <dgm:prSet/>
      <dgm:spPr/>
      <dgm:t>
        <a:bodyPr/>
        <a:lstStyle/>
        <a:p>
          <a:endParaRPr lang="en-US"/>
        </a:p>
      </dgm:t>
    </dgm:pt>
    <dgm:pt modelId="{1A436C07-2717-404D-B721-9DCBBF7D270C}" type="sibTrans" cxnId="{479C625A-EBF9-4E79-A0B8-54A050DAA323}">
      <dgm:prSet/>
      <dgm:spPr/>
      <dgm:t>
        <a:bodyPr/>
        <a:lstStyle/>
        <a:p>
          <a:endParaRPr lang="en-US"/>
        </a:p>
      </dgm:t>
    </dgm:pt>
    <dgm:pt modelId="{8A419506-F229-49C1-A66E-E590EAB510A1}">
      <dgm:prSet phldrT="[Text]" custT="1"/>
      <dgm:spPr/>
      <dgm:t>
        <a:bodyPr tIns="128016" rIns="548640" bIns="109728"/>
        <a:lstStyle/>
        <a:p>
          <a:r>
            <a:rPr lang="en-US" sz="1800" dirty="0" smtClean="0">
              <a:latin typeface="Century Gothic" pitchFamily="34" charset="0"/>
            </a:rPr>
            <a:t>Adults: Income level at or below 138% FPL</a:t>
          </a:r>
          <a:endParaRPr lang="en-US" sz="1800" dirty="0">
            <a:latin typeface="Century Gothic" pitchFamily="34" charset="0"/>
          </a:endParaRPr>
        </a:p>
      </dgm:t>
    </dgm:pt>
    <dgm:pt modelId="{E4424F71-A414-448C-B96B-C795FDA20553}" type="parTrans" cxnId="{A8334C66-8701-46F6-ADCD-05CD6DD06A03}">
      <dgm:prSet/>
      <dgm:spPr/>
      <dgm:t>
        <a:bodyPr/>
        <a:lstStyle/>
        <a:p>
          <a:endParaRPr lang="en-US"/>
        </a:p>
      </dgm:t>
    </dgm:pt>
    <dgm:pt modelId="{166E90F6-0C71-4A66-B7A9-EBA1A19172EB}" type="sibTrans" cxnId="{A8334C66-8701-46F6-ADCD-05CD6DD06A03}">
      <dgm:prSet/>
      <dgm:spPr/>
      <dgm:t>
        <a:bodyPr/>
        <a:lstStyle/>
        <a:p>
          <a:endParaRPr lang="en-US"/>
        </a:p>
      </dgm:t>
    </dgm:pt>
    <dgm:pt modelId="{FEDD3DCD-CAE7-4956-A3E3-1AC6FC1D5C23}">
      <dgm:prSet phldrT="[Text]" custT="1"/>
      <dgm:spPr/>
      <dgm:t>
        <a:bodyPr/>
        <a:lstStyle/>
        <a:p>
          <a:r>
            <a:rPr lang="en-US" sz="1800" b="1" dirty="0" smtClean="0">
              <a:latin typeface="Century Gothic" pitchFamily="34" charset="0"/>
            </a:rPr>
            <a:t>Covered California Subsidized Coverage</a:t>
          </a:r>
          <a:endParaRPr lang="en-US" sz="1800" b="1" dirty="0">
            <a:latin typeface="Century Gothic" pitchFamily="34" charset="0"/>
          </a:endParaRPr>
        </a:p>
      </dgm:t>
    </dgm:pt>
    <dgm:pt modelId="{788B4133-B0C9-4CBC-A0C4-4F4685474AD5}" type="parTrans" cxnId="{EC666D29-4618-491C-84A6-ABCE39C58A6B}">
      <dgm:prSet/>
      <dgm:spPr/>
      <dgm:t>
        <a:bodyPr/>
        <a:lstStyle/>
        <a:p>
          <a:endParaRPr lang="en-US"/>
        </a:p>
      </dgm:t>
    </dgm:pt>
    <dgm:pt modelId="{7F0371AA-CA93-4D62-A2E4-922C6037024A}" type="sibTrans" cxnId="{EC666D29-4618-491C-84A6-ABCE39C58A6B}">
      <dgm:prSet/>
      <dgm:spPr/>
      <dgm:t>
        <a:bodyPr/>
        <a:lstStyle/>
        <a:p>
          <a:endParaRPr lang="en-US"/>
        </a:p>
      </dgm:t>
    </dgm:pt>
    <dgm:pt modelId="{E5204548-210F-409B-960C-25C69C5E1B32}">
      <dgm:prSet phldrT="[Text]" custT="1"/>
      <dgm:spPr/>
      <dgm:t>
        <a:bodyPr/>
        <a:lstStyle/>
        <a:p>
          <a:r>
            <a:rPr lang="en-US" sz="1800" b="1" dirty="0" smtClean="0">
              <a:latin typeface="Century Gothic" pitchFamily="34" charset="0"/>
            </a:rPr>
            <a:t>Covered California Unsubsidized Coverage</a:t>
          </a:r>
          <a:endParaRPr lang="en-US" sz="1800" b="1" dirty="0">
            <a:latin typeface="Century Gothic" pitchFamily="34" charset="0"/>
          </a:endParaRPr>
        </a:p>
      </dgm:t>
    </dgm:pt>
    <dgm:pt modelId="{F6030BF6-B294-460C-B862-54999720B18D}" type="parTrans" cxnId="{6DD87551-5694-4012-B003-CF6B0E568DE5}">
      <dgm:prSet/>
      <dgm:spPr/>
      <dgm:t>
        <a:bodyPr/>
        <a:lstStyle/>
        <a:p>
          <a:endParaRPr lang="en-US"/>
        </a:p>
      </dgm:t>
    </dgm:pt>
    <dgm:pt modelId="{85532608-A98A-4E36-B54A-98EC5E400387}" type="sibTrans" cxnId="{6DD87551-5694-4012-B003-CF6B0E568DE5}">
      <dgm:prSet/>
      <dgm:spPr/>
      <dgm:t>
        <a:bodyPr/>
        <a:lstStyle/>
        <a:p>
          <a:endParaRPr lang="en-US"/>
        </a:p>
      </dgm:t>
    </dgm:pt>
    <dgm:pt modelId="{3CD6783F-59C0-4EA6-A9BF-6CEBDB3FAD35}">
      <dgm:prSet phldrT="[Text]" custT="1"/>
      <dgm:spPr/>
      <dgm:t>
        <a:bodyPr/>
        <a:lstStyle/>
        <a:p>
          <a:r>
            <a:rPr lang="en-US" sz="1800" dirty="0" smtClean="0">
              <a:latin typeface="Century Gothic" pitchFamily="34" charset="0"/>
            </a:rPr>
            <a:t>Income 100%-250% = Premium Assistance (APTC) </a:t>
          </a:r>
          <a:r>
            <a:rPr lang="en-US" sz="1800" b="1" dirty="0" smtClean="0">
              <a:latin typeface="Century Gothic" pitchFamily="34" charset="0"/>
            </a:rPr>
            <a:t>and</a:t>
          </a:r>
          <a:r>
            <a:rPr lang="en-US" sz="1800" dirty="0" smtClean="0">
              <a:latin typeface="Century Gothic" pitchFamily="34" charset="0"/>
            </a:rPr>
            <a:t> Cost Sharing Reduction(CSR)</a:t>
          </a:r>
          <a:endParaRPr lang="en-US" sz="1800" dirty="0">
            <a:latin typeface="Century Gothic" pitchFamily="34" charset="0"/>
          </a:endParaRPr>
        </a:p>
      </dgm:t>
    </dgm:pt>
    <dgm:pt modelId="{90523158-03BA-4AF6-B589-A56462BE2211}" type="parTrans" cxnId="{7D93CA36-23EE-42F2-AE8B-BC655A23D0AE}">
      <dgm:prSet/>
      <dgm:spPr/>
      <dgm:t>
        <a:bodyPr/>
        <a:lstStyle/>
        <a:p>
          <a:endParaRPr lang="en-US"/>
        </a:p>
      </dgm:t>
    </dgm:pt>
    <dgm:pt modelId="{39041254-F30F-4ED0-96D0-BDCFCB9E76BA}" type="sibTrans" cxnId="{7D93CA36-23EE-42F2-AE8B-BC655A23D0AE}">
      <dgm:prSet/>
      <dgm:spPr/>
      <dgm:t>
        <a:bodyPr/>
        <a:lstStyle/>
        <a:p>
          <a:endParaRPr lang="en-US"/>
        </a:p>
      </dgm:t>
    </dgm:pt>
    <dgm:pt modelId="{35E54962-BA76-475B-93DB-E337777E3F05}">
      <dgm:prSet phldrT="[Text]" custT="1"/>
      <dgm:spPr/>
      <dgm:t>
        <a:bodyPr/>
        <a:lstStyle/>
        <a:p>
          <a:r>
            <a:rPr lang="en-US" sz="1800" dirty="0" smtClean="0">
              <a:latin typeface="Century Gothic" pitchFamily="34" charset="0"/>
            </a:rPr>
            <a:t>Income level over 400%</a:t>
          </a:r>
          <a:endParaRPr lang="en-US" sz="1800" dirty="0">
            <a:latin typeface="Century Gothic" pitchFamily="34" charset="0"/>
          </a:endParaRPr>
        </a:p>
      </dgm:t>
    </dgm:pt>
    <dgm:pt modelId="{F1CDCC57-5854-4D6C-9EE9-4A5C181EBE60}" type="parTrans" cxnId="{B8D4D0C8-E333-42C8-A6C1-B263A24B5C8B}">
      <dgm:prSet/>
      <dgm:spPr/>
      <dgm:t>
        <a:bodyPr/>
        <a:lstStyle/>
        <a:p>
          <a:endParaRPr lang="en-US"/>
        </a:p>
      </dgm:t>
    </dgm:pt>
    <dgm:pt modelId="{77DC422A-A0BE-41D8-B12C-FBE9D4E88DE2}" type="sibTrans" cxnId="{B8D4D0C8-E333-42C8-A6C1-B263A24B5C8B}">
      <dgm:prSet/>
      <dgm:spPr/>
      <dgm:t>
        <a:bodyPr/>
        <a:lstStyle/>
        <a:p>
          <a:endParaRPr lang="en-US"/>
        </a:p>
      </dgm:t>
    </dgm:pt>
    <dgm:pt modelId="{6EABC870-24BF-47A4-A48D-49487EE916F5}">
      <dgm:prSet phldrT="[Text]" custT="1"/>
      <dgm:spPr/>
      <dgm:t>
        <a:bodyPr tIns="128016" rIns="548640" bIns="109728"/>
        <a:lstStyle/>
        <a:p>
          <a:r>
            <a:rPr lang="en-US" sz="1800" dirty="0" smtClean="0">
              <a:latin typeface="Century Gothic" pitchFamily="34" charset="0"/>
            </a:rPr>
            <a:t>Children: Income levels higher due to current higher eligibility, but not yet set (could be above 250% FPL - pending)</a:t>
          </a:r>
          <a:endParaRPr lang="en-US" sz="1800" dirty="0">
            <a:latin typeface="Century Gothic" pitchFamily="34" charset="0"/>
          </a:endParaRPr>
        </a:p>
      </dgm:t>
    </dgm:pt>
    <dgm:pt modelId="{5BF0E895-D31A-4816-800F-8D1F6492E4F0}" type="parTrans" cxnId="{EEF64A6A-8147-4986-805F-854F0FA5F2F6}">
      <dgm:prSet/>
      <dgm:spPr/>
      <dgm:t>
        <a:bodyPr/>
        <a:lstStyle/>
        <a:p>
          <a:endParaRPr lang="en-US"/>
        </a:p>
      </dgm:t>
    </dgm:pt>
    <dgm:pt modelId="{67BFB6F4-CF24-4E47-BA00-A9D79C002547}" type="sibTrans" cxnId="{EEF64A6A-8147-4986-805F-854F0FA5F2F6}">
      <dgm:prSet/>
      <dgm:spPr/>
      <dgm:t>
        <a:bodyPr/>
        <a:lstStyle/>
        <a:p>
          <a:endParaRPr lang="en-US"/>
        </a:p>
      </dgm:t>
    </dgm:pt>
    <dgm:pt modelId="{3964EFC1-CB99-4A82-802F-74D2E034DDDB}">
      <dgm:prSet phldrT="[Text]" custT="1"/>
      <dgm:spPr/>
      <dgm:t>
        <a:bodyPr/>
        <a:lstStyle/>
        <a:p>
          <a:r>
            <a:rPr lang="en-US" sz="1800" dirty="0" smtClean="0">
              <a:latin typeface="Century Gothic" pitchFamily="34" charset="0"/>
            </a:rPr>
            <a:t>Income between 251%-400% = Premium Assistance</a:t>
          </a:r>
          <a:endParaRPr lang="en-US" sz="1800" dirty="0">
            <a:latin typeface="Century Gothic" pitchFamily="34" charset="0"/>
          </a:endParaRPr>
        </a:p>
      </dgm:t>
    </dgm:pt>
    <dgm:pt modelId="{34A355BD-A22C-4E44-B481-0953090B5873}" type="parTrans" cxnId="{B10DAD57-C4EE-4A65-B3D4-3E8107B7A31F}">
      <dgm:prSet/>
      <dgm:spPr/>
      <dgm:t>
        <a:bodyPr/>
        <a:lstStyle/>
        <a:p>
          <a:endParaRPr lang="en-US"/>
        </a:p>
      </dgm:t>
    </dgm:pt>
    <dgm:pt modelId="{7BDE9EA0-DF24-46B7-B260-C447D2289230}" type="sibTrans" cxnId="{B10DAD57-C4EE-4A65-B3D4-3E8107B7A31F}">
      <dgm:prSet/>
      <dgm:spPr/>
      <dgm:t>
        <a:bodyPr/>
        <a:lstStyle/>
        <a:p>
          <a:endParaRPr lang="en-US"/>
        </a:p>
      </dgm:t>
    </dgm:pt>
    <dgm:pt modelId="{C8A7C66C-C66F-4CEB-8D72-C8341EC6651F}">
      <dgm:prSet phldrT="[Text]" custT="1"/>
      <dgm:spPr/>
      <dgm:t>
        <a:bodyPr/>
        <a:lstStyle/>
        <a:p>
          <a:r>
            <a:rPr lang="en-US" sz="1800" dirty="0" smtClean="0">
              <a:latin typeface="Century Gothic" pitchFamily="34" charset="0"/>
            </a:rPr>
            <a:t>Not eligible for Medi-Cal</a:t>
          </a:r>
          <a:endParaRPr lang="en-US" sz="1800" dirty="0">
            <a:latin typeface="Century Gothic" pitchFamily="34" charset="0"/>
          </a:endParaRPr>
        </a:p>
      </dgm:t>
    </dgm:pt>
    <dgm:pt modelId="{EBF38029-C241-4B61-B3BC-CEDFBF746A8E}" type="parTrans" cxnId="{16719521-A24E-478A-944E-BA2F83FB33D0}">
      <dgm:prSet/>
      <dgm:spPr/>
      <dgm:t>
        <a:bodyPr/>
        <a:lstStyle/>
        <a:p>
          <a:endParaRPr lang="en-US"/>
        </a:p>
      </dgm:t>
    </dgm:pt>
    <dgm:pt modelId="{24A80ECA-30B2-44FB-97BB-0C28F7174F5E}" type="sibTrans" cxnId="{16719521-A24E-478A-944E-BA2F83FB33D0}">
      <dgm:prSet/>
      <dgm:spPr/>
      <dgm:t>
        <a:bodyPr/>
        <a:lstStyle/>
        <a:p>
          <a:endParaRPr lang="en-US"/>
        </a:p>
      </dgm:t>
    </dgm:pt>
    <dgm:pt modelId="{3B686D12-725D-48E0-8803-8375CF045F21}">
      <dgm:prSet phldrT="[Text]" custT="1"/>
      <dgm:spPr/>
      <dgm:t>
        <a:bodyPr/>
        <a:lstStyle/>
        <a:p>
          <a:r>
            <a:rPr lang="en-US" sz="1800" b="1" dirty="0" smtClean="0">
              <a:latin typeface="Century Gothic" pitchFamily="34" charset="0"/>
            </a:rPr>
            <a:t>Non-MAGI Medi-Cal</a:t>
          </a:r>
          <a:endParaRPr lang="en-US" sz="1800" b="1" dirty="0">
            <a:latin typeface="Century Gothic" pitchFamily="34" charset="0"/>
          </a:endParaRPr>
        </a:p>
      </dgm:t>
    </dgm:pt>
    <dgm:pt modelId="{C235C6AF-6F52-4880-939F-FE81F0FA04A6}" type="parTrans" cxnId="{7EFD4652-2FAA-4040-9693-7370486A3A25}">
      <dgm:prSet/>
      <dgm:spPr/>
      <dgm:t>
        <a:bodyPr/>
        <a:lstStyle/>
        <a:p>
          <a:endParaRPr lang="en-US"/>
        </a:p>
      </dgm:t>
    </dgm:pt>
    <dgm:pt modelId="{140C0AB0-0F6A-4F3F-A16D-436E48EF9521}" type="sibTrans" cxnId="{7EFD4652-2FAA-4040-9693-7370486A3A25}">
      <dgm:prSet/>
      <dgm:spPr/>
      <dgm:t>
        <a:bodyPr/>
        <a:lstStyle/>
        <a:p>
          <a:endParaRPr lang="en-US"/>
        </a:p>
      </dgm:t>
    </dgm:pt>
    <dgm:pt modelId="{85866A2B-48A1-4702-9CAD-30F56061D3C0}">
      <dgm:prSet phldrT="[Text]" custT="1"/>
      <dgm:spPr/>
      <dgm:t>
        <a:bodyPr/>
        <a:lstStyle/>
        <a:p>
          <a:r>
            <a:rPr lang="en-US" sz="1800" dirty="0" smtClean="0">
              <a:solidFill>
                <a:schemeClr val="tx1"/>
              </a:solidFill>
              <a:latin typeface="Century Gothic" pitchFamily="34" charset="0"/>
            </a:rPr>
            <a:t>Umbrella term for remaining Medi-Cal programs that will not follow MAGI rules. (See next slide for further details.)</a:t>
          </a:r>
          <a:endParaRPr lang="en-US" sz="1800" dirty="0">
            <a:solidFill>
              <a:schemeClr val="tx1"/>
            </a:solidFill>
            <a:latin typeface="Century Gothic" pitchFamily="34" charset="0"/>
          </a:endParaRPr>
        </a:p>
      </dgm:t>
    </dgm:pt>
    <dgm:pt modelId="{F5DB5149-AFF5-4345-9BFB-19EC4EC13B12}" type="parTrans" cxnId="{CB872378-9564-40CE-85E4-5368FB3BDAEE}">
      <dgm:prSet/>
      <dgm:spPr/>
      <dgm:t>
        <a:bodyPr/>
        <a:lstStyle/>
        <a:p>
          <a:endParaRPr lang="en-US"/>
        </a:p>
      </dgm:t>
    </dgm:pt>
    <dgm:pt modelId="{889603CA-614B-48E3-B413-ADC5D00D900F}" type="sibTrans" cxnId="{CB872378-9564-40CE-85E4-5368FB3BDAEE}">
      <dgm:prSet/>
      <dgm:spPr/>
      <dgm:t>
        <a:bodyPr/>
        <a:lstStyle/>
        <a:p>
          <a:endParaRPr lang="en-US"/>
        </a:p>
      </dgm:t>
    </dgm:pt>
    <dgm:pt modelId="{0E0C5F13-A940-4E50-A869-B5BB744C6CF5}" type="pres">
      <dgm:prSet presAssocID="{A0149315-2854-4597-ACAA-8DC786F2F8AD}" presName="linear" presStyleCnt="0">
        <dgm:presLayoutVars>
          <dgm:dir/>
          <dgm:animLvl val="lvl"/>
          <dgm:resizeHandles val="exact"/>
        </dgm:presLayoutVars>
      </dgm:prSet>
      <dgm:spPr/>
      <dgm:t>
        <a:bodyPr/>
        <a:lstStyle/>
        <a:p>
          <a:endParaRPr lang="en-US"/>
        </a:p>
      </dgm:t>
    </dgm:pt>
    <dgm:pt modelId="{4B2F79B7-09B1-458D-8C79-3372943B0B44}" type="pres">
      <dgm:prSet presAssocID="{782D0A43-6790-4716-A206-C974029D339F}" presName="parentLin" presStyleCnt="0"/>
      <dgm:spPr/>
      <dgm:t>
        <a:bodyPr/>
        <a:lstStyle/>
        <a:p>
          <a:endParaRPr lang="en-US"/>
        </a:p>
      </dgm:t>
    </dgm:pt>
    <dgm:pt modelId="{E57CD05A-2B3F-407E-B3E7-28CC4D5F4308}" type="pres">
      <dgm:prSet presAssocID="{782D0A43-6790-4716-A206-C974029D339F}" presName="parentLeftMargin" presStyleLbl="node1" presStyleIdx="0" presStyleCnt="4"/>
      <dgm:spPr/>
      <dgm:t>
        <a:bodyPr/>
        <a:lstStyle/>
        <a:p>
          <a:endParaRPr lang="en-US"/>
        </a:p>
      </dgm:t>
    </dgm:pt>
    <dgm:pt modelId="{E535601B-4CFD-4800-9806-39776F8C0D9D}" type="pres">
      <dgm:prSet presAssocID="{782D0A43-6790-4716-A206-C974029D339F}" presName="parentText" presStyleLbl="node1" presStyleIdx="0" presStyleCnt="4" custScaleX="115873" custScaleY="113889">
        <dgm:presLayoutVars>
          <dgm:chMax val="0"/>
          <dgm:bulletEnabled val="1"/>
        </dgm:presLayoutVars>
      </dgm:prSet>
      <dgm:spPr/>
      <dgm:t>
        <a:bodyPr/>
        <a:lstStyle/>
        <a:p>
          <a:endParaRPr lang="en-US"/>
        </a:p>
      </dgm:t>
    </dgm:pt>
    <dgm:pt modelId="{97DF136A-E5C2-453B-99F0-949951FC5E8C}" type="pres">
      <dgm:prSet presAssocID="{782D0A43-6790-4716-A206-C974029D339F}" presName="negativeSpace" presStyleCnt="0"/>
      <dgm:spPr/>
      <dgm:t>
        <a:bodyPr/>
        <a:lstStyle/>
        <a:p>
          <a:endParaRPr lang="en-US"/>
        </a:p>
      </dgm:t>
    </dgm:pt>
    <dgm:pt modelId="{6AEB3E73-8C39-477E-A316-1E072BE50E15}" type="pres">
      <dgm:prSet presAssocID="{782D0A43-6790-4716-A206-C974029D339F}" presName="childText" presStyleLbl="conFgAcc1" presStyleIdx="0" presStyleCnt="4" custLinFactNeighborX="0" custLinFactNeighborY="38150">
        <dgm:presLayoutVars>
          <dgm:bulletEnabled val="1"/>
        </dgm:presLayoutVars>
      </dgm:prSet>
      <dgm:spPr/>
      <dgm:t>
        <a:bodyPr/>
        <a:lstStyle/>
        <a:p>
          <a:endParaRPr lang="en-US"/>
        </a:p>
      </dgm:t>
    </dgm:pt>
    <dgm:pt modelId="{F4D06830-6FCB-4E4D-A881-888273B760F6}" type="pres">
      <dgm:prSet presAssocID="{1A436C07-2717-404D-B721-9DCBBF7D270C}" presName="spaceBetweenRectangles" presStyleCnt="0"/>
      <dgm:spPr/>
      <dgm:t>
        <a:bodyPr/>
        <a:lstStyle/>
        <a:p>
          <a:endParaRPr lang="en-US"/>
        </a:p>
      </dgm:t>
    </dgm:pt>
    <dgm:pt modelId="{31E2D1E7-4703-4A11-BAC0-82F79CE8CA01}" type="pres">
      <dgm:prSet presAssocID="{3B686D12-725D-48E0-8803-8375CF045F21}" presName="parentLin" presStyleCnt="0"/>
      <dgm:spPr/>
    </dgm:pt>
    <dgm:pt modelId="{9610A4EA-A28D-4F61-BCCE-2D46C4B6A6E3}" type="pres">
      <dgm:prSet presAssocID="{3B686D12-725D-48E0-8803-8375CF045F21}" presName="parentLeftMargin" presStyleLbl="node1" presStyleIdx="0" presStyleCnt="4"/>
      <dgm:spPr/>
      <dgm:t>
        <a:bodyPr/>
        <a:lstStyle/>
        <a:p>
          <a:endParaRPr lang="en-US"/>
        </a:p>
      </dgm:t>
    </dgm:pt>
    <dgm:pt modelId="{DF32C8D2-8917-4606-8884-50C410D4BED7}" type="pres">
      <dgm:prSet presAssocID="{3B686D12-725D-48E0-8803-8375CF045F21}" presName="parentText" presStyleLbl="node1" presStyleIdx="1" presStyleCnt="4">
        <dgm:presLayoutVars>
          <dgm:chMax val="0"/>
          <dgm:bulletEnabled val="1"/>
        </dgm:presLayoutVars>
      </dgm:prSet>
      <dgm:spPr/>
      <dgm:t>
        <a:bodyPr/>
        <a:lstStyle/>
        <a:p>
          <a:endParaRPr lang="en-US"/>
        </a:p>
      </dgm:t>
    </dgm:pt>
    <dgm:pt modelId="{036A8BD0-9EDC-42DF-9DFC-D59CC8CF2600}" type="pres">
      <dgm:prSet presAssocID="{3B686D12-725D-48E0-8803-8375CF045F21}" presName="negativeSpace" presStyleCnt="0"/>
      <dgm:spPr/>
    </dgm:pt>
    <dgm:pt modelId="{0793D6F2-933C-4EBD-8CB6-4E6E298EDD33}" type="pres">
      <dgm:prSet presAssocID="{3B686D12-725D-48E0-8803-8375CF045F21}" presName="childText" presStyleLbl="conFgAcc1" presStyleIdx="1" presStyleCnt="4">
        <dgm:presLayoutVars>
          <dgm:bulletEnabled val="1"/>
        </dgm:presLayoutVars>
      </dgm:prSet>
      <dgm:spPr/>
      <dgm:t>
        <a:bodyPr/>
        <a:lstStyle/>
        <a:p>
          <a:endParaRPr lang="en-US"/>
        </a:p>
      </dgm:t>
    </dgm:pt>
    <dgm:pt modelId="{4EEEB361-A624-4035-B5C0-F3066B68DF1B}" type="pres">
      <dgm:prSet presAssocID="{140C0AB0-0F6A-4F3F-A16D-436E48EF9521}" presName="spaceBetweenRectangles" presStyleCnt="0"/>
      <dgm:spPr/>
    </dgm:pt>
    <dgm:pt modelId="{80EE3745-CFAF-4B53-B2A2-CA1B97634149}" type="pres">
      <dgm:prSet presAssocID="{FEDD3DCD-CAE7-4956-A3E3-1AC6FC1D5C23}" presName="parentLin" presStyleCnt="0"/>
      <dgm:spPr/>
      <dgm:t>
        <a:bodyPr/>
        <a:lstStyle/>
        <a:p>
          <a:endParaRPr lang="en-US"/>
        </a:p>
      </dgm:t>
    </dgm:pt>
    <dgm:pt modelId="{96D6A67E-1499-403B-9EC6-F1E56AA9FB29}" type="pres">
      <dgm:prSet presAssocID="{FEDD3DCD-CAE7-4956-A3E3-1AC6FC1D5C23}" presName="parentLeftMargin" presStyleLbl="node1" presStyleIdx="1" presStyleCnt="4"/>
      <dgm:spPr/>
      <dgm:t>
        <a:bodyPr/>
        <a:lstStyle/>
        <a:p>
          <a:endParaRPr lang="en-US"/>
        </a:p>
      </dgm:t>
    </dgm:pt>
    <dgm:pt modelId="{090165F3-75AE-433C-BB51-3E46731DC298}" type="pres">
      <dgm:prSet presAssocID="{FEDD3DCD-CAE7-4956-A3E3-1AC6FC1D5C23}" presName="parentText" presStyleLbl="node1" presStyleIdx="2" presStyleCnt="4">
        <dgm:presLayoutVars>
          <dgm:chMax val="0"/>
          <dgm:bulletEnabled val="1"/>
        </dgm:presLayoutVars>
      </dgm:prSet>
      <dgm:spPr/>
      <dgm:t>
        <a:bodyPr/>
        <a:lstStyle/>
        <a:p>
          <a:endParaRPr lang="en-US"/>
        </a:p>
      </dgm:t>
    </dgm:pt>
    <dgm:pt modelId="{AAB9F1B4-2289-4610-A2CE-27CDAF9BBB8B}" type="pres">
      <dgm:prSet presAssocID="{FEDD3DCD-CAE7-4956-A3E3-1AC6FC1D5C23}" presName="negativeSpace" presStyleCnt="0"/>
      <dgm:spPr/>
      <dgm:t>
        <a:bodyPr/>
        <a:lstStyle/>
        <a:p>
          <a:endParaRPr lang="en-US"/>
        </a:p>
      </dgm:t>
    </dgm:pt>
    <dgm:pt modelId="{869D3F0C-98E2-4723-8A63-3B21CBC6A7F1}" type="pres">
      <dgm:prSet presAssocID="{FEDD3DCD-CAE7-4956-A3E3-1AC6FC1D5C23}" presName="childText" presStyleLbl="conFgAcc1" presStyleIdx="2" presStyleCnt="4">
        <dgm:presLayoutVars>
          <dgm:bulletEnabled val="1"/>
        </dgm:presLayoutVars>
      </dgm:prSet>
      <dgm:spPr/>
      <dgm:t>
        <a:bodyPr/>
        <a:lstStyle/>
        <a:p>
          <a:endParaRPr lang="en-US"/>
        </a:p>
      </dgm:t>
    </dgm:pt>
    <dgm:pt modelId="{E9938BAC-508E-4FC8-8C2B-4C582D34CA8C}" type="pres">
      <dgm:prSet presAssocID="{7F0371AA-CA93-4D62-A2E4-922C6037024A}" presName="spaceBetweenRectangles" presStyleCnt="0"/>
      <dgm:spPr/>
      <dgm:t>
        <a:bodyPr/>
        <a:lstStyle/>
        <a:p>
          <a:endParaRPr lang="en-US"/>
        </a:p>
      </dgm:t>
    </dgm:pt>
    <dgm:pt modelId="{128C3A06-0CE2-4BB8-BBA0-FC08003CEB19}" type="pres">
      <dgm:prSet presAssocID="{E5204548-210F-409B-960C-25C69C5E1B32}" presName="parentLin" presStyleCnt="0"/>
      <dgm:spPr/>
      <dgm:t>
        <a:bodyPr/>
        <a:lstStyle/>
        <a:p>
          <a:endParaRPr lang="en-US"/>
        </a:p>
      </dgm:t>
    </dgm:pt>
    <dgm:pt modelId="{75260129-0BD6-47CD-A602-E7C639CEC903}" type="pres">
      <dgm:prSet presAssocID="{E5204548-210F-409B-960C-25C69C5E1B32}" presName="parentLeftMargin" presStyleLbl="node1" presStyleIdx="2" presStyleCnt="4"/>
      <dgm:spPr/>
      <dgm:t>
        <a:bodyPr/>
        <a:lstStyle/>
        <a:p>
          <a:endParaRPr lang="en-US"/>
        </a:p>
      </dgm:t>
    </dgm:pt>
    <dgm:pt modelId="{5B448A52-EFB5-4776-85FD-EF4D43FBA6AD}" type="pres">
      <dgm:prSet presAssocID="{E5204548-210F-409B-960C-25C69C5E1B32}" presName="parentText" presStyleLbl="node1" presStyleIdx="3" presStyleCnt="4" custScaleX="115873">
        <dgm:presLayoutVars>
          <dgm:chMax val="0"/>
          <dgm:bulletEnabled val="1"/>
        </dgm:presLayoutVars>
      </dgm:prSet>
      <dgm:spPr/>
      <dgm:t>
        <a:bodyPr/>
        <a:lstStyle/>
        <a:p>
          <a:endParaRPr lang="en-US"/>
        </a:p>
      </dgm:t>
    </dgm:pt>
    <dgm:pt modelId="{890A336F-E606-40FC-B030-91B95A2615CE}" type="pres">
      <dgm:prSet presAssocID="{E5204548-210F-409B-960C-25C69C5E1B32}" presName="negativeSpace" presStyleCnt="0"/>
      <dgm:spPr/>
      <dgm:t>
        <a:bodyPr/>
        <a:lstStyle/>
        <a:p>
          <a:endParaRPr lang="en-US"/>
        </a:p>
      </dgm:t>
    </dgm:pt>
    <dgm:pt modelId="{359310D2-5943-44DB-A55F-F8B4C9031E79}" type="pres">
      <dgm:prSet presAssocID="{E5204548-210F-409B-960C-25C69C5E1B32}" presName="childText" presStyleLbl="conFgAcc1" presStyleIdx="3" presStyleCnt="4">
        <dgm:presLayoutVars>
          <dgm:bulletEnabled val="1"/>
        </dgm:presLayoutVars>
      </dgm:prSet>
      <dgm:spPr/>
      <dgm:t>
        <a:bodyPr/>
        <a:lstStyle/>
        <a:p>
          <a:endParaRPr lang="en-US"/>
        </a:p>
      </dgm:t>
    </dgm:pt>
  </dgm:ptLst>
  <dgm:cxnLst>
    <dgm:cxn modelId="{9D036E48-A606-4AEB-8563-042895AE2A8A}" type="presOf" srcId="{3964EFC1-CB99-4A82-802F-74D2E034DDDB}" destId="{869D3F0C-98E2-4723-8A63-3B21CBC6A7F1}" srcOrd="0" destOrd="2" presId="urn:microsoft.com/office/officeart/2005/8/layout/list1"/>
    <dgm:cxn modelId="{B8D4D0C8-E333-42C8-A6C1-B263A24B5C8B}" srcId="{E5204548-210F-409B-960C-25C69C5E1B32}" destId="{35E54962-BA76-475B-93DB-E337777E3F05}" srcOrd="0" destOrd="0" parTransId="{F1CDCC57-5854-4D6C-9EE9-4A5C181EBE60}" sibTransId="{77DC422A-A0BE-41D8-B12C-FBE9D4E88DE2}"/>
    <dgm:cxn modelId="{E0D53CC2-28E2-483E-982D-C826FB5B165E}" type="presOf" srcId="{782D0A43-6790-4716-A206-C974029D339F}" destId="{E57CD05A-2B3F-407E-B3E7-28CC4D5F4308}" srcOrd="0" destOrd="0" presId="urn:microsoft.com/office/officeart/2005/8/layout/list1"/>
    <dgm:cxn modelId="{5A91B800-B5E7-4DD7-8428-B140D58DC2B4}" type="presOf" srcId="{6EABC870-24BF-47A4-A48D-49487EE916F5}" destId="{6AEB3E73-8C39-477E-A316-1E072BE50E15}" srcOrd="0" destOrd="1" presId="urn:microsoft.com/office/officeart/2005/8/layout/list1"/>
    <dgm:cxn modelId="{FBFB4766-E740-46A8-BD6E-2FD358E2A1AB}" type="presOf" srcId="{E5204548-210F-409B-960C-25C69C5E1B32}" destId="{75260129-0BD6-47CD-A602-E7C639CEC903}" srcOrd="0" destOrd="0" presId="urn:microsoft.com/office/officeart/2005/8/layout/list1"/>
    <dgm:cxn modelId="{EEF64A6A-8147-4986-805F-854F0FA5F2F6}" srcId="{782D0A43-6790-4716-A206-C974029D339F}" destId="{6EABC870-24BF-47A4-A48D-49487EE916F5}" srcOrd="1" destOrd="0" parTransId="{5BF0E895-D31A-4816-800F-8D1F6492E4F0}" sibTransId="{67BFB6F4-CF24-4E47-BA00-A9D79C002547}"/>
    <dgm:cxn modelId="{B10DAD57-C4EE-4A65-B3D4-3E8107B7A31F}" srcId="{FEDD3DCD-CAE7-4956-A3E3-1AC6FC1D5C23}" destId="{3964EFC1-CB99-4A82-802F-74D2E034DDDB}" srcOrd="2" destOrd="0" parTransId="{34A355BD-A22C-4E44-B481-0953090B5873}" sibTransId="{7BDE9EA0-DF24-46B7-B260-C447D2289230}"/>
    <dgm:cxn modelId="{6DD87551-5694-4012-B003-CF6B0E568DE5}" srcId="{A0149315-2854-4597-ACAA-8DC786F2F8AD}" destId="{E5204548-210F-409B-960C-25C69C5E1B32}" srcOrd="3" destOrd="0" parTransId="{F6030BF6-B294-460C-B862-54999720B18D}" sibTransId="{85532608-A98A-4E36-B54A-98EC5E400387}"/>
    <dgm:cxn modelId="{7EFD4652-2FAA-4040-9693-7370486A3A25}" srcId="{A0149315-2854-4597-ACAA-8DC786F2F8AD}" destId="{3B686D12-725D-48E0-8803-8375CF045F21}" srcOrd="1" destOrd="0" parTransId="{C235C6AF-6F52-4880-939F-FE81F0FA04A6}" sibTransId="{140C0AB0-0F6A-4F3F-A16D-436E48EF9521}"/>
    <dgm:cxn modelId="{BB3A8C0F-2B64-4DEC-8D54-B71B3179D379}" type="presOf" srcId="{3B686D12-725D-48E0-8803-8375CF045F21}" destId="{DF32C8D2-8917-4606-8884-50C410D4BED7}" srcOrd="1" destOrd="0" presId="urn:microsoft.com/office/officeart/2005/8/layout/list1"/>
    <dgm:cxn modelId="{479C625A-EBF9-4E79-A0B8-54A050DAA323}" srcId="{A0149315-2854-4597-ACAA-8DC786F2F8AD}" destId="{782D0A43-6790-4716-A206-C974029D339F}" srcOrd="0" destOrd="0" parTransId="{7EEF8AE4-3F22-48DB-8FA5-442BDAD46CC9}" sibTransId="{1A436C07-2717-404D-B721-9DCBBF7D270C}"/>
    <dgm:cxn modelId="{AC9CB835-F160-4F9F-B301-20359DCA62FF}" type="presOf" srcId="{8A419506-F229-49C1-A66E-E590EAB510A1}" destId="{6AEB3E73-8C39-477E-A316-1E072BE50E15}" srcOrd="0" destOrd="0" presId="urn:microsoft.com/office/officeart/2005/8/layout/list1"/>
    <dgm:cxn modelId="{78B84A32-1D17-4F7C-AB15-2F673160962B}" type="presOf" srcId="{A0149315-2854-4597-ACAA-8DC786F2F8AD}" destId="{0E0C5F13-A940-4E50-A869-B5BB744C6CF5}" srcOrd="0" destOrd="0" presId="urn:microsoft.com/office/officeart/2005/8/layout/list1"/>
    <dgm:cxn modelId="{8AD420A5-AA40-428C-9A19-AE0CAE4CFA57}" type="presOf" srcId="{3CD6783F-59C0-4EA6-A9BF-6CEBDB3FAD35}" destId="{869D3F0C-98E2-4723-8A63-3B21CBC6A7F1}" srcOrd="0" destOrd="1" presId="urn:microsoft.com/office/officeart/2005/8/layout/list1"/>
    <dgm:cxn modelId="{7D93CA36-23EE-42F2-AE8B-BC655A23D0AE}" srcId="{FEDD3DCD-CAE7-4956-A3E3-1AC6FC1D5C23}" destId="{3CD6783F-59C0-4EA6-A9BF-6CEBDB3FAD35}" srcOrd="1" destOrd="0" parTransId="{90523158-03BA-4AF6-B589-A56462BE2211}" sibTransId="{39041254-F30F-4ED0-96D0-BDCFCB9E76BA}"/>
    <dgm:cxn modelId="{CB872378-9564-40CE-85E4-5368FB3BDAEE}" srcId="{3B686D12-725D-48E0-8803-8375CF045F21}" destId="{85866A2B-48A1-4702-9CAD-30F56061D3C0}" srcOrd="0" destOrd="0" parTransId="{F5DB5149-AFF5-4345-9BFB-19EC4EC13B12}" sibTransId="{889603CA-614B-48E3-B413-ADC5D00D900F}"/>
    <dgm:cxn modelId="{16719521-A24E-478A-944E-BA2F83FB33D0}" srcId="{FEDD3DCD-CAE7-4956-A3E3-1AC6FC1D5C23}" destId="{C8A7C66C-C66F-4CEB-8D72-C8341EC6651F}" srcOrd="0" destOrd="0" parTransId="{EBF38029-C241-4B61-B3BC-CEDFBF746A8E}" sibTransId="{24A80ECA-30B2-44FB-97BB-0C28F7174F5E}"/>
    <dgm:cxn modelId="{2AF31701-FF45-4AB0-9D97-61A10A7B7973}" type="presOf" srcId="{FEDD3DCD-CAE7-4956-A3E3-1AC6FC1D5C23}" destId="{96D6A67E-1499-403B-9EC6-F1E56AA9FB29}" srcOrd="0" destOrd="0" presId="urn:microsoft.com/office/officeart/2005/8/layout/list1"/>
    <dgm:cxn modelId="{8AEED229-3793-4E2C-A9D0-1F4A0AB6FAFE}" type="presOf" srcId="{C8A7C66C-C66F-4CEB-8D72-C8341EC6651F}" destId="{869D3F0C-98E2-4723-8A63-3B21CBC6A7F1}" srcOrd="0" destOrd="0" presId="urn:microsoft.com/office/officeart/2005/8/layout/list1"/>
    <dgm:cxn modelId="{20C1D8F6-0211-49AC-9919-3237F565B5CF}" type="presOf" srcId="{85866A2B-48A1-4702-9CAD-30F56061D3C0}" destId="{0793D6F2-933C-4EBD-8CB6-4E6E298EDD33}" srcOrd="0" destOrd="0" presId="urn:microsoft.com/office/officeart/2005/8/layout/list1"/>
    <dgm:cxn modelId="{EA1B9AD8-E15F-421C-A907-C0A9EFD58F51}" type="presOf" srcId="{782D0A43-6790-4716-A206-C974029D339F}" destId="{E535601B-4CFD-4800-9806-39776F8C0D9D}" srcOrd="1" destOrd="0" presId="urn:microsoft.com/office/officeart/2005/8/layout/list1"/>
    <dgm:cxn modelId="{D93FAAC3-60FC-4CF7-B705-86A1E191D0F0}" type="presOf" srcId="{35E54962-BA76-475B-93DB-E337777E3F05}" destId="{359310D2-5943-44DB-A55F-F8B4C9031E79}" srcOrd="0" destOrd="0" presId="urn:microsoft.com/office/officeart/2005/8/layout/list1"/>
    <dgm:cxn modelId="{56D2752F-5A3E-470C-A151-C48EF544EC54}" type="presOf" srcId="{FEDD3DCD-CAE7-4956-A3E3-1AC6FC1D5C23}" destId="{090165F3-75AE-433C-BB51-3E46731DC298}" srcOrd="1" destOrd="0" presId="urn:microsoft.com/office/officeart/2005/8/layout/list1"/>
    <dgm:cxn modelId="{EC666D29-4618-491C-84A6-ABCE39C58A6B}" srcId="{A0149315-2854-4597-ACAA-8DC786F2F8AD}" destId="{FEDD3DCD-CAE7-4956-A3E3-1AC6FC1D5C23}" srcOrd="2" destOrd="0" parTransId="{788B4133-B0C9-4CBC-A0C4-4F4685474AD5}" sibTransId="{7F0371AA-CA93-4D62-A2E4-922C6037024A}"/>
    <dgm:cxn modelId="{3D9F5579-C3AD-48CA-BE97-B986DDCA3BB1}" type="presOf" srcId="{E5204548-210F-409B-960C-25C69C5E1B32}" destId="{5B448A52-EFB5-4776-85FD-EF4D43FBA6AD}" srcOrd="1" destOrd="0" presId="urn:microsoft.com/office/officeart/2005/8/layout/list1"/>
    <dgm:cxn modelId="{A8334C66-8701-46F6-ADCD-05CD6DD06A03}" srcId="{782D0A43-6790-4716-A206-C974029D339F}" destId="{8A419506-F229-49C1-A66E-E590EAB510A1}" srcOrd="0" destOrd="0" parTransId="{E4424F71-A414-448C-B96B-C795FDA20553}" sibTransId="{166E90F6-0C71-4A66-B7A9-EBA1A19172EB}"/>
    <dgm:cxn modelId="{829BBAFC-5548-47E3-86AC-8C6D03B953A1}" type="presOf" srcId="{3B686D12-725D-48E0-8803-8375CF045F21}" destId="{9610A4EA-A28D-4F61-BCCE-2D46C4B6A6E3}" srcOrd="0" destOrd="0" presId="urn:microsoft.com/office/officeart/2005/8/layout/list1"/>
    <dgm:cxn modelId="{859728D0-69D8-4239-A1D2-14D91F01963D}" type="presParOf" srcId="{0E0C5F13-A940-4E50-A869-B5BB744C6CF5}" destId="{4B2F79B7-09B1-458D-8C79-3372943B0B44}" srcOrd="0" destOrd="0" presId="urn:microsoft.com/office/officeart/2005/8/layout/list1"/>
    <dgm:cxn modelId="{E99B41DD-970C-40A1-B081-F85232A26E94}" type="presParOf" srcId="{4B2F79B7-09B1-458D-8C79-3372943B0B44}" destId="{E57CD05A-2B3F-407E-B3E7-28CC4D5F4308}" srcOrd="0" destOrd="0" presId="urn:microsoft.com/office/officeart/2005/8/layout/list1"/>
    <dgm:cxn modelId="{FF51B2B0-0132-40A3-8CBD-00B47B6EF51A}" type="presParOf" srcId="{4B2F79B7-09B1-458D-8C79-3372943B0B44}" destId="{E535601B-4CFD-4800-9806-39776F8C0D9D}" srcOrd="1" destOrd="0" presId="urn:microsoft.com/office/officeart/2005/8/layout/list1"/>
    <dgm:cxn modelId="{F4E0BD88-182F-48D2-AE78-A0A2A7B26D4C}" type="presParOf" srcId="{0E0C5F13-A940-4E50-A869-B5BB744C6CF5}" destId="{97DF136A-E5C2-453B-99F0-949951FC5E8C}" srcOrd="1" destOrd="0" presId="urn:microsoft.com/office/officeart/2005/8/layout/list1"/>
    <dgm:cxn modelId="{DA5FDFB6-7E11-4896-A498-EFBBA098CF08}" type="presParOf" srcId="{0E0C5F13-A940-4E50-A869-B5BB744C6CF5}" destId="{6AEB3E73-8C39-477E-A316-1E072BE50E15}" srcOrd="2" destOrd="0" presId="urn:microsoft.com/office/officeart/2005/8/layout/list1"/>
    <dgm:cxn modelId="{1CBC7E45-B6DB-49EB-9243-36231C9DB7CF}" type="presParOf" srcId="{0E0C5F13-A940-4E50-A869-B5BB744C6CF5}" destId="{F4D06830-6FCB-4E4D-A881-888273B760F6}" srcOrd="3" destOrd="0" presId="urn:microsoft.com/office/officeart/2005/8/layout/list1"/>
    <dgm:cxn modelId="{8A5549BF-58D4-468D-8B28-64E508D9132D}" type="presParOf" srcId="{0E0C5F13-A940-4E50-A869-B5BB744C6CF5}" destId="{31E2D1E7-4703-4A11-BAC0-82F79CE8CA01}" srcOrd="4" destOrd="0" presId="urn:microsoft.com/office/officeart/2005/8/layout/list1"/>
    <dgm:cxn modelId="{50532043-86EA-430E-AAC3-DD17D9D77241}" type="presParOf" srcId="{31E2D1E7-4703-4A11-BAC0-82F79CE8CA01}" destId="{9610A4EA-A28D-4F61-BCCE-2D46C4B6A6E3}" srcOrd="0" destOrd="0" presId="urn:microsoft.com/office/officeart/2005/8/layout/list1"/>
    <dgm:cxn modelId="{18390A60-6E3E-441F-BACC-5FA68802EAFC}" type="presParOf" srcId="{31E2D1E7-4703-4A11-BAC0-82F79CE8CA01}" destId="{DF32C8D2-8917-4606-8884-50C410D4BED7}" srcOrd="1" destOrd="0" presId="urn:microsoft.com/office/officeart/2005/8/layout/list1"/>
    <dgm:cxn modelId="{59ABA731-62E0-49C5-8181-E8AFDB611C5A}" type="presParOf" srcId="{0E0C5F13-A940-4E50-A869-B5BB744C6CF5}" destId="{036A8BD0-9EDC-42DF-9DFC-D59CC8CF2600}" srcOrd="5" destOrd="0" presId="urn:microsoft.com/office/officeart/2005/8/layout/list1"/>
    <dgm:cxn modelId="{281A5370-66FF-4976-8F11-F84B77EBF7C2}" type="presParOf" srcId="{0E0C5F13-A940-4E50-A869-B5BB744C6CF5}" destId="{0793D6F2-933C-4EBD-8CB6-4E6E298EDD33}" srcOrd="6" destOrd="0" presId="urn:microsoft.com/office/officeart/2005/8/layout/list1"/>
    <dgm:cxn modelId="{E4BF643D-70DF-468A-9EB0-1FAADAFF52BB}" type="presParOf" srcId="{0E0C5F13-A940-4E50-A869-B5BB744C6CF5}" destId="{4EEEB361-A624-4035-B5C0-F3066B68DF1B}" srcOrd="7" destOrd="0" presId="urn:microsoft.com/office/officeart/2005/8/layout/list1"/>
    <dgm:cxn modelId="{93F3596D-1995-409A-82A5-262D0D0CB74B}" type="presParOf" srcId="{0E0C5F13-A940-4E50-A869-B5BB744C6CF5}" destId="{80EE3745-CFAF-4B53-B2A2-CA1B97634149}" srcOrd="8" destOrd="0" presId="urn:microsoft.com/office/officeart/2005/8/layout/list1"/>
    <dgm:cxn modelId="{CD5FAD16-4856-4D7F-B33D-BC8D3A7F3884}" type="presParOf" srcId="{80EE3745-CFAF-4B53-B2A2-CA1B97634149}" destId="{96D6A67E-1499-403B-9EC6-F1E56AA9FB29}" srcOrd="0" destOrd="0" presId="urn:microsoft.com/office/officeart/2005/8/layout/list1"/>
    <dgm:cxn modelId="{39EABD8A-6F51-4615-82F9-9F960C8D3457}" type="presParOf" srcId="{80EE3745-CFAF-4B53-B2A2-CA1B97634149}" destId="{090165F3-75AE-433C-BB51-3E46731DC298}" srcOrd="1" destOrd="0" presId="urn:microsoft.com/office/officeart/2005/8/layout/list1"/>
    <dgm:cxn modelId="{4C973B24-6579-4658-AAE4-5E210ECBDABA}" type="presParOf" srcId="{0E0C5F13-A940-4E50-A869-B5BB744C6CF5}" destId="{AAB9F1B4-2289-4610-A2CE-27CDAF9BBB8B}" srcOrd="9" destOrd="0" presId="urn:microsoft.com/office/officeart/2005/8/layout/list1"/>
    <dgm:cxn modelId="{A3464AE0-3582-44DF-8531-D5EA29E20AB9}" type="presParOf" srcId="{0E0C5F13-A940-4E50-A869-B5BB744C6CF5}" destId="{869D3F0C-98E2-4723-8A63-3B21CBC6A7F1}" srcOrd="10" destOrd="0" presId="urn:microsoft.com/office/officeart/2005/8/layout/list1"/>
    <dgm:cxn modelId="{269AD90A-7D24-434C-96A4-CA14D781D05B}" type="presParOf" srcId="{0E0C5F13-A940-4E50-A869-B5BB744C6CF5}" destId="{E9938BAC-508E-4FC8-8C2B-4C582D34CA8C}" srcOrd="11" destOrd="0" presId="urn:microsoft.com/office/officeart/2005/8/layout/list1"/>
    <dgm:cxn modelId="{DCAF4F15-9596-4E1C-92D6-1DD078D8EC05}" type="presParOf" srcId="{0E0C5F13-A940-4E50-A869-B5BB744C6CF5}" destId="{128C3A06-0CE2-4BB8-BBA0-FC08003CEB19}" srcOrd="12" destOrd="0" presId="urn:microsoft.com/office/officeart/2005/8/layout/list1"/>
    <dgm:cxn modelId="{2016F195-E6D0-4D3D-92E3-124F7B83C04D}" type="presParOf" srcId="{128C3A06-0CE2-4BB8-BBA0-FC08003CEB19}" destId="{75260129-0BD6-47CD-A602-E7C639CEC903}" srcOrd="0" destOrd="0" presId="urn:microsoft.com/office/officeart/2005/8/layout/list1"/>
    <dgm:cxn modelId="{30D8A66D-4E03-4444-B45A-8BDB97CD617F}" type="presParOf" srcId="{128C3A06-0CE2-4BB8-BBA0-FC08003CEB19}" destId="{5B448A52-EFB5-4776-85FD-EF4D43FBA6AD}" srcOrd="1" destOrd="0" presId="urn:microsoft.com/office/officeart/2005/8/layout/list1"/>
    <dgm:cxn modelId="{735F537B-232C-4428-8B2C-CE07A35EBAD4}" type="presParOf" srcId="{0E0C5F13-A940-4E50-A869-B5BB744C6CF5}" destId="{890A336F-E606-40FC-B030-91B95A2615CE}" srcOrd="13" destOrd="0" presId="urn:microsoft.com/office/officeart/2005/8/layout/list1"/>
    <dgm:cxn modelId="{B7D683C9-5305-4DB8-803D-6C4E8B2CC70F}" type="presParOf" srcId="{0E0C5F13-A940-4E50-A869-B5BB744C6CF5}" destId="{359310D2-5943-44DB-A55F-F8B4C9031E7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18" tIns="46409" rIns="92818" bIns="4640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18" tIns="46409" rIns="92818" bIns="46409" rtlCol="0"/>
          <a:lstStyle>
            <a:lvl1pPr algn="r">
              <a:defRPr sz="1200"/>
            </a:lvl1pPr>
          </a:lstStyle>
          <a:p>
            <a:fld id="{158AE00F-D3C7-4F13-9FF0-986300CDAC1C}" type="datetimeFigureOut">
              <a:rPr lang="en-US" smtClean="0"/>
              <a:pPr/>
              <a:t>9/11/2013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18" tIns="46409" rIns="92818" bIns="4640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18" tIns="46409" rIns="92818" bIns="464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18" tIns="46409" rIns="92818" bIns="4640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18" tIns="46409" rIns="92818" bIns="46409" rtlCol="0" anchor="b"/>
          <a:lstStyle>
            <a:lvl1pPr algn="r">
              <a:defRPr sz="1200"/>
            </a:lvl1pPr>
          </a:lstStyle>
          <a:p>
            <a:fld id="{E0BC8EF0-C6DB-4545-8CB8-0A650C298361}" type="slidenum">
              <a:rPr lang="en-US" smtClean="0"/>
              <a:pPr/>
              <a:t>‹#›</a:t>
            </a:fld>
            <a:endParaRPr lang="en-US"/>
          </a:p>
        </p:txBody>
      </p:sp>
    </p:spTree>
    <p:extLst>
      <p:ext uri="{BB962C8B-B14F-4D97-AF65-F5344CB8AC3E}">
        <p14:creationId xmlns:p14="http://schemas.microsoft.com/office/powerpoint/2010/main" val="20742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C8EF0-C6DB-4545-8CB8-0A650C298361}" type="slidenum">
              <a:rPr lang="en-US" smtClean="0"/>
              <a:pPr/>
              <a:t>2</a:t>
            </a:fld>
            <a:endParaRPr lang="en-US"/>
          </a:p>
        </p:txBody>
      </p:sp>
    </p:spTree>
    <p:extLst>
      <p:ext uri="{BB962C8B-B14F-4D97-AF65-F5344CB8AC3E}">
        <p14:creationId xmlns:p14="http://schemas.microsoft.com/office/powerpoint/2010/main" val="143949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45</a:t>
            </a:fld>
            <a:endParaRPr lang="en-US"/>
          </a:p>
        </p:txBody>
      </p:sp>
    </p:spTree>
    <p:extLst>
      <p:ext uri="{BB962C8B-B14F-4D97-AF65-F5344CB8AC3E}">
        <p14:creationId xmlns:p14="http://schemas.microsoft.com/office/powerpoint/2010/main" val="312137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47</a:t>
            </a:fld>
            <a:endParaRPr lang="en-US"/>
          </a:p>
        </p:txBody>
      </p:sp>
    </p:spTree>
    <p:extLst>
      <p:ext uri="{BB962C8B-B14F-4D97-AF65-F5344CB8AC3E}">
        <p14:creationId xmlns:p14="http://schemas.microsoft.com/office/powerpoint/2010/main" val="56849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49</a:t>
            </a:fld>
            <a:endParaRPr lang="en-US"/>
          </a:p>
        </p:txBody>
      </p:sp>
    </p:spTree>
    <p:extLst>
      <p:ext uri="{BB962C8B-B14F-4D97-AF65-F5344CB8AC3E}">
        <p14:creationId xmlns:p14="http://schemas.microsoft.com/office/powerpoint/2010/main" val="256961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50</a:t>
            </a:fld>
            <a:endParaRPr lang="en-US"/>
          </a:p>
        </p:txBody>
      </p:sp>
    </p:spTree>
    <p:extLst>
      <p:ext uri="{BB962C8B-B14F-4D97-AF65-F5344CB8AC3E}">
        <p14:creationId xmlns:p14="http://schemas.microsoft.com/office/powerpoint/2010/main" val="194493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52</a:t>
            </a:fld>
            <a:endParaRPr lang="en-US"/>
          </a:p>
        </p:txBody>
      </p:sp>
    </p:spTree>
    <p:extLst>
      <p:ext uri="{BB962C8B-B14F-4D97-AF65-F5344CB8AC3E}">
        <p14:creationId xmlns:p14="http://schemas.microsoft.com/office/powerpoint/2010/main" val="104423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6</a:t>
            </a:fld>
            <a:endParaRPr lang="en-US"/>
          </a:p>
        </p:txBody>
      </p:sp>
    </p:spTree>
    <p:extLst>
      <p:ext uri="{BB962C8B-B14F-4D97-AF65-F5344CB8AC3E}">
        <p14:creationId xmlns:p14="http://schemas.microsoft.com/office/powerpoint/2010/main" val="347943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7</a:t>
            </a:fld>
            <a:endParaRPr lang="en-US"/>
          </a:p>
        </p:txBody>
      </p:sp>
    </p:spTree>
    <p:extLst>
      <p:ext uri="{BB962C8B-B14F-4D97-AF65-F5344CB8AC3E}">
        <p14:creationId xmlns:p14="http://schemas.microsoft.com/office/powerpoint/2010/main" val="61555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8</a:t>
            </a:fld>
            <a:endParaRPr lang="en-US"/>
          </a:p>
        </p:txBody>
      </p:sp>
    </p:spTree>
    <p:extLst>
      <p:ext uri="{BB962C8B-B14F-4D97-AF65-F5344CB8AC3E}">
        <p14:creationId xmlns:p14="http://schemas.microsoft.com/office/powerpoint/2010/main" val="206956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14</a:t>
            </a:fld>
            <a:endParaRPr lang="en-US"/>
          </a:p>
        </p:txBody>
      </p:sp>
    </p:spTree>
    <p:extLst>
      <p:ext uri="{BB962C8B-B14F-4D97-AF65-F5344CB8AC3E}">
        <p14:creationId xmlns:p14="http://schemas.microsoft.com/office/powerpoint/2010/main" val="424361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15</a:t>
            </a:fld>
            <a:endParaRPr lang="en-US"/>
          </a:p>
        </p:txBody>
      </p:sp>
    </p:spTree>
    <p:extLst>
      <p:ext uri="{BB962C8B-B14F-4D97-AF65-F5344CB8AC3E}">
        <p14:creationId xmlns:p14="http://schemas.microsoft.com/office/powerpoint/2010/main" val="344078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16</a:t>
            </a:fld>
            <a:endParaRPr lang="en-US"/>
          </a:p>
        </p:txBody>
      </p:sp>
    </p:spTree>
    <p:extLst>
      <p:ext uri="{BB962C8B-B14F-4D97-AF65-F5344CB8AC3E}">
        <p14:creationId xmlns:p14="http://schemas.microsoft.com/office/powerpoint/2010/main" val="63720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19</a:t>
            </a:fld>
            <a:endParaRPr lang="en-US"/>
          </a:p>
        </p:txBody>
      </p:sp>
    </p:spTree>
    <p:extLst>
      <p:ext uri="{BB962C8B-B14F-4D97-AF65-F5344CB8AC3E}">
        <p14:creationId xmlns:p14="http://schemas.microsoft.com/office/powerpoint/2010/main" val="7995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C8EF0-C6DB-4545-8CB8-0A650C298361}" type="slidenum">
              <a:rPr lang="en-US" smtClean="0"/>
              <a:pPr/>
              <a:t>31</a:t>
            </a:fld>
            <a:endParaRPr lang="en-US"/>
          </a:p>
        </p:txBody>
      </p:sp>
    </p:spTree>
    <p:extLst>
      <p:ext uri="{BB962C8B-B14F-4D97-AF65-F5344CB8AC3E}">
        <p14:creationId xmlns:p14="http://schemas.microsoft.com/office/powerpoint/2010/main" val="265201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7E87D0-5208-4702-BAEA-9A5C4A949458}" type="datetime1">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FAB7-4B88-4A46-B438-0DCF829E65C6}"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A27FE-5F2F-40B5-9E38-21BEB476D848}" type="datetime1">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EAEEDA-A2CE-4FC0-8A12-081B22AEF565}" type="datetime1">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A116D-EA5E-4467-B54F-761B1A59FA7A}" type="datetime1">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562E-6840-4127-BF00-33621FFE12AE}" type="datetime1">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FAB7-4B88-4A46-B438-0DCF829E65C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4B4730-FB66-4524-BAC5-F76B0B85236A}" type="datetime1">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07350-64E4-49E6-8AF9-E5729052BFD5}" type="datetime1">
              <a:rPr lang="en-US" smtClean="0"/>
              <a:pPr/>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FFAB7-4B88-4A46-B438-0DCF829E65C6}"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E6991-F1D1-49E3-970A-E5366441E7F5}" type="datetime1">
              <a:rPr lang="en-US" smtClean="0"/>
              <a:pPr/>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D0EBC-5429-4C1E-B74C-24ECA53EECE5}" type="datetime1">
              <a:rPr lang="en-US" smtClean="0"/>
              <a:pPr/>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3E43C-7FCD-47C8-AFFC-A7F5883C083A}" type="datetime1">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FFAB7-4B88-4A46-B438-0DCF829E65C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7C4A0-2B20-426E-94BD-F79E31B5E3DF}" type="datetime1">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FFAB7-4B88-4A46-B438-0DCF829E65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8E88193-25A8-4A35-8DA6-CF7E6E2AAD5F}" type="datetime1">
              <a:rPr lang="en-US" smtClean="0"/>
              <a:pPr/>
              <a:t>9/11/2013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F8FFAB7-4B88-4A46-B438-0DCF829E65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eginfo.ca.gov/pub/13-14/bill/sen/sb_0001-0050/sbx1_1_bill_20130627_chaptered.pdf" TargetMode="External"/><Relationship Id="rId2" Type="http://schemas.openxmlformats.org/officeDocument/2006/relationships/hyperlink" Target="http://www.leginfo.ca.gov/pub/13-14/bill/asm/ab_0001-0050/abx1_1_bill_20130627_chaptered.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healthexchange.ca.gov/Regulations/Documents/NoticeofOALFiling-EligibilityandEnrollmentEmergRegulationsR.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848600" cy="2460625"/>
          </a:xfrm>
        </p:spPr>
        <p:txBody>
          <a:bodyPr/>
          <a:lstStyle/>
          <a:p>
            <a:pPr algn="ctr"/>
            <a:r>
              <a:rPr lang="en-US" sz="4800" b="1" dirty="0" smtClean="0">
                <a:latin typeface="Century Gothic" pitchFamily="34" charset="0"/>
              </a:rPr>
              <a:t>Determining eligibility under</a:t>
            </a:r>
            <a:br>
              <a:rPr lang="en-US" sz="4800" b="1" dirty="0" smtClean="0">
                <a:latin typeface="Century Gothic" pitchFamily="34" charset="0"/>
              </a:rPr>
            </a:br>
            <a:r>
              <a:rPr lang="en-US" sz="4800" b="1" dirty="0" smtClean="0">
                <a:latin typeface="Century Gothic" pitchFamily="34" charset="0"/>
              </a:rPr>
              <a:t>Health Care reform</a:t>
            </a:r>
            <a:endParaRPr lang="en-US" sz="4800" b="1" dirty="0">
              <a:latin typeface="Century Gothic" pitchFamily="34" charset="0"/>
            </a:endParaRPr>
          </a:p>
        </p:txBody>
      </p:sp>
      <p:sp>
        <p:nvSpPr>
          <p:cNvPr id="3" name="Subtitle 2"/>
          <p:cNvSpPr>
            <a:spLocks noGrp="1"/>
          </p:cNvSpPr>
          <p:nvPr>
            <p:ph type="subTitle" idx="1"/>
          </p:nvPr>
        </p:nvSpPr>
        <p:spPr>
          <a:xfrm>
            <a:off x="685800" y="3505200"/>
            <a:ext cx="7696200" cy="609600"/>
          </a:xfrm>
        </p:spPr>
        <p:txBody>
          <a:bodyPr>
            <a:normAutofit/>
          </a:bodyPr>
          <a:lstStyle/>
          <a:p>
            <a:pPr algn="ctr"/>
            <a:r>
              <a:rPr lang="en-US" dirty="0" smtClean="0">
                <a:latin typeface="Century Gothic" pitchFamily="34" charset="0"/>
              </a:rPr>
              <a:t>County Welfare Directors Association of California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620" y="5181600"/>
            <a:ext cx="1150523" cy="1377696"/>
          </a:xfrm>
          <a:prstGeom prst="rect">
            <a:avLst/>
          </a:prstGeom>
        </p:spPr>
      </p:pic>
      <p:sp>
        <p:nvSpPr>
          <p:cNvPr id="7" name="TextBox 6"/>
          <p:cNvSpPr txBox="1"/>
          <p:nvPr/>
        </p:nvSpPr>
        <p:spPr>
          <a:xfrm>
            <a:off x="381000" y="6019800"/>
            <a:ext cx="2146742" cy="646331"/>
          </a:xfrm>
          <a:prstGeom prst="rect">
            <a:avLst/>
          </a:prstGeom>
          <a:noFill/>
        </p:spPr>
        <p:txBody>
          <a:bodyPr wrap="none" rtlCol="0">
            <a:spAutoFit/>
          </a:bodyPr>
          <a:lstStyle/>
          <a:p>
            <a:r>
              <a:rPr lang="en-US" i="1" dirty="0" smtClean="0">
                <a:solidFill>
                  <a:schemeClr val="accent1"/>
                </a:solidFill>
              </a:rPr>
              <a:t>Version 5</a:t>
            </a:r>
          </a:p>
          <a:p>
            <a:r>
              <a:rPr lang="en-US" i="1" dirty="0" smtClean="0">
                <a:solidFill>
                  <a:schemeClr val="accent1"/>
                </a:solidFill>
              </a:rPr>
              <a:t>September 9, 2013</a:t>
            </a:r>
            <a:endParaRPr lang="en-US" i="1" dirty="0">
              <a:solidFill>
                <a:schemeClr val="accent1"/>
              </a:solidFill>
            </a:endParaRPr>
          </a:p>
        </p:txBody>
      </p:sp>
    </p:spTree>
    <p:extLst>
      <p:ext uri="{BB962C8B-B14F-4D97-AF65-F5344CB8AC3E}">
        <p14:creationId xmlns:p14="http://schemas.microsoft.com/office/powerpoint/2010/main" val="1057283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990600"/>
          </a:xfrm>
        </p:spPr>
        <p:txBody>
          <a:bodyPr/>
          <a:lstStyle/>
          <a:p>
            <a:r>
              <a:rPr lang="en-US" b="1" dirty="0" smtClean="0">
                <a:latin typeface="Century Gothic" pitchFamily="34" charset="0"/>
              </a:rPr>
              <a:t>APPLICATIONS</a:t>
            </a:r>
            <a:endParaRPr lang="en-US" b="1" dirty="0">
              <a:latin typeface="Century Gothic" pitchFamily="34" charset="0"/>
            </a:endParaRPr>
          </a:p>
        </p:txBody>
      </p:sp>
      <p:sp>
        <p:nvSpPr>
          <p:cNvPr id="3" name="Content Placeholder 2"/>
          <p:cNvSpPr>
            <a:spLocks noGrp="1"/>
          </p:cNvSpPr>
          <p:nvPr>
            <p:ph idx="1"/>
          </p:nvPr>
        </p:nvSpPr>
        <p:spPr>
          <a:xfrm>
            <a:off x="152400" y="1219200"/>
            <a:ext cx="6172200" cy="533400"/>
          </a:xfrm>
        </p:spPr>
        <p:txBody>
          <a:bodyPr>
            <a:normAutofit fontScale="92500"/>
          </a:bodyPr>
          <a:lstStyle/>
          <a:p>
            <a:pPr marL="0" indent="0">
              <a:buNone/>
            </a:pPr>
            <a:r>
              <a:rPr lang="en-US" b="1" dirty="0" smtClean="0">
                <a:latin typeface="Century Gothic" pitchFamily="34" charset="0"/>
              </a:rPr>
              <a:t>Existing Applications for Pre-ACA Medi-Cal</a:t>
            </a:r>
            <a:endParaRPr lang="en-US" dirty="0">
              <a:latin typeface="Century Gothic" pitchFamily="34" charset="0"/>
            </a:endParaRPr>
          </a:p>
          <a:p>
            <a:pPr marL="0" indent="0">
              <a:buNone/>
            </a:pPr>
            <a:endParaRPr lang="en-US" dirty="0" smtClean="0">
              <a:latin typeface="Century Gothic"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1852025"/>
            <a:ext cx="2259446" cy="2872375"/>
          </a:xfrm>
          <a:prstGeom prst="rect">
            <a:avLst/>
          </a:prstGeom>
          <a:ln>
            <a:solidFill>
              <a:schemeClr val="accent1"/>
            </a:solidFill>
          </a:ln>
        </p:spPr>
      </p:pic>
      <p:sp>
        <p:nvSpPr>
          <p:cNvPr id="7" name="TextBox 6"/>
          <p:cNvSpPr txBox="1"/>
          <p:nvPr/>
        </p:nvSpPr>
        <p:spPr>
          <a:xfrm>
            <a:off x="2895600" y="1676400"/>
            <a:ext cx="6096000" cy="4493538"/>
          </a:xfrm>
          <a:prstGeom prst="rect">
            <a:avLst/>
          </a:prstGeom>
          <a:noFill/>
        </p:spPr>
        <p:txBody>
          <a:bodyPr wrap="square" rtlCol="0">
            <a:spAutoFit/>
          </a:bodyPr>
          <a:lstStyle/>
          <a:p>
            <a:pPr marL="285750" indent="-285750">
              <a:buClr>
                <a:schemeClr val="accent1"/>
              </a:buClr>
              <a:buFont typeface="Arial" pitchFamily="34" charset="0"/>
              <a:buChar char="•"/>
            </a:pPr>
            <a:r>
              <a:rPr lang="en-US" sz="1600" dirty="0" smtClean="0">
                <a:latin typeface="Century Gothic" pitchFamily="34" charset="0"/>
              </a:rPr>
              <a:t>Applications such as the MC 210 and the MC 321 Healthy Families/Medi-Cal Joint application will eventually sunset. </a:t>
            </a:r>
            <a:r>
              <a:rPr lang="en-US" sz="1600" dirty="0">
                <a:latin typeface="Century Gothic" pitchFamily="34" charset="0"/>
              </a:rPr>
              <a:t>T</a:t>
            </a:r>
            <a:r>
              <a:rPr lang="en-US" sz="1600" dirty="0" smtClean="0">
                <a:latin typeface="Century Gothic" pitchFamily="34" charset="0"/>
              </a:rPr>
              <a:t>hese applications are being replaced by the </a:t>
            </a:r>
            <a:r>
              <a:rPr lang="en-US" sz="1600" dirty="0" err="1" smtClean="0">
                <a:latin typeface="Century Gothic" pitchFamily="34" charset="0"/>
              </a:rPr>
              <a:t>SSApp</a:t>
            </a:r>
            <a:r>
              <a:rPr lang="en-US" sz="1600" dirty="0" smtClean="0">
                <a:latin typeface="Century Gothic" pitchFamily="34" charset="0"/>
              </a:rPr>
              <a:t>.</a:t>
            </a:r>
            <a:endParaRPr lang="en-US" sz="1400" dirty="0" smtClean="0">
              <a:latin typeface="Century Gothic" pitchFamily="34" charset="0"/>
            </a:endParaRPr>
          </a:p>
          <a:p>
            <a:pPr marL="742950" lvl="1" indent="-285750">
              <a:buClr>
                <a:schemeClr val="accent1"/>
              </a:buClr>
              <a:buFont typeface="Arial" pitchFamily="34" charset="0"/>
              <a:buChar char="•"/>
            </a:pPr>
            <a:r>
              <a:rPr lang="en-US" sz="1400" dirty="0" smtClean="0">
                <a:latin typeface="Century Gothic" pitchFamily="34" charset="0"/>
              </a:rPr>
              <a:t>Counties must continue accepting all existing applications until January 1, 2016. (Do not ask someone who submits one of these applications to start over and fill out an </a:t>
            </a:r>
            <a:r>
              <a:rPr lang="en-US" sz="1400" dirty="0" err="1" smtClean="0">
                <a:latin typeface="Century Gothic" pitchFamily="34" charset="0"/>
              </a:rPr>
              <a:t>SSApp</a:t>
            </a:r>
            <a:r>
              <a:rPr lang="en-US" sz="1400" dirty="0" smtClean="0">
                <a:latin typeface="Century Gothic" pitchFamily="34" charset="0"/>
              </a:rPr>
              <a:t> instead.)</a:t>
            </a:r>
          </a:p>
          <a:p>
            <a:pPr marL="742950" lvl="1" indent="-285750">
              <a:buClr>
                <a:schemeClr val="accent1"/>
              </a:buClr>
              <a:buFont typeface="Arial" pitchFamily="34" charset="0"/>
              <a:buChar char="•"/>
            </a:pPr>
            <a:r>
              <a:rPr lang="en-US" sz="1400" dirty="0" smtClean="0">
                <a:latin typeface="Century Gothic" pitchFamily="34" charset="0"/>
              </a:rPr>
              <a:t>Additional information will need to be collected to conduct MAGI Medi-Cal determination, especially tax household information. </a:t>
            </a:r>
            <a:r>
              <a:rPr lang="en-US" sz="1400" b="1" dirty="0" smtClean="0">
                <a:solidFill>
                  <a:schemeClr val="accent1"/>
                </a:solidFill>
                <a:latin typeface="Century Gothic" pitchFamily="34" charset="0"/>
              </a:rPr>
              <a:t>(A supplemental form may be developed, but this is still being determined.)</a:t>
            </a:r>
          </a:p>
          <a:p>
            <a:pPr>
              <a:buClr>
                <a:schemeClr val="accent1"/>
              </a:buClr>
            </a:pPr>
            <a:endParaRPr lang="en-US" dirty="0">
              <a:latin typeface="Century Gothic" pitchFamily="34" charset="0"/>
            </a:endParaRPr>
          </a:p>
          <a:p>
            <a:pPr marL="285750" indent="-285750">
              <a:buClr>
                <a:schemeClr val="accent1"/>
              </a:buClr>
              <a:buFont typeface="Arial" pitchFamily="34" charset="0"/>
              <a:buChar char="•"/>
            </a:pPr>
            <a:r>
              <a:rPr lang="en-US" sz="1600" dirty="0" smtClean="0">
                <a:latin typeface="Century Gothic" pitchFamily="34" charset="0"/>
              </a:rPr>
              <a:t>Supplements may be developed to be used in conjunction with the SSApp for non-MAGI </a:t>
            </a:r>
            <a:br>
              <a:rPr lang="en-US" sz="1600" dirty="0" smtClean="0">
                <a:latin typeface="Century Gothic" pitchFamily="34" charset="0"/>
              </a:rPr>
            </a:br>
            <a:r>
              <a:rPr lang="en-US" sz="1600" dirty="0" smtClean="0">
                <a:latin typeface="Century Gothic" pitchFamily="34" charset="0"/>
              </a:rPr>
              <a:t>Medi-Cal; however this has not been finalized.</a:t>
            </a:r>
          </a:p>
          <a:p>
            <a:pPr marL="742950" lvl="1" indent="-285750">
              <a:buClr>
                <a:schemeClr val="accent1"/>
              </a:buClr>
              <a:buFont typeface="Arial" pitchFamily="34" charset="0"/>
              <a:buChar char="•"/>
            </a:pPr>
            <a:r>
              <a:rPr lang="en-US" sz="1400" dirty="0" smtClean="0">
                <a:latin typeface="Century Gothic" pitchFamily="34" charset="0"/>
              </a:rPr>
              <a:t>The </a:t>
            </a:r>
            <a:r>
              <a:rPr lang="en-US" sz="1400" dirty="0">
                <a:latin typeface="Century Gothic" pitchFamily="34" charset="0"/>
              </a:rPr>
              <a:t>MC 210 PS – Property Supplement </a:t>
            </a:r>
            <a:r>
              <a:rPr lang="en-US" sz="1400" dirty="0" smtClean="0">
                <a:latin typeface="Century Gothic" pitchFamily="34" charset="0"/>
              </a:rPr>
              <a:t>may be </a:t>
            </a:r>
            <a:r>
              <a:rPr lang="en-US" sz="1400" dirty="0">
                <a:latin typeface="Century Gothic" pitchFamily="34" charset="0"/>
              </a:rPr>
              <a:t>used to obtain asset information if needed.</a:t>
            </a:r>
          </a:p>
          <a:p>
            <a:pPr>
              <a:buClr>
                <a:schemeClr val="accent1"/>
              </a:buClr>
            </a:pPr>
            <a:endParaRPr lang="en-US" sz="1600" strike="sngStrike" dirty="0" smtClean="0">
              <a:latin typeface="Century Gothic" pitchFamily="34" charset="0"/>
            </a:endParaRPr>
          </a:p>
        </p:txBody>
      </p:sp>
      <p:sp>
        <p:nvSpPr>
          <p:cNvPr id="8"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10</a:t>
            </a:fld>
            <a:endParaRPr lang="en-US" sz="1800" dirty="0">
              <a:solidFill>
                <a:schemeClr val="accent1"/>
              </a:solidFill>
              <a:latin typeface="Century Gothic"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984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lFresh_Color_Eng.jpg"/>
          <p:cNvPicPr>
            <a:picLocks noChangeAspect="1"/>
          </p:cNvPicPr>
          <p:nvPr/>
        </p:nvPicPr>
        <p:blipFill>
          <a:blip r:embed="rId2" cstate="print"/>
          <a:stretch>
            <a:fillRect/>
          </a:stretch>
        </p:blipFill>
        <p:spPr>
          <a:xfrm>
            <a:off x="6324600" y="5715000"/>
            <a:ext cx="2141036" cy="777590"/>
          </a:xfrm>
          <a:prstGeom prst="rect">
            <a:avLst/>
          </a:prstGeom>
        </p:spPr>
      </p:pic>
      <p:sp>
        <p:nvSpPr>
          <p:cNvPr id="2" name="Title 1"/>
          <p:cNvSpPr>
            <a:spLocks noGrp="1"/>
          </p:cNvSpPr>
          <p:nvPr>
            <p:ph type="title"/>
          </p:nvPr>
        </p:nvSpPr>
        <p:spPr>
          <a:xfrm>
            <a:off x="152400" y="381000"/>
            <a:ext cx="8534400" cy="990600"/>
          </a:xfrm>
        </p:spPr>
        <p:txBody>
          <a:bodyPr/>
          <a:lstStyle/>
          <a:p>
            <a:r>
              <a:rPr lang="en-US" b="1" dirty="0" smtClean="0">
                <a:latin typeface="Century Gothic" pitchFamily="34" charset="0"/>
              </a:rPr>
              <a:t>APPLICATIONS</a:t>
            </a:r>
            <a:endParaRPr lang="en-US" b="1" dirty="0">
              <a:latin typeface="Century Gothic" pitchFamily="34" charset="0"/>
            </a:endParaRPr>
          </a:p>
        </p:txBody>
      </p:sp>
      <p:sp>
        <p:nvSpPr>
          <p:cNvPr id="3" name="Content Placeholder 2"/>
          <p:cNvSpPr>
            <a:spLocks noGrp="1"/>
          </p:cNvSpPr>
          <p:nvPr>
            <p:ph idx="1"/>
          </p:nvPr>
        </p:nvSpPr>
        <p:spPr>
          <a:xfrm>
            <a:off x="152400" y="1219200"/>
            <a:ext cx="4800600" cy="533400"/>
          </a:xfrm>
        </p:spPr>
        <p:txBody>
          <a:bodyPr>
            <a:normAutofit/>
          </a:bodyPr>
          <a:lstStyle/>
          <a:p>
            <a:pPr marL="0" indent="0">
              <a:buNone/>
            </a:pPr>
            <a:r>
              <a:rPr lang="en-US" b="1" dirty="0" smtClean="0">
                <a:latin typeface="Century Gothic" pitchFamily="34" charset="0"/>
              </a:rPr>
              <a:t>SAWS 2/SAWS Plus</a:t>
            </a:r>
            <a:endParaRPr lang="en-US" dirty="0">
              <a:latin typeface="Century Gothic" pitchFamily="34" charset="0"/>
            </a:endParaRPr>
          </a:p>
          <a:p>
            <a:pPr marL="0" indent="0">
              <a:buNone/>
            </a:pPr>
            <a:endParaRPr lang="en-US" dirty="0" smtClean="0">
              <a:latin typeface="Century Gothic" pitchFamily="34" charset="0"/>
            </a:endParaRPr>
          </a:p>
        </p:txBody>
      </p:sp>
      <p:sp>
        <p:nvSpPr>
          <p:cNvPr id="7" name="TextBox 6"/>
          <p:cNvSpPr txBox="1"/>
          <p:nvPr/>
        </p:nvSpPr>
        <p:spPr>
          <a:xfrm>
            <a:off x="95572" y="1685441"/>
            <a:ext cx="5238427" cy="4539704"/>
          </a:xfrm>
          <a:prstGeom prst="rect">
            <a:avLst/>
          </a:prstGeom>
          <a:noFill/>
        </p:spPr>
        <p:txBody>
          <a:bodyPr wrap="square" rtlCol="0">
            <a:spAutoFit/>
          </a:bodyPr>
          <a:lstStyle/>
          <a:p>
            <a:pPr marL="285750" indent="-285750">
              <a:buClr>
                <a:schemeClr val="accent1"/>
              </a:buClr>
              <a:buFont typeface="Arial" pitchFamily="34" charset="0"/>
              <a:buChar char="•"/>
            </a:pPr>
            <a:r>
              <a:rPr lang="en-US" sz="1700" dirty="0" smtClean="0">
                <a:latin typeface="Century Gothic" pitchFamily="34" charset="0"/>
              </a:rPr>
              <a:t>State revised the SAWS 2 application, and renamed it the SAWS Plus.</a:t>
            </a:r>
          </a:p>
          <a:p>
            <a:pPr marL="285750" indent="-285750">
              <a:buClr>
                <a:schemeClr val="accent1"/>
              </a:buClr>
              <a:buFont typeface="Arial" pitchFamily="34" charset="0"/>
              <a:buChar char="•"/>
            </a:pPr>
            <a:endParaRPr lang="en-US" sz="1700" dirty="0">
              <a:latin typeface="Century Gothic" pitchFamily="34" charset="0"/>
            </a:endParaRPr>
          </a:p>
          <a:p>
            <a:pPr marL="285750" indent="-285750">
              <a:buClr>
                <a:schemeClr val="accent1"/>
              </a:buClr>
              <a:buFont typeface="Arial" pitchFamily="34" charset="0"/>
              <a:buChar char="•"/>
            </a:pPr>
            <a:r>
              <a:rPr lang="en-US" sz="1700" dirty="0" smtClean="0">
                <a:latin typeface="Century Gothic" pitchFamily="34" charset="0"/>
              </a:rPr>
              <a:t>Revised application now includes the request for tax filer household information. </a:t>
            </a:r>
          </a:p>
          <a:p>
            <a:pPr marL="285750" indent="-285750">
              <a:buClr>
                <a:schemeClr val="accent1"/>
              </a:buClr>
              <a:buFont typeface="Arial" pitchFamily="34" charset="0"/>
              <a:buChar char="•"/>
            </a:pPr>
            <a:endParaRPr lang="en-US" sz="1700" dirty="0">
              <a:latin typeface="Century Gothic" pitchFamily="34" charset="0"/>
            </a:endParaRPr>
          </a:p>
          <a:p>
            <a:pPr marL="285750" indent="-285750">
              <a:buClr>
                <a:schemeClr val="accent1"/>
              </a:buClr>
              <a:buFont typeface="Arial" pitchFamily="34" charset="0"/>
              <a:buChar char="•"/>
            </a:pPr>
            <a:r>
              <a:rPr lang="en-US" sz="1700" dirty="0" smtClean="0">
                <a:latin typeface="Century Gothic" pitchFamily="34" charset="0"/>
              </a:rPr>
              <a:t>The application is pending Federal approval, but once provided, the application can be used to apply for all programs, including MAGI and non-MAGI Medi-Cal.</a:t>
            </a:r>
          </a:p>
          <a:p>
            <a:pPr marL="285750" indent="-285750">
              <a:buClr>
                <a:schemeClr val="accent1"/>
              </a:buClr>
              <a:buFont typeface="Arial" pitchFamily="34" charset="0"/>
              <a:buChar char="•"/>
            </a:pPr>
            <a:endParaRPr lang="en-US" sz="1700" dirty="0" smtClean="0">
              <a:latin typeface="Century Gothic" pitchFamily="34" charset="0"/>
            </a:endParaRPr>
          </a:p>
          <a:p>
            <a:pPr marL="285750" indent="-285750">
              <a:buClr>
                <a:schemeClr val="accent1"/>
              </a:buClr>
              <a:buFont typeface="Arial" pitchFamily="34" charset="0"/>
              <a:buChar char="•"/>
            </a:pPr>
            <a:r>
              <a:rPr lang="en-US" sz="1700" dirty="0" smtClean="0">
                <a:latin typeface="Century Gothic" pitchFamily="34" charset="0"/>
              </a:rPr>
              <a:t>The SAWS Plus includes a page that can be used in a standalone format to serve as the SAWS 1.</a:t>
            </a:r>
          </a:p>
          <a:p>
            <a:pPr marL="285750" indent="-285750">
              <a:buClr>
                <a:schemeClr val="accent1"/>
              </a:buClr>
              <a:buFont typeface="Arial" pitchFamily="34" charset="0"/>
              <a:buChar char="•"/>
            </a:pPr>
            <a:endParaRPr lang="en-US" sz="1700" dirty="0" smtClean="0">
              <a:latin typeface="Century Gothic" pitchFamily="34" charset="0"/>
            </a:endParaRPr>
          </a:p>
          <a:p>
            <a:pPr marL="285750" indent="-285750">
              <a:buClr>
                <a:schemeClr val="accent1"/>
              </a:buClr>
              <a:buFont typeface="Arial" pitchFamily="34" charset="0"/>
              <a:buChar char="•"/>
            </a:pPr>
            <a:r>
              <a:rPr lang="en-US" sz="1700" dirty="0" smtClean="0">
                <a:latin typeface="Century Gothic" pitchFamily="34" charset="0"/>
              </a:rPr>
              <a:t>Target date to begin using the application is October 1, 2013 (pending).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33400"/>
            <a:ext cx="2954272" cy="3755689"/>
          </a:xfrm>
          <a:prstGeom prst="rect">
            <a:avLst/>
          </a:prstGeom>
          <a:ln>
            <a:solidFill>
              <a:schemeClr val="accent1"/>
            </a:solidFill>
          </a:ln>
        </p:spPr>
      </p:pic>
      <p:pic>
        <p:nvPicPr>
          <p:cNvPr id="8" name="Picture 7" descr="mc_logo_signature.gif"/>
          <p:cNvPicPr>
            <a:picLocks noChangeAspect="1"/>
          </p:cNvPicPr>
          <p:nvPr/>
        </p:nvPicPr>
        <p:blipFill>
          <a:blip r:embed="rId4" cstate="print"/>
          <a:stretch>
            <a:fillRect/>
          </a:stretch>
        </p:blipFill>
        <p:spPr>
          <a:xfrm>
            <a:off x="5687583" y="4419601"/>
            <a:ext cx="1405354" cy="1405354"/>
          </a:xfrm>
          <a:prstGeom prst="rect">
            <a:avLst/>
          </a:prstGeom>
        </p:spPr>
      </p:pic>
      <p:sp>
        <p:nvSpPr>
          <p:cNvPr id="12"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11</a:t>
            </a:fld>
            <a:endParaRPr lang="en-US" sz="1800" dirty="0">
              <a:solidFill>
                <a:schemeClr val="accent1"/>
              </a:solidFill>
              <a:latin typeface="Century Gothic" pitchFamily="34" charset="0"/>
            </a:endParaRPr>
          </a:p>
        </p:txBody>
      </p:sp>
      <p:sp>
        <p:nvSpPr>
          <p:cNvPr id="6" name="Text Box 2"/>
          <p:cNvSpPr txBox="1">
            <a:spLocks noChangeArrowheads="1"/>
          </p:cNvSpPr>
          <p:nvPr/>
        </p:nvSpPr>
        <p:spPr bwMode="auto">
          <a:xfrm>
            <a:off x="7270052" y="4489705"/>
            <a:ext cx="1643632" cy="1153903"/>
          </a:xfrm>
          <a:prstGeom prst="rect">
            <a:avLst/>
          </a:prstGeom>
          <a:noFill/>
          <a:ln w="9525">
            <a:solidFill>
              <a:srgbClr val="0070C0">
                <a:alpha val="5000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365F9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800" b="1" dirty="0">
              <a:solidFill>
                <a:srgbClr val="365F91"/>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365F9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800" b="1" dirty="0">
              <a:solidFill>
                <a:srgbClr val="365F91"/>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365F9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800" b="1" dirty="0">
              <a:solidFill>
                <a:srgbClr val="365F91"/>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365F91"/>
                </a:solidFill>
                <a:effectLst/>
                <a:latin typeface="Arial" pitchFamily="34" charset="0"/>
              </a:rPr>
              <a:t>California Work Opportunities and Responsibilities to Kids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7420736" y="4572000"/>
            <a:ext cx="1342264" cy="838200"/>
          </a:xfrm>
          <a:prstGeom prst="rect">
            <a:avLst/>
          </a:prstGeom>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535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APPLICATION CHANNELS</a:t>
            </a:r>
            <a:endParaRPr lang="en-US" b="1" dirty="0">
              <a:latin typeface="Century Gothic" pitchFamily="34" charset="0"/>
            </a:endParaRPr>
          </a:p>
        </p:txBody>
      </p:sp>
      <p:pic>
        <p:nvPicPr>
          <p:cNvPr id="5" name="Picture 24" descr="MP900443955[1]"/>
          <p:cNvPicPr>
            <a:picLocks noChangeAspect="1" noChangeArrowheads="1"/>
          </p:cNvPicPr>
          <p:nvPr/>
        </p:nvPicPr>
        <p:blipFill>
          <a:blip r:embed="rId2" cstate="print"/>
          <a:stretch>
            <a:fillRect/>
          </a:stretch>
        </p:blipFill>
        <p:spPr bwMode="auto">
          <a:xfrm>
            <a:off x="645133" y="1657008"/>
            <a:ext cx="1025570" cy="682484"/>
          </a:xfrm>
          <a:prstGeom prst="rect">
            <a:avLst/>
          </a:prstGeom>
          <a:noFill/>
          <a:ln w="50800" cap="sq" cmpd="dbl">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45" y="3732702"/>
            <a:ext cx="1092346" cy="744426"/>
          </a:xfrm>
          <a:prstGeom prst="rect">
            <a:avLst/>
          </a:prstGeom>
          <a:ln w="50800" cap="sq" cmpd="dbl">
            <a:solidFill>
              <a:schemeClr val="accent1"/>
            </a:solidFill>
            <a:miter lim="800000"/>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81" y="2670655"/>
            <a:ext cx="1072475" cy="730884"/>
          </a:xfrm>
          <a:prstGeom prst="rect">
            <a:avLst/>
          </a:prstGeom>
          <a:ln w="50800" cap="sq" cmpd="dbl">
            <a:solidFill>
              <a:schemeClr val="accent1"/>
            </a:solidFill>
            <a:miter lim="800000"/>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45" y="4808291"/>
            <a:ext cx="1092346" cy="727946"/>
          </a:xfrm>
          <a:prstGeom prst="rect">
            <a:avLst/>
          </a:prstGeom>
          <a:ln w="50800" cap="sq" cmpd="dbl">
            <a:solidFill>
              <a:schemeClr val="accent1"/>
            </a:solidFill>
            <a:miter lim="800000"/>
          </a:ln>
        </p:spPr>
      </p:pic>
      <p:sp>
        <p:nvSpPr>
          <p:cNvPr id="9" name="TextBox 8"/>
          <p:cNvSpPr txBox="1"/>
          <p:nvPr/>
        </p:nvSpPr>
        <p:spPr>
          <a:xfrm>
            <a:off x="1752600" y="1600200"/>
            <a:ext cx="4876800" cy="523220"/>
          </a:xfrm>
          <a:prstGeom prst="rect">
            <a:avLst/>
          </a:prstGeom>
          <a:noFill/>
        </p:spPr>
        <p:txBody>
          <a:bodyPr wrap="square" rtlCol="0">
            <a:spAutoFit/>
          </a:bodyPr>
          <a:lstStyle/>
          <a:p>
            <a:pPr marL="285750" indent="-285750">
              <a:buClr>
                <a:schemeClr val="accent1"/>
              </a:buClr>
              <a:buFont typeface="Arial" pitchFamily="34" charset="0"/>
              <a:buChar char="•"/>
            </a:pPr>
            <a:r>
              <a:rPr lang="en-US" sz="1400" b="1" dirty="0" smtClean="0">
                <a:latin typeface="Century Gothic" pitchFamily="34" charset="0"/>
              </a:rPr>
              <a:t>In person at County Office</a:t>
            </a:r>
          </a:p>
          <a:p>
            <a:pPr marL="742950" lvl="1" indent="-285750">
              <a:buClr>
                <a:schemeClr val="accent1"/>
              </a:buClr>
              <a:buFont typeface="Wingdings" pitchFamily="2" charset="2"/>
              <a:buChar char="Ø"/>
            </a:pPr>
            <a:r>
              <a:rPr lang="en-US" sz="1400" dirty="0" smtClean="0">
                <a:latin typeface="Century Gothic" pitchFamily="34" charset="0"/>
              </a:rPr>
              <a:t>Assisted by County eligibility staff</a:t>
            </a:r>
            <a:endParaRPr lang="en-US" sz="1400" dirty="0">
              <a:latin typeface="Century Gothic" pitchFamily="34" charset="0"/>
            </a:endParaRPr>
          </a:p>
        </p:txBody>
      </p:sp>
      <p:sp>
        <p:nvSpPr>
          <p:cNvPr id="10" name="TextBox 9"/>
          <p:cNvSpPr txBox="1"/>
          <p:nvPr/>
        </p:nvSpPr>
        <p:spPr>
          <a:xfrm>
            <a:off x="1752600" y="2590800"/>
            <a:ext cx="6910038" cy="738664"/>
          </a:xfrm>
          <a:prstGeom prst="rect">
            <a:avLst/>
          </a:prstGeom>
          <a:noFill/>
        </p:spPr>
        <p:txBody>
          <a:bodyPr wrap="square" rtlCol="0">
            <a:spAutoFit/>
          </a:bodyPr>
          <a:lstStyle/>
          <a:p>
            <a:pPr marL="285750" indent="-285750">
              <a:buClr>
                <a:schemeClr val="accent1"/>
              </a:buClr>
              <a:buFont typeface="Arial" pitchFamily="34" charset="0"/>
              <a:buChar char="•"/>
            </a:pPr>
            <a:r>
              <a:rPr lang="en-US" sz="1400" b="1" dirty="0" smtClean="0">
                <a:latin typeface="Century Gothic" pitchFamily="34" charset="0"/>
              </a:rPr>
              <a:t>Online</a:t>
            </a:r>
          </a:p>
          <a:p>
            <a:pPr marL="742950" lvl="1" indent="-285750">
              <a:buClr>
                <a:schemeClr val="accent1"/>
              </a:buClr>
              <a:buFont typeface="Wingdings" pitchFamily="2" charset="2"/>
              <a:buChar char="Ø"/>
            </a:pPr>
            <a:r>
              <a:rPr lang="en-US" sz="1400" dirty="0" smtClean="0">
                <a:latin typeface="Century Gothic" pitchFamily="34" charset="0"/>
              </a:rPr>
              <a:t>Through Covered California website</a:t>
            </a:r>
          </a:p>
          <a:p>
            <a:pPr marL="742950" lvl="1" indent="-285750">
              <a:buClr>
                <a:schemeClr val="accent1"/>
              </a:buClr>
              <a:buFont typeface="Wingdings" pitchFamily="2" charset="2"/>
              <a:buChar char="Ø"/>
            </a:pPr>
            <a:r>
              <a:rPr lang="en-US" sz="1400" dirty="0" smtClean="0">
                <a:latin typeface="Century Gothic" pitchFamily="34" charset="0"/>
              </a:rPr>
              <a:t>Through appropriate SAWS Portal</a:t>
            </a:r>
            <a:endParaRPr lang="en-US" sz="1400" dirty="0">
              <a:latin typeface="Century Gothic" pitchFamily="34" charset="0"/>
            </a:endParaRPr>
          </a:p>
        </p:txBody>
      </p:sp>
      <p:sp>
        <p:nvSpPr>
          <p:cNvPr id="11" name="TextBox 10"/>
          <p:cNvSpPr txBox="1"/>
          <p:nvPr/>
        </p:nvSpPr>
        <p:spPr>
          <a:xfrm>
            <a:off x="1752600" y="3657600"/>
            <a:ext cx="7010400" cy="954107"/>
          </a:xfrm>
          <a:prstGeom prst="rect">
            <a:avLst/>
          </a:prstGeom>
          <a:noFill/>
        </p:spPr>
        <p:txBody>
          <a:bodyPr wrap="square" rtlCol="0">
            <a:spAutoFit/>
          </a:bodyPr>
          <a:lstStyle/>
          <a:p>
            <a:pPr marL="285750" indent="-285750" algn="just">
              <a:buClr>
                <a:schemeClr val="accent1"/>
              </a:buClr>
              <a:buFont typeface="Arial" pitchFamily="34" charset="0"/>
              <a:buChar char="•"/>
            </a:pPr>
            <a:r>
              <a:rPr lang="en-US" sz="1400" b="1" dirty="0" smtClean="0">
                <a:latin typeface="Century Gothic" pitchFamily="34" charset="0"/>
              </a:rPr>
              <a:t>By Phone</a:t>
            </a:r>
          </a:p>
          <a:p>
            <a:pPr marL="742950" lvl="1" indent="-285750" algn="just">
              <a:buClr>
                <a:schemeClr val="accent1"/>
              </a:buClr>
              <a:buFont typeface="Wingdings" pitchFamily="2" charset="2"/>
              <a:buChar char="Ø"/>
            </a:pPr>
            <a:r>
              <a:rPr lang="en-US" sz="1400" dirty="0" smtClean="0">
                <a:latin typeface="Century Gothic" pitchFamily="34" charset="0"/>
              </a:rPr>
              <a:t>Statewide phone number with warm handoff to network of designated county  service centers using Quick Sort questions</a:t>
            </a:r>
          </a:p>
          <a:p>
            <a:pPr marL="742950" lvl="1" indent="-285750" algn="just">
              <a:buClr>
                <a:schemeClr val="accent1"/>
              </a:buClr>
              <a:buFont typeface="Wingdings" pitchFamily="2" charset="2"/>
              <a:buChar char="Ø"/>
            </a:pPr>
            <a:r>
              <a:rPr lang="en-US" sz="1400" dirty="0" smtClean="0">
                <a:latin typeface="Century Gothic" pitchFamily="34" charset="0"/>
              </a:rPr>
              <a:t>Direct to county or county call center</a:t>
            </a:r>
            <a:endParaRPr lang="en-US" sz="1400" dirty="0">
              <a:latin typeface="Century Gothic" pitchFamily="34" charset="0"/>
            </a:endParaRPr>
          </a:p>
        </p:txBody>
      </p:sp>
      <p:sp>
        <p:nvSpPr>
          <p:cNvPr id="12" name="TextBox 11"/>
          <p:cNvSpPr txBox="1"/>
          <p:nvPr/>
        </p:nvSpPr>
        <p:spPr>
          <a:xfrm>
            <a:off x="1752600" y="4724400"/>
            <a:ext cx="7010400" cy="954107"/>
          </a:xfrm>
          <a:prstGeom prst="rect">
            <a:avLst/>
          </a:prstGeom>
          <a:noFill/>
        </p:spPr>
        <p:txBody>
          <a:bodyPr wrap="square" rtlCol="0">
            <a:spAutoFit/>
          </a:bodyPr>
          <a:lstStyle/>
          <a:p>
            <a:pPr marL="285750" indent="-285750" algn="just">
              <a:buClr>
                <a:schemeClr val="accent1"/>
              </a:buClr>
              <a:buFont typeface="Arial" pitchFamily="34" charset="0"/>
              <a:buChar char="•"/>
            </a:pPr>
            <a:r>
              <a:rPr lang="en-US" sz="1400" b="1" dirty="0" smtClean="0">
                <a:latin typeface="Century Gothic" pitchFamily="34" charset="0"/>
              </a:rPr>
              <a:t>Mail</a:t>
            </a:r>
          </a:p>
          <a:p>
            <a:pPr marL="742950" lvl="1" indent="-285750" algn="just">
              <a:buClr>
                <a:schemeClr val="accent1"/>
              </a:buClr>
              <a:buFont typeface="Wingdings" pitchFamily="2" charset="2"/>
              <a:buChar char="Ø"/>
            </a:pPr>
            <a:r>
              <a:rPr lang="en-US" sz="1400" dirty="0" smtClean="0">
                <a:latin typeface="Century Gothic" pitchFamily="34" charset="0"/>
              </a:rPr>
              <a:t>Sent to Covered California</a:t>
            </a:r>
          </a:p>
          <a:p>
            <a:pPr marL="742950" lvl="1" indent="-285750" algn="just">
              <a:buClr>
                <a:schemeClr val="accent1"/>
              </a:buClr>
              <a:buFont typeface="Wingdings" pitchFamily="2" charset="2"/>
              <a:buChar char="Ø"/>
            </a:pPr>
            <a:r>
              <a:rPr lang="en-US" sz="1400" dirty="0" smtClean="0">
                <a:latin typeface="Century Gothic" pitchFamily="34" charset="0"/>
              </a:rPr>
              <a:t>Sent to county human services department</a:t>
            </a:r>
          </a:p>
          <a:p>
            <a:pPr lvl="1" algn="just"/>
            <a:endParaRPr lang="en-US" sz="1400" dirty="0">
              <a:latin typeface="Century Gothic" pitchFamily="34" charset="0"/>
            </a:endParaRPr>
          </a:p>
        </p:txBody>
      </p:sp>
      <p:sp>
        <p:nvSpPr>
          <p:cNvPr id="13" name="TextBox 12"/>
          <p:cNvSpPr txBox="1"/>
          <p:nvPr/>
        </p:nvSpPr>
        <p:spPr>
          <a:xfrm>
            <a:off x="1752600" y="5791200"/>
            <a:ext cx="4876800" cy="523220"/>
          </a:xfrm>
          <a:prstGeom prst="rect">
            <a:avLst/>
          </a:prstGeom>
          <a:noFill/>
        </p:spPr>
        <p:txBody>
          <a:bodyPr wrap="square" rtlCol="0">
            <a:spAutoFit/>
          </a:bodyPr>
          <a:lstStyle/>
          <a:p>
            <a:pPr marL="285750" indent="-285750">
              <a:buClr>
                <a:schemeClr val="accent1"/>
              </a:buClr>
              <a:buFont typeface="Arial" pitchFamily="34" charset="0"/>
              <a:buChar char="•"/>
            </a:pPr>
            <a:r>
              <a:rPr lang="en-US" sz="1400" b="1" dirty="0" smtClean="0">
                <a:latin typeface="Century Gothic" pitchFamily="34" charset="0"/>
              </a:rPr>
              <a:t>In person at Community Based Organization</a:t>
            </a:r>
          </a:p>
          <a:p>
            <a:pPr marL="742950" lvl="1" indent="-285750">
              <a:buClr>
                <a:schemeClr val="accent1"/>
              </a:buClr>
              <a:buFont typeface="Wingdings" pitchFamily="2" charset="2"/>
              <a:buChar char="Ø"/>
            </a:pPr>
            <a:r>
              <a:rPr lang="en-US" sz="1400" dirty="0" smtClean="0">
                <a:latin typeface="Century Gothic" pitchFamily="34" charset="0"/>
              </a:rPr>
              <a:t>Assisted by certified enrollment assisters</a:t>
            </a:r>
            <a:endParaRPr lang="en-US" sz="1400" dirty="0">
              <a:latin typeface="Century Gothic" pitchFamily="34" charset="0"/>
            </a:endParaRPr>
          </a:p>
        </p:txBody>
      </p:sp>
      <p:pic>
        <p:nvPicPr>
          <p:cNvPr id="14" name="Picture 13"/>
          <p:cNvPicPr>
            <a:picLocks noChangeAspect="1"/>
          </p:cNvPicPr>
          <p:nvPr/>
        </p:nvPicPr>
        <p:blipFill>
          <a:blip r:embed="rId6" cstate="print"/>
          <a:srcRect r="2719" b="32427"/>
          <a:stretch>
            <a:fillRect/>
          </a:stretch>
        </p:blipFill>
        <p:spPr>
          <a:xfrm>
            <a:off x="609600" y="5867400"/>
            <a:ext cx="1097280" cy="762187"/>
          </a:xfrm>
          <a:prstGeom prst="rect">
            <a:avLst/>
          </a:prstGeom>
          <a:ln w="50800" cap="sq" cmpd="dbl">
            <a:solidFill>
              <a:schemeClr val="accent1"/>
            </a:solidFill>
            <a:miter lim="800000"/>
          </a:ln>
        </p:spPr>
      </p:pic>
      <p:sp>
        <p:nvSpPr>
          <p:cNvPr id="1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12</a:t>
            </a:fld>
            <a:endParaRPr lang="en-US" sz="1800" dirty="0">
              <a:solidFill>
                <a:schemeClr val="accent1"/>
              </a:solidFill>
              <a:latin typeface="Century Gothic" pitchFamily="34" charset="0"/>
            </a:endParaRPr>
          </a:p>
        </p:txBody>
      </p:sp>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80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TELEPHONIC SIGNATURES</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410200"/>
          </a:xfrm>
        </p:spPr>
        <p:txBody>
          <a:bodyPr>
            <a:normAutofit fontScale="70000" lnSpcReduction="20000"/>
          </a:bodyPr>
          <a:lstStyle/>
          <a:p>
            <a:pPr marL="0" indent="0">
              <a:buNone/>
            </a:pPr>
            <a:endParaRPr lang="en-US" b="1" dirty="0" smtClean="0"/>
          </a:p>
          <a:p>
            <a:r>
              <a:rPr lang="en-US" sz="2600" dirty="0" smtClean="0">
                <a:latin typeface="Century Gothic" pitchFamily="34" charset="0"/>
              </a:rPr>
              <a:t>Applying by phone will facilitate the application process for individuals who need assistance, and don’t have access to the internet.</a:t>
            </a:r>
          </a:p>
          <a:p>
            <a:pPr marL="0" indent="0">
              <a:buNone/>
            </a:pPr>
            <a:endParaRPr lang="en-US" sz="2600" dirty="0">
              <a:latin typeface="Century Gothic" pitchFamily="34" charset="0"/>
            </a:endParaRPr>
          </a:p>
          <a:p>
            <a:r>
              <a:rPr lang="en-US" sz="2600" dirty="0" smtClean="0">
                <a:latin typeface="Century Gothic" pitchFamily="34" charset="0"/>
              </a:rPr>
              <a:t>A telephonic signature will be required for this type of application.  Counties must obtain a telephonic signature by applying </a:t>
            </a:r>
            <a:r>
              <a:rPr lang="en-US" sz="2600" b="1" dirty="0" smtClean="0">
                <a:latin typeface="Century Gothic" pitchFamily="34" charset="0"/>
              </a:rPr>
              <a:t>one </a:t>
            </a:r>
            <a:r>
              <a:rPr lang="en-US" sz="2600" dirty="0" smtClean="0">
                <a:latin typeface="Century Gothic" pitchFamily="34" charset="0"/>
              </a:rPr>
              <a:t>of the following methods:</a:t>
            </a:r>
          </a:p>
          <a:p>
            <a:pPr lvl="2">
              <a:buFont typeface="Wingdings" pitchFamily="2" charset="2"/>
              <a:buChar char="Ø"/>
            </a:pPr>
            <a:r>
              <a:rPr lang="en-US" sz="2300" dirty="0" smtClean="0">
                <a:latin typeface="Century Gothic" pitchFamily="34" charset="0"/>
              </a:rPr>
              <a:t>A box in SAWS which the Eligibility Worker checks attesting that they heard the applicant affirm the required elements for a signature (schedules for adding this functionality to SAWS vary by system)</a:t>
            </a:r>
          </a:p>
          <a:p>
            <a:pPr lvl="2">
              <a:buFont typeface="Wingdings" pitchFamily="2" charset="2"/>
              <a:buChar char="Ø"/>
            </a:pPr>
            <a:r>
              <a:rPr lang="en-US" sz="2300" dirty="0" smtClean="0">
                <a:latin typeface="Century Gothic" pitchFamily="34" charset="0"/>
              </a:rPr>
              <a:t>Record the entire interview</a:t>
            </a:r>
          </a:p>
          <a:p>
            <a:pPr lvl="2">
              <a:buFont typeface="Wingdings" pitchFamily="2" charset="2"/>
              <a:buChar char="Ø"/>
            </a:pPr>
            <a:r>
              <a:rPr lang="en-US" sz="2300" dirty="0" smtClean="0">
                <a:latin typeface="Century Gothic" pitchFamily="34" charset="0"/>
              </a:rPr>
              <a:t>Record the portion of the interview where the applicant affirms the required elements for a signature</a:t>
            </a:r>
          </a:p>
          <a:p>
            <a:pPr marL="0" lvl="1" indent="0">
              <a:buNone/>
            </a:pPr>
            <a:endParaRPr lang="en-US" sz="2600" dirty="0" smtClean="0">
              <a:latin typeface="Century Gothic" pitchFamily="34" charset="0"/>
            </a:endParaRPr>
          </a:p>
          <a:p>
            <a:pPr marL="342900" lvl="1" indent="-342900"/>
            <a:r>
              <a:rPr lang="en-US" sz="2600" dirty="0" smtClean="0">
                <a:latin typeface="Century Gothic" pitchFamily="34" charset="0"/>
              </a:rPr>
              <a:t>Counties must be able to produce records for audits, hearings, program review, and quality control.</a:t>
            </a:r>
          </a:p>
          <a:p>
            <a:pPr marL="0" lvl="1" indent="0">
              <a:buNone/>
            </a:pPr>
            <a:endParaRPr lang="en-US" sz="2600" dirty="0" smtClean="0">
              <a:latin typeface="Century Gothic" pitchFamily="34" charset="0"/>
            </a:endParaRPr>
          </a:p>
          <a:p>
            <a:pPr marL="0" lvl="1" indent="0">
              <a:buNone/>
            </a:pPr>
            <a:r>
              <a:rPr lang="en-US" sz="2200" dirty="0" smtClean="0">
                <a:solidFill>
                  <a:schemeClr val="tx2"/>
                </a:solidFill>
                <a:latin typeface="Century Gothic" pitchFamily="34" charset="0"/>
              </a:rPr>
              <a:t>Note: Telephonic signatures can be used on any electronic phone-in </a:t>
            </a:r>
            <a:r>
              <a:rPr lang="en-US" sz="2200" dirty="0" err="1" smtClean="0">
                <a:solidFill>
                  <a:schemeClr val="tx2"/>
                </a:solidFill>
                <a:latin typeface="Century Gothic" pitchFamily="34" charset="0"/>
              </a:rPr>
              <a:t>Medi</a:t>
            </a:r>
            <a:r>
              <a:rPr lang="en-US" sz="2200" dirty="0" smtClean="0">
                <a:solidFill>
                  <a:schemeClr val="tx2"/>
                </a:solidFill>
                <a:latin typeface="Century Gothic" pitchFamily="34" charset="0"/>
              </a:rPr>
              <a:t>-Cal or APTC/CSR applications being taken by the county.  This does not apply only to calls transferred from Covered CA.  This process can also be used for county phone-in applications or applications taken through the county’s regular call center.  </a:t>
            </a:r>
            <a:endParaRPr lang="en-US" sz="2200" dirty="0">
              <a:solidFill>
                <a:schemeClr val="tx2"/>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13</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95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PROCESSING DEADLINES</a:t>
            </a:r>
            <a:endParaRPr lang="en-US" b="1" dirty="0">
              <a:latin typeface="Century Gothic" pitchFamily="34" charset="0"/>
            </a:endParaRPr>
          </a:p>
        </p:txBody>
      </p:sp>
      <p:sp>
        <p:nvSpPr>
          <p:cNvPr id="6" name="Content Placeholder 5"/>
          <p:cNvSpPr>
            <a:spLocks noGrp="1"/>
          </p:cNvSpPr>
          <p:nvPr>
            <p:ph idx="1"/>
          </p:nvPr>
        </p:nvSpPr>
        <p:spPr>
          <a:xfrm>
            <a:off x="228600" y="1600200"/>
            <a:ext cx="8686800" cy="4876800"/>
          </a:xfrm>
        </p:spPr>
        <p:txBody>
          <a:bodyPr>
            <a:normAutofit/>
          </a:bodyPr>
          <a:lstStyle/>
          <a:p>
            <a:pPr>
              <a:buNone/>
            </a:pPr>
            <a:r>
              <a:rPr lang="en-US" sz="2000" b="1" dirty="0" smtClean="0">
                <a:latin typeface="Century Gothic" pitchFamily="34" charset="0"/>
              </a:rPr>
              <a:t>Medi-Cal (County Human Services)</a:t>
            </a:r>
          </a:p>
          <a:p>
            <a:r>
              <a:rPr lang="en-US" sz="2000" dirty="0" smtClean="0">
                <a:latin typeface="Century Gothic" pitchFamily="34" charset="0"/>
              </a:rPr>
              <a:t>Statutory time frames for Medi-Cal eligibility determination have not changed. They are:</a:t>
            </a:r>
          </a:p>
          <a:p>
            <a:pPr marL="0" indent="0">
              <a:buNone/>
            </a:pPr>
            <a:endParaRPr lang="en-US" sz="2000" dirty="0" smtClean="0">
              <a:latin typeface="Century Gothic" pitchFamily="34" charset="0"/>
            </a:endParaRPr>
          </a:p>
          <a:p>
            <a:pPr lvl="1">
              <a:buFont typeface="Wingdings" pitchFamily="2" charset="2"/>
              <a:buChar char="Ø"/>
            </a:pPr>
            <a:r>
              <a:rPr lang="en-US" dirty="0" smtClean="0">
                <a:latin typeface="Century Gothic" pitchFamily="34" charset="0"/>
              </a:rPr>
              <a:t>45 days for regular applications</a:t>
            </a:r>
          </a:p>
          <a:p>
            <a:pPr lvl="1">
              <a:buFont typeface="Wingdings" pitchFamily="2" charset="2"/>
              <a:buChar char="Ø"/>
            </a:pPr>
            <a:r>
              <a:rPr lang="en-US" dirty="0" smtClean="0">
                <a:latin typeface="Century Gothic" pitchFamily="34" charset="0"/>
              </a:rPr>
              <a:t>90 days for applications based on a disability</a:t>
            </a:r>
          </a:p>
          <a:p>
            <a:pPr lvl="1">
              <a:buNone/>
            </a:pPr>
            <a:endParaRPr lang="en-US" dirty="0" smtClean="0">
              <a:latin typeface="Century Gothic" pitchFamily="34" charset="0"/>
            </a:endParaRPr>
          </a:p>
          <a:p>
            <a:pPr>
              <a:buNone/>
            </a:pPr>
            <a:r>
              <a:rPr lang="en-US" sz="2000" b="1" dirty="0" smtClean="0">
                <a:latin typeface="Century Gothic" pitchFamily="34" charset="0"/>
              </a:rPr>
              <a:t>Covered California</a:t>
            </a:r>
          </a:p>
          <a:p>
            <a:r>
              <a:rPr lang="en-US" sz="2000" dirty="0" smtClean="0">
                <a:latin typeface="Century Gothic" pitchFamily="34" charset="0"/>
              </a:rPr>
              <a:t>Covered California setting its own time frames for processing applications it receives</a:t>
            </a:r>
          </a:p>
          <a:p>
            <a:pPr marL="0" indent="0">
              <a:buNone/>
            </a:pPr>
            <a:endParaRPr lang="en-US" sz="2000" dirty="0" smtClean="0">
              <a:latin typeface="Century Gothic" pitchFamily="34" charset="0"/>
            </a:endParaRPr>
          </a:p>
          <a:p>
            <a:r>
              <a:rPr lang="en-US" sz="2000" dirty="0" smtClean="0">
                <a:latin typeface="Century Gothic" pitchFamily="34" charset="0"/>
              </a:rPr>
              <a:t>Proposed regulations require eligibility determination within 10 days of receipt for paper applications received by Covered California</a:t>
            </a: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14</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22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Application processing</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Interim Period</a:t>
            </a:r>
          </a:p>
          <a:p>
            <a:pPr algn="ctr"/>
            <a:r>
              <a:rPr lang="en-US" sz="3200" dirty="0" smtClean="0">
                <a:solidFill>
                  <a:schemeClr val="accent1"/>
                </a:solidFill>
                <a:latin typeface="Century Gothic" pitchFamily="34" charset="0"/>
              </a:rPr>
              <a:t>October to December 2013</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15</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744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r>
              <a:rPr lang="en-US" b="1" dirty="0" smtClean="0">
                <a:latin typeface="Century Gothic" pitchFamily="34" charset="0"/>
              </a:rPr>
              <a:t>INTERIM PERIOD </a:t>
            </a:r>
            <a:br>
              <a:rPr lang="en-US" b="1" dirty="0" smtClean="0">
                <a:latin typeface="Century Gothic" pitchFamily="34" charset="0"/>
              </a:rPr>
            </a:br>
            <a:r>
              <a:rPr lang="en-US" b="1" dirty="0" smtClean="0">
                <a:latin typeface="Century Gothic" pitchFamily="34" charset="0"/>
              </a:rPr>
              <a:t>OCTOBER TO DECEMBER 2013</a:t>
            </a:r>
            <a:endParaRPr lang="en-US" b="1" dirty="0">
              <a:latin typeface="Century Gothic" pitchFamily="34" charset="0"/>
            </a:endParaRPr>
          </a:p>
        </p:txBody>
      </p:sp>
      <p:sp>
        <p:nvSpPr>
          <p:cNvPr id="3" name="Content Placeholder 2"/>
          <p:cNvSpPr>
            <a:spLocks noGrp="1"/>
          </p:cNvSpPr>
          <p:nvPr>
            <p:ph idx="1"/>
          </p:nvPr>
        </p:nvSpPr>
        <p:spPr>
          <a:xfrm>
            <a:off x="228600" y="1676400"/>
            <a:ext cx="8686800" cy="4876800"/>
          </a:xfrm>
        </p:spPr>
        <p:txBody>
          <a:bodyPr>
            <a:normAutofit/>
          </a:bodyPr>
          <a:lstStyle/>
          <a:p>
            <a:r>
              <a:rPr lang="en-US" sz="2200" dirty="0" smtClean="0">
                <a:latin typeface="Century Gothic" pitchFamily="34" charset="0"/>
              </a:rPr>
              <a:t>During this period, both the pre-ACA Medi-Cal rules and the new, MAGI-based rules will be available to use.</a:t>
            </a:r>
          </a:p>
          <a:p>
            <a:pPr>
              <a:buNone/>
            </a:pPr>
            <a:endParaRPr lang="en-US" sz="2200" dirty="0" smtClean="0">
              <a:latin typeface="Century Gothic" pitchFamily="34" charset="0"/>
            </a:endParaRPr>
          </a:p>
          <a:p>
            <a:r>
              <a:rPr lang="en-US" sz="2200" dirty="0" smtClean="0">
                <a:latin typeface="Century Gothic" pitchFamily="34" charset="0"/>
              </a:rPr>
              <a:t>Will require county to assess the needs of applicants and decide whether to process an application for pre-ACA coverage (“Now”) or January 2014 coverage (“Later”)</a:t>
            </a:r>
          </a:p>
          <a:p>
            <a:pPr>
              <a:buNone/>
            </a:pPr>
            <a:endParaRPr lang="en-US" sz="2200" dirty="0" smtClean="0">
              <a:latin typeface="Century Gothic" pitchFamily="34" charset="0"/>
            </a:endParaRPr>
          </a:p>
          <a:p>
            <a:r>
              <a:rPr lang="en-US" sz="2200" dirty="0" smtClean="0">
                <a:latin typeface="Century Gothic" pitchFamily="34" charset="0"/>
              </a:rPr>
              <a:t>County will use SAWS for the “Now” path and CalHEERS for the “Later” path.</a:t>
            </a:r>
          </a:p>
          <a:p>
            <a:pPr lvl="2">
              <a:buFont typeface="Wingdings" pitchFamily="2" charset="2"/>
              <a:buChar char="Ø"/>
            </a:pPr>
            <a:r>
              <a:rPr lang="en-US" sz="2200" dirty="0" smtClean="0">
                <a:latin typeface="Century Gothic" pitchFamily="34" charset="0"/>
              </a:rPr>
              <a:t>The interface being built between the two systems is scheduled to be implemented on January 1, 2014;  delayed from original date.</a:t>
            </a:r>
            <a:endParaRPr lang="en-US" sz="22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16</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p:spPr>
        <p:txBody>
          <a:bodyPr>
            <a:noAutofit/>
          </a:bodyPr>
          <a:lstStyle/>
          <a:p>
            <a:r>
              <a:rPr lang="en-US" sz="3600" b="1" dirty="0" smtClean="0">
                <a:latin typeface="Century Gothic" pitchFamily="34" charset="0"/>
              </a:rPr>
              <a:t>NOW OR LATER</a:t>
            </a:r>
            <a:br>
              <a:rPr lang="en-US" sz="3600" b="1" dirty="0" smtClean="0">
                <a:latin typeface="Century Gothic" pitchFamily="34" charset="0"/>
              </a:rPr>
            </a:br>
            <a:r>
              <a:rPr lang="en-US" sz="3600" b="1" dirty="0" smtClean="0">
                <a:latin typeface="Century Gothic" pitchFamily="34" charset="0"/>
              </a:rPr>
              <a:t>OCTOBER TO DECEMBER 2013</a:t>
            </a:r>
            <a:endParaRPr lang="en-US" sz="3600" b="1" dirty="0">
              <a:latin typeface="Century Gothic" pitchFamily="34" charset="0"/>
            </a:endParaRPr>
          </a:p>
        </p:txBody>
      </p:sp>
      <p:sp>
        <p:nvSpPr>
          <p:cNvPr id="3" name="Content Placeholder 2"/>
          <p:cNvSpPr>
            <a:spLocks noGrp="1"/>
          </p:cNvSpPr>
          <p:nvPr>
            <p:ph idx="1"/>
          </p:nvPr>
        </p:nvSpPr>
        <p:spPr>
          <a:xfrm>
            <a:off x="152400" y="1447800"/>
            <a:ext cx="8839200" cy="5334000"/>
          </a:xfrm>
        </p:spPr>
        <p:txBody>
          <a:bodyPr>
            <a:normAutofit fontScale="62500" lnSpcReduction="20000"/>
          </a:bodyPr>
          <a:lstStyle/>
          <a:p>
            <a:pPr marL="0" indent="0" algn="just">
              <a:lnSpc>
                <a:spcPct val="120000"/>
              </a:lnSpc>
              <a:buNone/>
            </a:pPr>
            <a:r>
              <a:rPr lang="en-US" sz="2100" b="1" dirty="0" smtClean="0">
                <a:latin typeface="Century Gothic" pitchFamily="34" charset="0"/>
              </a:rPr>
              <a:t>The “Now or Later” approach requires upfront decisions about what eligibility to seek for a customer based on current medical needs and circumstances.</a:t>
            </a:r>
          </a:p>
          <a:p>
            <a:pPr lvl="2" algn="just">
              <a:lnSpc>
                <a:spcPct val="120000"/>
              </a:lnSpc>
              <a:buFont typeface="Wingdings" pitchFamily="2" charset="2"/>
              <a:buChar char="Ø"/>
            </a:pPr>
            <a:r>
              <a:rPr lang="en-US" sz="1900" dirty="0" smtClean="0">
                <a:latin typeface="Century Gothic" pitchFamily="34" charset="0"/>
              </a:rPr>
              <a:t>Customers who come to the county in person or via direct phone call should be assessed for now </a:t>
            </a:r>
            <a:r>
              <a:rPr lang="en-US" sz="1900" u="sng" dirty="0" smtClean="0">
                <a:latin typeface="Century Gothic" pitchFamily="34" charset="0"/>
              </a:rPr>
              <a:t>or</a:t>
            </a:r>
            <a:r>
              <a:rPr lang="en-US" sz="1900" dirty="0" smtClean="0">
                <a:latin typeface="Century Gothic" pitchFamily="34" charset="0"/>
              </a:rPr>
              <a:t> later. </a:t>
            </a:r>
          </a:p>
          <a:p>
            <a:pPr lvl="2" algn="just">
              <a:lnSpc>
                <a:spcPct val="120000"/>
              </a:lnSpc>
              <a:buFont typeface="Wingdings" pitchFamily="2" charset="2"/>
              <a:buChar char="Ø"/>
            </a:pPr>
            <a:r>
              <a:rPr lang="en-US" sz="1900" dirty="0" smtClean="0">
                <a:latin typeface="Century Gothic" pitchFamily="34" charset="0"/>
              </a:rPr>
              <a:t>Customers who submit online applications through a SAWS portal should start on “now” path.</a:t>
            </a:r>
          </a:p>
          <a:p>
            <a:pPr lvl="2" algn="just">
              <a:lnSpc>
                <a:spcPct val="120000"/>
              </a:lnSpc>
              <a:buFont typeface="Wingdings" pitchFamily="2" charset="2"/>
              <a:buChar char="Ø"/>
            </a:pPr>
            <a:r>
              <a:rPr lang="en-US" sz="1900" dirty="0" smtClean="0">
                <a:latin typeface="Century Gothic" pitchFamily="34" charset="0"/>
              </a:rPr>
              <a:t>Customers who are transferred as a “warm handoff” from Covered California should start on “later” path </a:t>
            </a:r>
          </a:p>
          <a:p>
            <a:pPr lvl="2" algn="just">
              <a:lnSpc>
                <a:spcPct val="120000"/>
              </a:lnSpc>
              <a:buFont typeface="Wingdings" pitchFamily="2" charset="2"/>
              <a:buChar char="Ø"/>
            </a:pPr>
            <a:r>
              <a:rPr lang="en-US" sz="1900" dirty="0" smtClean="0">
                <a:latin typeface="Century Gothic" pitchFamily="34" charset="0"/>
              </a:rPr>
              <a:t>See intake workflow documents for further discussion of this, as well as the “Now or Later” document.</a:t>
            </a:r>
          </a:p>
          <a:p>
            <a:pPr lvl="1" algn="just">
              <a:lnSpc>
                <a:spcPct val="120000"/>
              </a:lnSpc>
              <a:buFont typeface="Wingdings" pitchFamily="2" charset="2"/>
              <a:buChar char="Ø"/>
            </a:pPr>
            <a:endParaRPr lang="en-US" sz="1600" dirty="0" smtClean="0">
              <a:latin typeface="Century Gothic" pitchFamily="34" charset="0"/>
            </a:endParaRPr>
          </a:p>
          <a:p>
            <a:pPr algn="just">
              <a:lnSpc>
                <a:spcPct val="120000"/>
              </a:lnSpc>
            </a:pPr>
            <a:r>
              <a:rPr lang="en-US" sz="1900" dirty="0" smtClean="0">
                <a:latin typeface="Century Gothic" pitchFamily="34" charset="0"/>
              </a:rPr>
              <a:t>“Now” approach:</a:t>
            </a:r>
          </a:p>
          <a:p>
            <a:pPr lvl="2" algn="just">
              <a:lnSpc>
                <a:spcPct val="120000"/>
              </a:lnSpc>
              <a:buFont typeface="Wingdings" pitchFamily="2" charset="2"/>
              <a:buChar char="Ø"/>
            </a:pPr>
            <a:r>
              <a:rPr lang="en-US" sz="1900" dirty="0" smtClean="0">
                <a:latin typeface="Century Gothic" pitchFamily="34" charset="0"/>
              </a:rPr>
              <a:t>Customer requests or is assessed as needing health care benefits now</a:t>
            </a:r>
          </a:p>
          <a:p>
            <a:pPr lvl="2" algn="just">
              <a:lnSpc>
                <a:spcPct val="120000"/>
              </a:lnSpc>
              <a:buFont typeface="Wingdings" pitchFamily="2" charset="2"/>
              <a:buChar char="Ø"/>
            </a:pPr>
            <a:r>
              <a:rPr lang="en-US" sz="1900" dirty="0" smtClean="0">
                <a:latin typeface="Century Gothic" pitchFamily="34" charset="0"/>
              </a:rPr>
              <a:t>Complete Medi-Cal application for pre-ACA coverage</a:t>
            </a:r>
          </a:p>
          <a:p>
            <a:pPr lvl="2" algn="just">
              <a:lnSpc>
                <a:spcPct val="120000"/>
              </a:lnSpc>
              <a:buFont typeface="Wingdings" pitchFamily="2" charset="2"/>
              <a:buChar char="Ø"/>
            </a:pPr>
            <a:r>
              <a:rPr lang="en-US" sz="1900" dirty="0" smtClean="0">
                <a:latin typeface="Century Gothic" pitchFamily="34" charset="0"/>
              </a:rPr>
              <a:t>Complete all entries in the SAWS eligibility system</a:t>
            </a:r>
          </a:p>
          <a:p>
            <a:pPr lvl="2" algn="just">
              <a:lnSpc>
                <a:spcPct val="120000"/>
              </a:lnSpc>
              <a:buFont typeface="Wingdings" pitchFamily="2" charset="2"/>
              <a:buChar char="Ø"/>
            </a:pPr>
            <a:r>
              <a:rPr lang="en-US" sz="1900" dirty="0" smtClean="0">
                <a:latin typeface="Century Gothic" pitchFamily="34" charset="0"/>
              </a:rPr>
              <a:t>Determine if the customer is eligible…</a:t>
            </a:r>
          </a:p>
          <a:p>
            <a:pPr lvl="3" algn="just">
              <a:lnSpc>
                <a:spcPct val="120000"/>
              </a:lnSpc>
              <a:buFont typeface="Wingdings" pitchFamily="2" charset="2"/>
              <a:buChar char="§"/>
            </a:pPr>
            <a:r>
              <a:rPr lang="en-US" sz="1900" dirty="0" smtClean="0">
                <a:latin typeface="Century Gothic" pitchFamily="34" charset="0"/>
              </a:rPr>
              <a:t>If eligible, customer receives Medi-Cal benefits </a:t>
            </a:r>
            <a:r>
              <a:rPr lang="en-US" sz="1900" b="1" dirty="0" smtClean="0">
                <a:latin typeface="Century Gothic" pitchFamily="34" charset="0"/>
              </a:rPr>
              <a:t>Now</a:t>
            </a:r>
          </a:p>
          <a:p>
            <a:pPr lvl="3" algn="just">
              <a:lnSpc>
                <a:spcPct val="120000"/>
              </a:lnSpc>
              <a:buFont typeface="Wingdings" pitchFamily="2" charset="2"/>
              <a:buChar char="§"/>
            </a:pPr>
            <a:r>
              <a:rPr lang="en-US" sz="1900" dirty="0" smtClean="0">
                <a:latin typeface="Century Gothic" pitchFamily="34" charset="0"/>
              </a:rPr>
              <a:t>If not eligible, customer will follow the </a:t>
            </a:r>
            <a:r>
              <a:rPr lang="en-US" sz="1900" b="1" dirty="0" smtClean="0">
                <a:latin typeface="Century Gothic" pitchFamily="34" charset="0"/>
              </a:rPr>
              <a:t>Later </a:t>
            </a:r>
            <a:r>
              <a:rPr lang="en-US" sz="1900" dirty="0" smtClean="0">
                <a:latin typeface="Century Gothic" pitchFamily="34" charset="0"/>
              </a:rPr>
              <a:t>process</a:t>
            </a:r>
            <a:endParaRPr lang="en-US" sz="1900" b="1" dirty="0" smtClean="0">
              <a:latin typeface="Century Gothic" pitchFamily="34" charset="0"/>
            </a:endParaRPr>
          </a:p>
          <a:p>
            <a:pPr marL="0" indent="0" algn="just">
              <a:lnSpc>
                <a:spcPct val="120000"/>
              </a:lnSpc>
              <a:buNone/>
            </a:pPr>
            <a:endParaRPr lang="en-US" sz="1900" dirty="0" smtClean="0">
              <a:latin typeface="Century Gothic" pitchFamily="34" charset="0"/>
            </a:endParaRPr>
          </a:p>
          <a:p>
            <a:pPr algn="just">
              <a:lnSpc>
                <a:spcPct val="120000"/>
              </a:lnSpc>
            </a:pPr>
            <a:r>
              <a:rPr lang="en-US" sz="1900" dirty="0" smtClean="0">
                <a:latin typeface="Century Gothic" pitchFamily="34" charset="0"/>
              </a:rPr>
              <a:t>“Later” approach:</a:t>
            </a:r>
          </a:p>
          <a:p>
            <a:pPr lvl="2">
              <a:buFont typeface="Wingdings" pitchFamily="2" charset="2"/>
              <a:buChar char="Ø"/>
            </a:pPr>
            <a:r>
              <a:rPr lang="en-US" sz="1900" dirty="0" smtClean="0">
                <a:latin typeface="Century Gothic" pitchFamily="34" charset="0"/>
              </a:rPr>
              <a:t>Customer is assessed as not needing health care benefits now </a:t>
            </a:r>
            <a:r>
              <a:rPr lang="en-US" sz="1900" i="1" dirty="0" smtClean="0">
                <a:latin typeface="Century Gothic" pitchFamily="34" charset="0"/>
              </a:rPr>
              <a:t>or</a:t>
            </a:r>
            <a:r>
              <a:rPr lang="en-US" sz="1900" dirty="0" smtClean="0">
                <a:latin typeface="Century Gothic" pitchFamily="34" charset="0"/>
              </a:rPr>
              <a:t> as likely ineligible for pre-ACA Medi-Cal </a:t>
            </a:r>
            <a:r>
              <a:rPr lang="en-US" sz="1900" i="1" dirty="0" smtClean="0">
                <a:latin typeface="Century Gothic" pitchFamily="34" charset="0"/>
              </a:rPr>
              <a:t>and/or </a:t>
            </a:r>
            <a:r>
              <a:rPr lang="en-US" sz="1900" dirty="0" smtClean="0">
                <a:latin typeface="Century Gothic" pitchFamily="34" charset="0"/>
              </a:rPr>
              <a:t>is determined ineligible for pre-ACA Medi-Cal </a:t>
            </a:r>
            <a:r>
              <a:rPr lang="en-US" sz="1900" i="1" dirty="0" smtClean="0">
                <a:latin typeface="Century Gothic" pitchFamily="34" charset="0"/>
              </a:rPr>
              <a:t>and/or</a:t>
            </a:r>
            <a:r>
              <a:rPr lang="en-US" sz="1900" dirty="0" smtClean="0">
                <a:latin typeface="Century Gothic" pitchFamily="34" charset="0"/>
              </a:rPr>
              <a:t> requests health care benefits effective January 1, 2014</a:t>
            </a:r>
          </a:p>
          <a:p>
            <a:pPr lvl="2">
              <a:buFont typeface="Wingdings" pitchFamily="2" charset="2"/>
              <a:buChar char="Ø"/>
            </a:pPr>
            <a:r>
              <a:rPr lang="en-US" sz="1900" dirty="0" smtClean="0">
                <a:latin typeface="Century Gothic" pitchFamily="34" charset="0"/>
              </a:rPr>
              <a:t>Complete SSApp</a:t>
            </a:r>
          </a:p>
          <a:p>
            <a:pPr lvl="2">
              <a:buFont typeface="Wingdings" pitchFamily="2" charset="2"/>
              <a:buChar char="Ø"/>
            </a:pPr>
            <a:r>
              <a:rPr lang="en-US" sz="1900" dirty="0" smtClean="0">
                <a:latin typeface="Century Gothic" pitchFamily="34" charset="0"/>
              </a:rPr>
              <a:t>Complete all entries in CalHEERS</a:t>
            </a:r>
          </a:p>
          <a:p>
            <a:pPr lvl="2">
              <a:buFont typeface="Wingdings" pitchFamily="2" charset="2"/>
              <a:buChar char="Ø"/>
            </a:pPr>
            <a:r>
              <a:rPr lang="en-US" sz="1900" dirty="0" smtClean="0">
                <a:latin typeface="Century Gothic" pitchFamily="34" charset="0"/>
              </a:rPr>
              <a:t>If determined eligible, benefits will be effective January 1, 2014</a:t>
            </a:r>
            <a:endParaRPr lang="en-US" sz="1900" dirty="0">
              <a:latin typeface="Century Gothic" pitchFamily="34" charset="0"/>
            </a:endParaRPr>
          </a:p>
          <a:p>
            <a:pPr marL="0" indent="0" algn="just">
              <a:lnSpc>
                <a:spcPct val="120000"/>
              </a:lnSpc>
              <a:buNone/>
            </a:pPr>
            <a:endParaRPr lang="en-US" sz="2000" dirty="0">
              <a:latin typeface="ArialMT"/>
            </a:endParaRPr>
          </a:p>
          <a:p>
            <a:pPr marL="0" indent="0">
              <a:buNone/>
            </a:pPr>
            <a:endParaRPr lang="en-US" sz="2000" b="1" dirty="0" smtClean="0">
              <a:latin typeface="Century Gothic" pitchFamily="34" charset="0"/>
            </a:endParaRPr>
          </a:p>
          <a:p>
            <a:pPr marL="0" indent="0">
              <a:buNone/>
            </a:pPr>
            <a:endParaRPr lang="en-US" dirty="0"/>
          </a:p>
          <a:p>
            <a:pPr marL="0" indent="0">
              <a:buNone/>
            </a:pPr>
            <a:endParaRPr lang="en-US" dirty="0" smtClean="0"/>
          </a:p>
          <a:p>
            <a:pPr marL="0" indent="0">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17</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60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p:spPr>
        <p:txBody>
          <a:bodyPr>
            <a:normAutofit fontScale="90000"/>
          </a:bodyPr>
          <a:lstStyle/>
          <a:p>
            <a:r>
              <a:rPr lang="en-US" b="1" dirty="0" smtClean="0">
                <a:latin typeface="Century Gothic" pitchFamily="34" charset="0"/>
              </a:rPr>
              <a:t>NOW OR LATER</a:t>
            </a:r>
            <a:br>
              <a:rPr lang="en-US" b="1" dirty="0" smtClean="0">
                <a:latin typeface="Century Gothic" pitchFamily="34" charset="0"/>
              </a:rPr>
            </a:br>
            <a:r>
              <a:rPr lang="en-US" b="1" dirty="0" smtClean="0">
                <a:latin typeface="Century Gothic" pitchFamily="34" charset="0"/>
              </a:rPr>
              <a:t>OCTOBER TO DECEMBER 2013</a:t>
            </a:r>
            <a:endParaRPr lang="en-US" sz="1800" dirty="0">
              <a:solidFill>
                <a:srgbClr val="FF0000"/>
              </a:solidFill>
              <a:latin typeface="Century Gothic" pitchFamily="34" charset="0"/>
            </a:endParaRPr>
          </a:p>
        </p:txBody>
      </p:sp>
      <p:sp>
        <p:nvSpPr>
          <p:cNvPr id="3" name="Content Placeholder 2"/>
          <p:cNvSpPr>
            <a:spLocks noGrp="1"/>
          </p:cNvSpPr>
          <p:nvPr>
            <p:ph idx="1"/>
          </p:nvPr>
        </p:nvSpPr>
        <p:spPr>
          <a:xfrm>
            <a:off x="152400" y="1578864"/>
            <a:ext cx="8839200" cy="4913376"/>
          </a:xfrm>
        </p:spPr>
        <p:txBody>
          <a:bodyPr>
            <a:normAutofit/>
          </a:bodyPr>
          <a:lstStyle/>
          <a:p>
            <a:pPr marL="0" indent="0" algn="just">
              <a:buNone/>
            </a:pPr>
            <a:r>
              <a:rPr lang="en-US" sz="1800" b="1" dirty="0" smtClean="0">
                <a:latin typeface="Century Gothic" pitchFamily="34" charset="0"/>
              </a:rPr>
              <a:t>The “Now or Later” approach requires review of the case documentation and circumstances to determine how far the application is pursued if the applicant applies using a form other than the SSApp.</a:t>
            </a:r>
          </a:p>
          <a:p>
            <a:pPr marL="0" indent="0" algn="just">
              <a:buNone/>
            </a:pPr>
            <a:endParaRPr lang="en-US" sz="1800" b="1" dirty="0">
              <a:latin typeface="Century Gothic" pitchFamily="34" charset="0"/>
            </a:endParaRPr>
          </a:p>
          <a:p>
            <a:pPr algn="just"/>
            <a:r>
              <a:rPr lang="en-US" sz="1800" dirty="0" smtClean="0">
                <a:latin typeface="Century Gothic" pitchFamily="34" charset="0"/>
              </a:rPr>
              <a:t>If the applicant complies with the application process but is simply found ineligible to Medi-Cal “now” then proceed with obtaining the  additional information required to determine eligibility for “later.”</a:t>
            </a:r>
          </a:p>
          <a:p>
            <a:pPr marL="0" indent="0" algn="just">
              <a:buNone/>
            </a:pPr>
            <a:endParaRPr lang="en-US" sz="1800" dirty="0" smtClean="0">
              <a:latin typeface="Century Gothic" pitchFamily="34" charset="0"/>
            </a:endParaRPr>
          </a:p>
          <a:p>
            <a:pPr algn="just"/>
            <a:r>
              <a:rPr lang="en-US" sz="1800" dirty="0" smtClean="0">
                <a:latin typeface="Century Gothic" pitchFamily="34" charset="0"/>
              </a:rPr>
              <a:t>If the applicant complies with most of the “now” process but fails to provide information that is not required for MAGI “later” (such as verification of assets or child support income), proceed with obtaining information to determine coverage for “later.”</a:t>
            </a:r>
          </a:p>
          <a:p>
            <a:pPr marL="0" indent="0" algn="just">
              <a:buNone/>
            </a:pPr>
            <a:endParaRPr lang="en-US" sz="1800" dirty="0" smtClean="0">
              <a:latin typeface="Century Gothic" pitchFamily="34" charset="0"/>
            </a:endParaRPr>
          </a:p>
          <a:p>
            <a:pPr algn="just"/>
            <a:r>
              <a:rPr lang="en-US" sz="1800" dirty="0" smtClean="0">
                <a:latin typeface="Century Gothic" pitchFamily="34" charset="0"/>
              </a:rPr>
              <a:t>If the applicant does not comply with the “now” process at all and there is not enough information to determine any eligibility, the “now” coverage is denied and the process is complete.  </a:t>
            </a:r>
            <a:endParaRPr lang="en-US" sz="1800" dirty="0">
              <a:latin typeface="Century Gothic" pitchFamily="34" charset="0"/>
            </a:endParaRPr>
          </a:p>
          <a:p>
            <a:pPr marL="0" indent="0">
              <a:buNone/>
            </a:pPr>
            <a:endParaRPr lang="en-US" sz="2000" b="1" dirty="0" smtClean="0">
              <a:latin typeface="Century Gothic" pitchFamily="34" charset="0"/>
            </a:endParaRPr>
          </a:p>
          <a:p>
            <a:pPr marL="0" indent="0">
              <a:buNone/>
            </a:pPr>
            <a:endParaRPr lang="en-US" dirty="0"/>
          </a:p>
          <a:p>
            <a:pPr marL="0" indent="0">
              <a:buNone/>
            </a:pPr>
            <a:endParaRPr lang="en-US" dirty="0" smtClean="0"/>
          </a:p>
          <a:p>
            <a:pPr marL="0" indent="0">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18</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859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Application processing</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Federal Data Hub</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19</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74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OVERVIEW OF TRAINING</a:t>
            </a:r>
            <a:endParaRPr lang="en-US" b="1" dirty="0">
              <a:latin typeface="Century Gothic" pitchFamily="34" charset="0"/>
            </a:endParaRPr>
          </a:p>
        </p:txBody>
      </p:sp>
      <p:sp>
        <p:nvSpPr>
          <p:cNvPr id="3" name="Content Placeholder 2"/>
          <p:cNvSpPr>
            <a:spLocks noGrp="1"/>
          </p:cNvSpPr>
          <p:nvPr>
            <p:ph idx="1"/>
          </p:nvPr>
        </p:nvSpPr>
        <p:spPr>
          <a:xfrm>
            <a:off x="457200" y="1676400"/>
            <a:ext cx="8229600" cy="4191000"/>
          </a:xfrm>
        </p:spPr>
        <p:txBody>
          <a:bodyPr/>
          <a:lstStyle/>
          <a:p>
            <a:r>
              <a:rPr lang="en-US" sz="2800" dirty="0" smtClean="0">
                <a:latin typeface="Century Gothic" pitchFamily="34" charset="0"/>
              </a:rPr>
              <a:t>Health Care Reform Coverage Requirement</a:t>
            </a:r>
          </a:p>
          <a:p>
            <a:endParaRPr lang="en-US" sz="2800" dirty="0" smtClean="0">
              <a:latin typeface="Century Gothic" pitchFamily="34" charset="0"/>
            </a:endParaRPr>
          </a:p>
          <a:p>
            <a:r>
              <a:rPr lang="en-US" sz="2800" dirty="0" smtClean="0">
                <a:latin typeface="Century Gothic" pitchFamily="34" charset="0"/>
              </a:rPr>
              <a:t>Eligibility Programs Under Health Care Reform</a:t>
            </a:r>
          </a:p>
          <a:p>
            <a:endParaRPr lang="en-US" sz="2800" dirty="0" smtClean="0">
              <a:latin typeface="Century Gothic" pitchFamily="34" charset="0"/>
            </a:endParaRPr>
          </a:p>
          <a:p>
            <a:r>
              <a:rPr lang="en-US" sz="2800" dirty="0" smtClean="0">
                <a:latin typeface="Century Gothic" pitchFamily="34" charset="0"/>
              </a:rPr>
              <a:t>Applications and Application Processing</a:t>
            </a:r>
          </a:p>
          <a:p>
            <a:endParaRPr lang="en-US" sz="2800" dirty="0" smtClean="0">
              <a:latin typeface="Century Gothic" pitchFamily="34" charset="0"/>
            </a:endParaRPr>
          </a:p>
          <a:p>
            <a:r>
              <a:rPr lang="en-US" sz="2800" dirty="0" smtClean="0">
                <a:latin typeface="Century Gothic" pitchFamily="34" charset="0"/>
              </a:rPr>
              <a:t>Discussion of </a:t>
            </a:r>
            <a:r>
              <a:rPr lang="en-US" sz="2800" dirty="0">
                <a:latin typeface="Century Gothic" pitchFamily="34" charset="0"/>
              </a:rPr>
              <a:t>K</a:t>
            </a:r>
            <a:r>
              <a:rPr lang="en-US" sz="2800" dirty="0" smtClean="0">
                <a:latin typeface="Century Gothic" pitchFamily="34" charset="0"/>
              </a:rPr>
              <a:t>ey Eligibility Requirements</a:t>
            </a:r>
          </a:p>
          <a:p>
            <a:endParaRPr lang="en-US" dirty="0"/>
          </a:p>
        </p:txBody>
      </p:sp>
      <p:sp>
        <p:nvSpPr>
          <p:cNvPr id="4" name="Slide Number Placeholder 3"/>
          <p:cNvSpPr>
            <a:spLocks noGrp="1"/>
          </p:cNvSpPr>
          <p:nvPr>
            <p:ph type="sldNum" sz="quarter" idx="12"/>
          </p:nvPr>
        </p:nvSpPr>
        <p:spPr>
          <a:xfrm>
            <a:off x="8046720" y="6492240"/>
            <a:ext cx="1066800" cy="329184"/>
          </a:xfrm>
          <a:noFill/>
        </p:spPr>
        <p:txBody>
          <a:bodyPr/>
          <a:lstStyle/>
          <a:p>
            <a:pPr algn="ctr"/>
            <a:fld id="{1F8FFAB7-4B88-4A46-B438-0DCF829E65C6}" type="slidenum">
              <a:rPr lang="en-US" sz="1800" smtClean="0">
                <a:solidFill>
                  <a:schemeClr val="accent1"/>
                </a:solidFill>
                <a:latin typeface="Century Gothic" pitchFamily="34" charset="0"/>
              </a:rPr>
              <a:pPr algn="ctr"/>
              <a:t>2</a:t>
            </a:fld>
            <a:endParaRPr lang="en-US" sz="1800" dirty="0">
              <a:solidFill>
                <a:schemeClr val="accent1"/>
              </a:solidFill>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990600"/>
          </a:xfrm>
        </p:spPr>
        <p:txBody>
          <a:bodyPr/>
          <a:lstStyle/>
          <a:p>
            <a:r>
              <a:rPr lang="en-US" b="1" dirty="0" smtClean="0">
                <a:latin typeface="Century Gothic" pitchFamily="34" charset="0"/>
              </a:rPr>
              <a:t>FEDERAL DATA HUB</a:t>
            </a:r>
            <a:endParaRPr lang="en-US" b="1" dirty="0">
              <a:latin typeface="Century Gothic" pitchFamily="34" charset="0"/>
            </a:endParaRPr>
          </a:p>
        </p:txBody>
      </p:sp>
      <p:sp>
        <p:nvSpPr>
          <p:cNvPr id="5" name="Content Placeholder 2"/>
          <p:cNvSpPr>
            <a:spLocks noGrp="1"/>
          </p:cNvSpPr>
          <p:nvPr>
            <p:ph idx="1"/>
          </p:nvPr>
        </p:nvSpPr>
        <p:spPr>
          <a:xfrm>
            <a:off x="304800" y="1295400"/>
            <a:ext cx="8534400" cy="2819400"/>
          </a:xfrm>
        </p:spPr>
        <p:txBody>
          <a:bodyPr>
            <a:normAutofit fontScale="92500" lnSpcReduction="20000"/>
          </a:bodyPr>
          <a:lstStyle/>
          <a:p>
            <a:pPr>
              <a:defRPr/>
            </a:pPr>
            <a:r>
              <a:rPr lang="en-US" sz="1700" dirty="0" smtClean="0">
                <a:latin typeface="Century Gothic" pitchFamily="34" charset="0"/>
                <a:cs typeface="Arial" pitchFamily="34" charset="0"/>
              </a:rPr>
              <a:t>The California Healthcare, Eligibility, Enrollment, and Retention System (CalHEERS) will send data to the Federal Data Hub to attempt to verify:</a:t>
            </a:r>
          </a:p>
          <a:p>
            <a:pPr lvl="2">
              <a:buFont typeface="Wingdings" pitchFamily="2" charset="2"/>
              <a:buChar char="Ø"/>
              <a:defRPr/>
            </a:pPr>
            <a:r>
              <a:rPr lang="en-US" sz="1600" dirty="0" smtClean="0">
                <a:latin typeface="Century Gothic" pitchFamily="34" charset="0"/>
                <a:cs typeface="Arial" pitchFamily="34" charset="0"/>
              </a:rPr>
              <a:t>Citizenship</a:t>
            </a:r>
          </a:p>
          <a:p>
            <a:pPr lvl="2">
              <a:buFont typeface="Wingdings" pitchFamily="2" charset="2"/>
              <a:buChar char="Ø"/>
              <a:defRPr/>
            </a:pPr>
            <a:r>
              <a:rPr lang="en-US" sz="1600" dirty="0" smtClean="0">
                <a:latin typeface="Century Gothic" pitchFamily="34" charset="0"/>
                <a:cs typeface="Arial" pitchFamily="34" charset="0"/>
              </a:rPr>
              <a:t>Income</a:t>
            </a:r>
          </a:p>
          <a:p>
            <a:pPr lvl="2">
              <a:buFont typeface="Wingdings" pitchFamily="2" charset="2"/>
              <a:buChar char="Ø"/>
              <a:defRPr/>
            </a:pPr>
            <a:r>
              <a:rPr lang="en-US" sz="1600" dirty="0" smtClean="0">
                <a:latin typeface="Century Gothic" pitchFamily="34" charset="0"/>
                <a:cs typeface="Arial" pitchFamily="34" charset="0"/>
              </a:rPr>
              <a:t>SSN</a:t>
            </a:r>
          </a:p>
          <a:p>
            <a:pPr marL="548640" lvl="2" indent="0">
              <a:buNone/>
              <a:defRPr/>
            </a:pPr>
            <a:endParaRPr lang="en-US" sz="1600" dirty="0" smtClean="0">
              <a:latin typeface="Century Gothic" pitchFamily="34" charset="0"/>
              <a:cs typeface="Arial" pitchFamily="34" charset="0"/>
            </a:endParaRPr>
          </a:p>
          <a:p>
            <a:pPr>
              <a:defRPr/>
            </a:pPr>
            <a:r>
              <a:rPr lang="en-US" sz="1700" dirty="0" smtClean="0">
                <a:latin typeface="Century Gothic" pitchFamily="34" charset="0"/>
                <a:cs typeface="Arial" pitchFamily="34" charset="0"/>
              </a:rPr>
              <a:t>Information that is successfully verified through the Federal Data Hub will result in a response of </a:t>
            </a:r>
            <a:r>
              <a:rPr lang="en-US" sz="1700" b="1" dirty="0" smtClean="0">
                <a:latin typeface="Century Gothic" pitchFamily="34" charset="0"/>
                <a:cs typeface="Arial" pitchFamily="34" charset="0"/>
              </a:rPr>
              <a:t>“Reasonably Compatible.”</a:t>
            </a:r>
            <a:r>
              <a:rPr lang="en-US" sz="1700" dirty="0" smtClean="0">
                <a:latin typeface="Century Gothic" pitchFamily="34" charset="0"/>
                <a:cs typeface="Arial" pitchFamily="34" charset="0"/>
              </a:rPr>
              <a:t> The EW will not see actual income data from the hub, just whether the information is compatible or not (yes/no answer) and the information that the applicant reported on the application.</a:t>
            </a:r>
          </a:p>
          <a:p>
            <a:pPr>
              <a:defRPr/>
            </a:pPr>
            <a:endParaRPr lang="en-US" sz="1700" dirty="0" smtClean="0">
              <a:latin typeface="Century Gothic" pitchFamily="34" charset="0"/>
              <a:cs typeface="Arial" pitchFamily="34" charset="0"/>
            </a:endParaRPr>
          </a:p>
          <a:p>
            <a:pPr>
              <a:defRPr/>
            </a:pPr>
            <a:r>
              <a:rPr lang="en-US" sz="1700" dirty="0" smtClean="0">
                <a:latin typeface="Century Gothic" pitchFamily="34" charset="0"/>
                <a:cs typeface="Arial" pitchFamily="34" charset="0"/>
              </a:rPr>
              <a:t>For Medi-Cal purposes, “Reasonably Compatible” income is defined as follows:</a:t>
            </a:r>
          </a:p>
        </p:txBody>
      </p:sp>
      <p:graphicFrame>
        <p:nvGraphicFramePr>
          <p:cNvPr id="6" name="Table 5"/>
          <p:cNvGraphicFramePr>
            <a:graphicFrameLocks noGrp="1"/>
          </p:cNvGraphicFramePr>
          <p:nvPr>
            <p:extLst>
              <p:ext uri="{D42A27DB-BD31-4B8C-83A1-F6EECF244321}">
                <p14:modId xmlns:p14="http://schemas.microsoft.com/office/powerpoint/2010/main" val="465780587"/>
              </p:ext>
            </p:extLst>
          </p:nvPr>
        </p:nvGraphicFramePr>
        <p:xfrm>
          <a:off x="685800" y="4049752"/>
          <a:ext cx="7772400" cy="2442488"/>
        </p:xfrm>
        <a:graphic>
          <a:graphicData uri="http://schemas.openxmlformats.org/drawingml/2006/table">
            <a:tbl>
              <a:tblPr firstRow="1" bandRow="1">
                <a:tableStyleId>{5C22544A-7EE6-4342-B048-85BDC9FD1C3A}</a:tableStyleId>
              </a:tblPr>
              <a:tblGrid>
                <a:gridCol w="4343400"/>
                <a:gridCol w="3429000"/>
              </a:tblGrid>
              <a:tr h="809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Both electronic source and reported income are </a:t>
                      </a:r>
                      <a:r>
                        <a:rPr lang="en-US" sz="1600" b="0" u="sng" dirty="0" smtClean="0">
                          <a:solidFill>
                            <a:schemeClr val="tx1"/>
                          </a:solidFill>
                        </a:rPr>
                        <a:t>below</a:t>
                      </a:r>
                      <a:r>
                        <a:rPr lang="en-US" sz="1600" b="0" dirty="0" smtClean="0">
                          <a:solidFill>
                            <a:schemeClr val="tx1"/>
                          </a:solidFill>
                        </a:rPr>
                        <a:t> the MAGI FPL</a:t>
                      </a:r>
                      <a:endParaRPr lang="en-US" sz="1600" b="0" dirty="0" smtClean="0">
                        <a:solidFill>
                          <a:schemeClr val="tx1"/>
                        </a:solidFill>
                        <a:latin typeface="Century Gothic" pitchFamily="34" charset="0"/>
                        <a:cs typeface="Arial" pitchFamily="34" charset="0"/>
                      </a:endParaRPr>
                    </a:p>
                  </a:txBody>
                  <a:tcPr anchor="ctr">
                    <a:solidFill>
                      <a:schemeClr val="bg1">
                        <a:lumMod val="95000"/>
                      </a:schemeClr>
                    </a:solidFill>
                  </a:tcPr>
                </a:tc>
                <a:tc>
                  <a:txBody>
                    <a:bodyPr/>
                    <a:lstStyle/>
                    <a:p>
                      <a:pPr algn="ctr"/>
                      <a:r>
                        <a:rPr lang="en-US" sz="1600" b="0" dirty="0" smtClean="0">
                          <a:solidFill>
                            <a:schemeClr val="tx1"/>
                          </a:solidFill>
                        </a:rPr>
                        <a:t>Proceed to MAGI MC Eligibility</a:t>
                      </a:r>
                      <a:endParaRPr lang="en-US" sz="1600" b="0" dirty="0">
                        <a:solidFill>
                          <a:schemeClr val="tx1"/>
                        </a:solidFill>
                        <a:latin typeface="Century Gothic" pitchFamily="34" charset="0"/>
                      </a:endParaRPr>
                    </a:p>
                  </a:txBody>
                  <a:tcPr anchor="ctr">
                    <a:solidFill>
                      <a:schemeClr val="bg1">
                        <a:lumMod val="95000"/>
                      </a:schemeClr>
                    </a:solidFill>
                  </a:tcPr>
                </a:tc>
              </a:tr>
              <a:tr h="809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Both electronic source and reported income are </a:t>
                      </a:r>
                      <a:r>
                        <a:rPr lang="en-US" sz="1600" u="sng" dirty="0" smtClean="0"/>
                        <a:t>above</a:t>
                      </a:r>
                      <a:r>
                        <a:rPr lang="en-US" sz="1600" dirty="0" smtClean="0"/>
                        <a:t> the MAGI FPL</a:t>
                      </a:r>
                      <a:endParaRPr lang="en-US" sz="1600" b="0" dirty="0" smtClean="0">
                        <a:solidFill>
                          <a:schemeClr val="tx1"/>
                        </a:solidFill>
                        <a:latin typeface="Century Gothic" pitchFamily="34" charset="0"/>
                        <a:cs typeface="Arial" pitchFamily="34" charset="0"/>
                      </a:endParaRPr>
                    </a:p>
                  </a:txBody>
                  <a:tcPr anchor="ctr">
                    <a:solidFill>
                      <a:schemeClr val="bg1">
                        <a:lumMod val="95000"/>
                      </a:schemeClr>
                    </a:solidFill>
                  </a:tcPr>
                </a:tc>
                <a:tc>
                  <a:txBody>
                    <a:bodyPr/>
                    <a:lstStyle/>
                    <a:p>
                      <a:pPr algn="ctr"/>
                      <a:r>
                        <a:rPr lang="en-US" sz="1600" dirty="0" smtClean="0"/>
                        <a:t>Proceed to APTC/CSR</a:t>
                      </a:r>
                      <a:r>
                        <a:rPr lang="en-US" sz="1600" baseline="0" dirty="0" smtClean="0"/>
                        <a:t> </a:t>
                      </a:r>
                      <a:r>
                        <a:rPr lang="en-US" sz="1600" dirty="0" smtClean="0"/>
                        <a:t>Eligibility</a:t>
                      </a:r>
                      <a:endParaRPr lang="en-US" sz="1600" b="0" dirty="0">
                        <a:solidFill>
                          <a:schemeClr val="tx1"/>
                        </a:solidFill>
                        <a:latin typeface="Century Gothic" pitchFamily="34" charset="0"/>
                      </a:endParaRPr>
                    </a:p>
                  </a:txBody>
                  <a:tcPr anchor="ctr">
                    <a:solidFill>
                      <a:schemeClr val="bg1">
                        <a:lumMod val="95000"/>
                      </a:schemeClr>
                    </a:solidFill>
                  </a:tcPr>
                </a:tc>
              </a:tr>
              <a:tr h="437872">
                <a:tc>
                  <a:txBody>
                    <a:bodyPr/>
                    <a:lstStyle/>
                    <a:p>
                      <a:r>
                        <a:rPr lang="en-US" sz="1600" dirty="0" smtClean="0"/>
                        <a:t>Electronic</a:t>
                      </a:r>
                      <a:r>
                        <a:rPr lang="en-US" sz="1600" baseline="0" dirty="0" smtClean="0"/>
                        <a:t> source verifies that income is </a:t>
                      </a:r>
                      <a:r>
                        <a:rPr lang="en-US" sz="1600" u="sng" baseline="0" dirty="0" smtClean="0"/>
                        <a:t>below</a:t>
                      </a:r>
                      <a:r>
                        <a:rPr lang="en-US" sz="1600" baseline="0" dirty="0" smtClean="0"/>
                        <a:t> MAGI FPL, but income reported by individual is </a:t>
                      </a:r>
                      <a:r>
                        <a:rPr lang="en-US" sz="1600" u="sng" baseline="0" dirty="0" smtClean="0"/>
                        <a:t>above</a:t>
                      </a:r>
                      <a:r>
                        <a:rPr lang="en-US" sz="1600" baseline="0" dirty="0" smtClean="0"/>
                        <a:t> MAGI FPL</a:t>
                      </a:r>
                      <a:endParaRPr lang="en-US" sz="1600" b="0" dirty="0">
                        <a:latin typeface="Century Gothic" pitchFamily="34" charset="0"/>
                      </a:endParaRPr>
                    </a:p>
                  </a:txBody>
                  <a:tcPr anchor="ctr">
                    <a:solidFill>
                      <a:schemeClr val="bg1">
                        <a:lumMod val="95000"/>
                      </a:schemeClr>
                    </a:solidFill>
                  </a:tcPr>
                </a:tc>
                <a:tc>
                  <a:txBody>
                    <a:bodyPr/>
                    <a:lstStyle/>
                    <a:p>
                      <a:pPr algn="ctr"/>
                      <a:r>
                        <a:rPr lang="en-US" sz="1600" dirty="0" smtClean="0"/>
                        <a:t>Proceed to</a:t>
                      </a:r>
                      <a:r>
                        <a:rPr lang="en-US" sz="1600" baseline="0" dirty="0" smtClean="0"/>
                        <a:t> </a:t>
                      </a:r>
                      <a:r>
                        <a:rPr lang="en-US" sz="1600" dirty="0" smtClean="0"/>
                        <a:t>APTC/CSR</a:t>
                      </a:r>
                      <a:r>
                        <a:rPr lang="en-US" sz="1600" baseline="0" dirty="0" smtClean="0"/>
                        <a:t> </a:t>
                      </a:r>
                      <a:r>
                        <a:rPr lang="en-US" sz="1600" dirty="0" smtClean="0"/>
                        <a:t>Eligibility</a:t>
                      </a:r>
                    </a:p>
                    <a:p>
                      <a:pPr algn="ctr"/>
                      <a:r>
                        <a:rPr lang="en-US" sz="1600" dirty="0" smtClean="0"/>
                        <a:t>(see next slide for more detail)</a:t>
                      </a:r>
                      <a:endParaRPr lang="en-US" sz="1600" dirty="0">
                        <a:latin typeface="Century Gothic" pitchFamily="34" charset="0"/>
                      </a:endParaRPr>
                    </a:p>
                  </a:txBody>
                  <a:tcPr anchor="ctr">
                    <a:solidFill>
                      <a:schemeClr val="bg1">
                        <a:lumMod val="95000"/>
                      </a:schemeClr>
                    </a:solidFill>
                  </a:tcPr>
                </a:tc>
              </a:tr>
            </a:tbl>
          </a:graphicData>
        </a:graphic>
      </p:graphicFrame>
      <p:sp>
        <p:nvSpPr>
          <p:cNvPr id="7"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20</a:t>
            </a:fld>
            <a:endParaRPr lang="en-US" sz="1800" dirty="0">
              <a:solidFill>
                <a:schemeClr val="accent1"/>
              </a:solidFill>
              <a:latin typeface="Century Gothic"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95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990600"/>
          </a:xfrm>
        </p:spPr>
        <p:txBody>
          <a:bodyPr/>
          <a:lstStyle/>
          <a:p>
            <a:r>
              <a:rPr lang="en-US" b="1" dirty="0" smtClean="0">
                <a:latin typeface="Century Gothic" pitchFamily="34" charset="0"/>
              </a:rPr>
              <a:t>FEDERAL DATA HUB</a:t>
            </a:r>
            <a:endParaRPr lang="en-US" sz="1800" b="1" dirty="0">
              <a:latin typeface="Century Gothic" pitchFamily="34" charset="0"/>
            </a:endParaRPr>
          </a:p>
        </p:txBody>
      </p:sp>
      <p:sp>
        <p:nvSpPr>
          <p:cNvPr id="5" name="Content Placeholder 2"/>
          <p:cNvSpPr>
            <a:spLocks noGrp="1"/>
          </p:cNvSpPr>
          <p:nvPr>
            <p:ph idx="1"/>
          </p:nvPr>
        </p:nvSpPr>
        <p:spPr>
          <a:xfrm>
            <a:off x="304800" y="1447800"/>
            <a:ext cx="8534400" cy="5257800"/>
          </a:xfrm>
        </p:spPr>
        <p:txBody>
          <a:bodyPr>
            <a:normAutofit fontScale="92500" lnSpcReduction="10000"/>
          </a:bodyPr>
          <a:lstStyle/>
          <a:p>
            <a:pPr>
              <a:defRPr/>
            </a:pPr>
            <a:r>
              <a:rPr lang="en-US" sz="1700" dirty="0" smtClean="0">
                <a:latin typeface="Century Gothic" pitchFamily="34" charset="0"/>
              </a:rPr>
              <a:t>For Medi-Cal purposes, if the third scenario occurs – the applicant reports income above MAGI FPL, but the data hub verifies income as below MAGI FPL – ABX1 1 (Statutes of 2013) requires:</a:t>
            </a:r>
          </a:p>
          <a:p>
            <a:pPr lvl="2">
              <a:buFont typeface="Wingdings" pitchFamily="2" charset="2"/>
              <a:buChar char="Ø"/>
              <a:defRPr/>
            </a:pPr>
            <a:r>
              <a:rPr lang="en-US" sz="1600" dirty="0" smtClean="0">
                <a:latin typeface="Century Gothic" pitchFamily="34" charset="0"/>
              </a:rPr>
              <a:t>The eligibility worker will proceed, assuming the individual’s income is above the MAGI Medi-Cal FPL.</a:t>
            </a:r>
          </a:p>
          <a:p>
            <a:pPr lvl="2">
              <a:buFont typeface="Wingdings" pitchFamily="2" charset="2"/>
              <a:buChar char="Ø"/>
              <a:defRPr/>
            </a:pPr>
            <a:r>
              <a:rPr lang="en-US" sz="1600" dirty="0" smtClean="0">
                <a:latin typeface="Century Gothic" pitchFamily="34" charset="0"/>
              </a:rPr>
              <a:t>The individual shall be notified that the income information provided by him or her was higher than the information that was electronically verified and that he or she may request a reconciliation of the difference.</a:t>
            </a:r>
          </a:p>
          <a:p>
            <a:pPr lvl="2">
              <a:buFont typeface="Wingdings" pitchFamily="2" charset="2"/>
              <a:buChar char="Ø"/>
              <a:defRPr/>
            </a:pPr>
            <a:r>
              <a:rPr lang="en-US" sz="1600" dirty="0" smtClean="0">
                <a:latin typeface="Century Gothic" pitchFamily="34" charset="0"/>
              </a:rPr>
              <a:t>The notification process shall be implemented no later than January 1, 2015.</a:t>
            </a:r>
          </a:p>
          <a:p>
            <a:pPr>
              <a:defRPr/>
            </a:pPr>
            <a:endParaRPr lang="en-US" sz="2000" dirty="0" smtClean="0">
              <a:latin typeface="Century Gothic" pitchFamily="34" charset="0"/>
              <a:cs typeface="Arial" pitchFamily="34" charset="0"/>
            </a:endParaRPr>
          </a:p>
          <a:p>
            <a:pPr>
              <a:defRPr/>
            </a:pPr>
            <a:r>
              <a:rPr lang="en-US" sz="1700" dirty="0" smtClean="0">
                <a:latin typeface="Century Gothic" pitchFamily="34" charset="0"/>
                <a:cs typeface="Arial" pitchFamily="34" charset="0"/>
              </a:rPr>
              <a:t>If income results are returned as </a:t>
            </a:r>
            <a:r>
              <a:rPr lang="en-US" sz="1700" b="1" dirty="0" smtClean="0">
                <a:latin typeface="Century Gothic" pitchFamily="34" charset="0"/>
                <a:cs typeface="Arial" pitchFamily="34" charset="0"/>
              </a:rPr>
              <a:t>“Not Reasonably Compatible,” </a:t>
            </a:r>
            <a:r>
              <a:rPr lang="en-US" sz="1700" dirty="0" smtClean="0">
                <a:latin typeface="Century Gothic" pitchFamily="34" charset="0"/>
                <a:cs typeface="Arial" pitchFamily="34" charset="0"/>
              </a:rPr>
              <a:t>the individual must provide additional information (verification) that reasonably explains the discrepancy. This could occur if:</a:t>
            </a:r>
          </a:p>
          <a:p>
            <a:pPr lvl="1">
              <a:defRPr/>
            </a:pPr>
            <a:r>
              <a:rPr lang="en-US" sz="1600" dirty="0" smtClean="0">
                <a:latin typeface="Century Gothic" pitchFamily="34" charset="0"/>
                <a:cs typeface="Arial" pitchFamily="34" charset="0"/>
              </a:rPr>
              <a:t>Applicant reports income below MAGI MC FPL but hub reports income above</a:t>
            </a:r>
          </a:p>
          <a:p>
            <a:pPr lvl="1">
              <a:defRPr/>
            </a:pPr>
            <a:r>
              <a:rPr lang="en-US" sz="1600" dirty="0" smtClean="0">
                <a:latin typeface="Century Gothic" pitchFamily="34" charset="0"/>
                <a:cs typeface="Arial" pitchFamily="34" charset="0"/>
              </a:rPr>
              <a:t>Applicant data cannot be located/retrieved from the hub</a:t>
            </a:r>
          </a:p>
          <a:p>
            <a:pPr marL="274320" lvl="1" indent="0">
              <a:buNone/>
              <a:defRPr/>
            </a:pPr>
            <a:endParaRPr lang="en-US" sz="1800" dirty="0">
              <a:latin typeface="Century Gothic" pitchFamily="34" charset="0"/>
              <a:cs typeface="Arial" pitchFamily="34" charset="0"/>
            </a:endParaRPr>
          </a:p>
          <a:p>
            <a:pPr>
              <a:defRPr/>
            </a:pPr>
            <a:r>
              <a:rPr lang="en-US" sz="1700" dirty="0" smtClean="0">
                <a:latin typeface="Century Gothic" pitchFamily="34" charset="0"/>
                <a:cs typeface="Arial" pitchFamily="34" charset="0"/>
              </a:rPr>
              <a:t>For its programs, Covered California’s regulatory definition of “reasonably compatible” is that any discrepancy in the information obtained from the applicant vs. the information obtained from other sources is not significant enough to impact the eligibility of the individual, including the amount of tax credits or the category of cost-sharing reduction eligibility.</a:t>
            </a:r>
          </a:p>
        </p:txBody>
      </p:sp>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21</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95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Household Composition</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22</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744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HOUSEHOLD COMPOSITION</a:t>
            </a:r>
            <a:endParaRPr lang="en-US" b="1" dirty="0">
              <a:latin typeface="Century Gothic" pitchFamily="34" charset="0"/>
            </a:endParaRPr>
          </a:p>
        </p:txBody>
      </p:sp>
      <p:sp>
        <p:nvSpPr>
          <p:cNvPr id="3" name="Content Placeholder 2"/>
          <p:cNvSpPr>
            <a:spLocks noGrp="1"/>
          </p:cNvSpPr>
          <p:nvPr>
            <p:ph idx="1"/>
          </p:nvPr>
        </p:nvSpPr>
        <p:spPr>
          <a:xfrm>
            <a:off x="228600" y="1295400"/>
            <a:ext cx="8686800" cy="5410200"/>
          </a:xfrm>
        </p:spPr>
        <p:txBody>
          <a:bodyPr>
            <a:normAutofit/>
          </a:bodyPr>
          <a:lstStyle/>
          <a:p>
            <a:pPr marL="0" indent="0">
              <a:buNone/>
            </a:pPr>
            <a:r>
              <a:rPr lang="en-US" sz="1800" b="1" dirty="0" smtClean="0">
                <a:latin typeface="Century Gothic" pitchFamily="34" charset="0"/>
              </a:rPr>
              <a:t>Household composition under the MAGI methodology is determined differently from current Medi-Cal regulations.</a:t>
            </a:r>
          </a:p>
          <a:p>
            <a:r>
              <a:rPr lang="en-US" sz="1600" dirty="0" smtClean="0">
                <a:latin typeface="Century Gothic" pitchFamily="34" charset="0"/>
              </a:rPr>
              <a:t>Three categories are identified  when determining the size of the MAGI household composition:</a:t>
            </a:r>
          </a:p>
          <a:p>
            <a:pPr lvl="2">
              <a:buFont typeface="Wingdings" pitchFamily="2" charset="2"/>
              <a:buChar char="Ø"/>
            </a:pPr>
            <a:r>
              <a:rPr lang="en-US" sz="1400" dirty="0" smtClean="0">
                <a:latin typeface="Century Gothic" pitchFamily="34" charset="0"/>
              </a:rPr>
              <a:t>Tax filer (not claimed as a tax dependent)</a:t>
            </a:r>
          </a:p>
          <a:p>
            <a:pPr lvl="2">
              <a:buFont typeface="Wingdings" pitchFamily="2" charset="2"/>
              <a:buChar char="Ø"/>
            </a:pPr>
            <a:r>
              <a:rPr lang="en-US" sz="1400" dirty="0" smtClean="0">
                <a:latin typeface="Century Gothic" pitchFamily="34" charset="0"/>
              </a:rPr>
              <a:t>Tax dependent</a:t>
            </a:r>
          </a:p>
          <a:p>
            <a:pPr lvl="2">
              <a:buFont typeface="Wingdings" pitchFamily="2" charset="2"/>
              <a:buChar char="Ø"/>
            </a:pPr>
            <a:r>
              <a:rPr lang="en-US" sz="1400" dirty="0" smtClean="0">
                <a:latin typeface="Century Gothic" pitchFamily="34" charset="0"/>
              </a:rPr>
              <a:t>Non-tax filers</a:t>
            </a:r>
            <a:endParaRPr lang="en-US" sz="1400" dirty="0">
              <a:latin typeface="Century Gothic" pitchFamily="34" charset="0"/>
            </a:endParaRPr>
          </a:p>
          <a:p>
            <a:endParaRPr lang="en-US" sz="1600" dirty="0" smtClean="0">
              <a:latin typeface="Century Gothic" pitchFamily="34" charset="0"/>
            </a:endParaRPr>
          </a:p>
          <a:p>
            <a:r>
              <a:rPr lang="en-US" sz="1600" dirty="0" smtClean="0">
                <a:latin typeface="Century Gothic" pitchFamily="34" charset="0"/>
              </a:rPr>
              <a:t>Household size will be based on expected tax filing status for  the coming year.</a:t>
            </a:r>
          </a:p>
          <a:p>
            <a:pPr lvl="2">
              <a:buFont typeface="Wingdings" pitchFamily="2" charset="2"/>
              <a:buChar char="Ø"/>
            </a:pPr>
            <a:r>
              <a:rPr lang="en-US" sz="1400" dirty="0" smtClean="0">
                <a:latin typeface="Century Gothic" pitchFamily="34" charset="0"/>
              </a:rPr>
              <a:t>Number of tax filers and tax dependents</a:t>
            </a:r>
          </a:p>
          <a:p>
            <a:pPr lvl="2">
              <a:buFont typeface="Wingdings" pitchFamily="2" charset="2"/>
              <a:buChar char="Ø"/>
            </a:pPr>
            <a:r>
              <a:rPr lang="en-US" sz="1400" dirty="0" smtClean="0">
                <a:latin typeface="Century Gothic" pitchFamily="34" charset="0"/>
              </a:rPr>
              <a:t>The number of expected babies for a pregnant woman shall be included regardless of stage in pregnancy</a:t>
            </a:r>
          </a:p>
          <a:p>
            <a:pPr lvl="2">
              <a:buFont typeface="Wingdings" pitchFamily="2" charset="2"/>
              <a:buChar char="Ø"/>
            </a:pPr>
            <a:r>
              <a:rPr lang="en-US" sz="1400" dirty="0" smtClean="0">
                <a:latin typeface="Century Gothic" pitchFamily="34" charset="0"/>
              </a:rPr>
              <a:t>Children are defined as individiuals under 19, or under 21 if a </a:t>
            </a:r>
            <a:r>
              <a:rPr lang="en-US" sz="1400" b="1" dirty="0" smtClean="0">
                <a:latin typeface="Century Gothic" pitchFamily="34" charset="0"/>
              </a:rPr>
              <a:t>full time student</a:t>
            </a:r>
          </a:p>
          <a:p>
            <a:pPr marL="548640" lvl="2" indent="0">
              <a:buNone/>
            </a:pPr>
            <a:endParaRPr lang="en-US" sz="1600" dirty="0">
              <a:latin typeface="Century Gothic" pitchFamily="34" charset="0"/>
            </a:endParaRPr>
          </a:p>
          <a:p>
            <a:pPr lvl="0">
              <a:buClr>
                <a:srgbClr val="873624"/>
              </a:buClr>
            </a:pPr>
            <a:r>
              <a:rPr lang="en-US" sz="1600" dirty="0" smtClean="0">
                <a:solidFill>
                  <a:prstClr val="black"/>
                </a:solidFill>
                <a:latin typeface="Century Gothic" pitchFamily="34" charset="0"/>
              </a:rPr>
              <a:t>When there is more than one tax filer, each tax filer will be evaluated as a separate household with his/her tax dependents.</a:t>
            </a:r>
            <a:endParaRPr lang="en-US" sz="1600" dirty="0">
              <a:solidFill>
                <a:prstClr val="black"/>
              </a:solidFill>
              <a:latin typeface="Century Gothic" pitchFamily="34" charset="0"/>
            </a:endParaRPr>
          </a:p>
          <a:p>
            <a:pPr marL="548640" lvl="2" indent="0">
              <a:buNone/>
            </a:pPr>
            <a:endParaRPr lang="en-US" sz="1400" dirty="0">
              <a:latin typeface="Century Gothic" pitchFamily="34" charset="0"/>
            </a:endParaRPr>
          </a:p>
          <a:p>
            <a:r>
              <a:rPr lang="en-US" sz="1600" dirty="0" smtClean="0">
                <a:latin typeface="Century Gothic" pitchFamily="34" charset="0"/>
              </a:rPr>
              <a:t>Married couples living together are included in each other’s household regardless of filing status.</a:t>
            </a:r>
          </a:p>
          <a:p>
            <a:pPr marL="0" indent="0">
              <a:buNone/>
            </a:pPr>
            <a:endParaRPr lang="en-US" sz="2000" dirty="0">
              <a:latin typeface="Century Gothic" pitchFamily="34" charset="0"/>
            </a:endParaRPr>
          </a:p>
          <a:p>
            <a:pPr marL="0" indent="0">
              <a:buNone/>
            </a:pPr>
            <a:endParaRPr lang="en-US" sz="20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23</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700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normAutofit/>
          </a:bodyPr>
          <a:lstStyle/>
          <a:p>
            <a:r>
              <a:rPr lang="en-US" b="1" dirty="0" smtClean="0">
                <a:latin typeface="Century Gothic" pitchFamily="34" charset="0"/>
              </a:rPr>
              <a:t>HOUSEHOLD COMPOSITION</a:t>
            </a:r>
            <a:endParaRPr lang="en-US" sz="2000" dirty="0">
              <a:solidFill>
                <a:srgbClr val="FF0000"/>
              </a:solidFill>
              <a:latin typeface="Century Gothic" pitchFamily="34" charset="0"/>
            </a:endParaRPr>
          </a:p>
        </p:txBody>
      </p:sp>
      <p:sp>
        <p:nvSpPr>
          <p:cNvPr id="3" name="Content Placeholder 2"/>
          <p:cNvSpPr>
            <a:spLocks noGrp="1"/>
          </p:cNvSpPr>
          <p:nvPr>
            <p:ph idx="1"/>
          </p:nvPr>
        </p:nvSpPr>
        <p:spPr>
          <a:xfrm>
            <a:off x="228600" y="1447800"/>
            <a:ext cx="8686800" cy="5257800"/>
          </a:xfrm>
        </p:spPr>
        <p:txBody>
          <a:bodyPr>
            <a:normAutofit/>
          </a:bodyPr>
          <a:lstStyle/>
          <a:p>
            <a:pPr marL="0" indent="0">
              <a:buNone/>
            </a:pPr>
            <a:r>
              <a:rPr lang="en-US" sz="1800" b="1" dirty="0" smtClean="0">
                <a:latin typeface="Century Gothic" pitchFamily="34" charset="0"/>
              </a:rPr>
              <a:t>Additional rules for household composition under the MAGI methodology:</a:t>
            </a:r>
          </a:p>
          <a:p>
            <a:pPr marL="0" indent="0">
              <a:buNone/>
            </a:pPr>
            <a:endParaRPr lang="en-US" sz="1800" b="1" dirty="0">
              <a:latin typeface="Century Gothic" pitchFamily="34" charset="0"/>
            </a:endParaRPr>
          </a:p>
          <a:p>
            <a:r>
              <a:rPr lang="en-US" sz="1800" b="1" dirty="0" smtClean="0">
                <a:latin typeface="Century Gothic" pitchFamily="34" charset="0"/>
              </a:rPr>
              <a:t>Existing Parent/Child rules apply:</a:t>
            </a:r>
          </a:p>
          <a:p>
            <a:pPr lvl="1">
              <a:buFont typeface="Wingdings" pitchFamily="2" charset="2"/>
              <a:buChar char="Ø"/>
            </a:pPr>
            <a:r>
              <a:rPr lang="en-US" sz="1400" dirty="0" smtClean="0">
                <a:latin typeface="Century Gothic" pitchFamily="34" charset="0"/>
              </a:rPr>
              <a:t>Parent-for-child and spouse-for-spouse rules that apply for Medi-Cal today will continue to apply for MAGI-based Medi-Cal. </a:t>
            </a:r>
          </a:p>
          <a:p>
            <a:pPr lvl="1">
              <a:buFont typeface="Wingdings" pitchFamily="2" charset="2"/>
              <a:buChar char="Ø"/>
            </a:pPr>
            <a:r>
              <a:rPr lang="en-US" sz="1400" dirty="0" smtClean="0">
                <a:latin typeface="Century Gothic" pitchFamily="34" charset="0"/>
              </a:rPr>
              <a:t>There are exceptions to the MAGI tax household rules for two spouses who are in the home, or for a parent who has a child in the home that is not claimed as a tax dependent.</a:t>
            </a:r>
          </a:p>
          <a:p>
            <a:pPr lvl="3">
              <a:buFont typeface="Wingdings" pitchFamily="2" charset="2"/>
              <a:buChar char="§"/>
            </a:pPr>
            <a:r>
              <a:rPr lang="en-US" sz="1400" dirty="0" smtClean="0">
                <a:latin typeface="Century Gothic" pitchFamily="34" charset="0"/>
              </a:rPr>
              <a:t>Under such circumstances, the parent or child is included in the household regardless of the tax filing status</a:t>
            </a:r>
          </a:p>
          <a:p>
            <a:endParaRPr lang="en-US" sz="1800" b="1" dirty="0" smtClean="0">
              <a:latin typeface="Century Gothic" pitchFamily="34" charset="0"/>
            </a:endParaRPr>
          </a:p>
          <a:p>
            <a:r>
              <a:rPr lang="en-US" sz="1800" b="1" dirty="0" smtClean="0">
                <a:latin typeface="Century Gothic" pitchFamily="34" charset="0"/>
              </a:rPr>
              <a:t>New rules regarding step-parents: </a:t>
            </a:r>
          </a:p>
          <a:p>
            <a:pPr lvl="1">
              <a:buFont typeface="Wingdings" pitchFamily="2" charset="2"/>
              <a:buChar char="Ø"/>
            </a:pPr>
            <a:r>
              <a:rPr lang="en-US" sz="1400" b="1" dirty="0" smtClean="0">
                <a:latin typeface="Century Gothic" pitchFamily="34" charset="0"/>
              </a:rPr>
              <a:t>Sneede v. Kizer </a:t>
            </a:r>
            <a:r>
              <a:rPr lang="en-US" sz="1400" dirty="0" smtClean="0">
                <a:latin typeface="Century Gothic" pitchFamily="34" charset="0"/>
              </a:rPr>
              <a:t>rules do not apply under MAGI-based Medi-Cal, therefore, the parent-for-child rules that apply to Medi-Cal will also extend to step-parents when determining eligibility for MAGI Medi-Cal.  </a:t>
            </a:r>
          </a:p>
          <a:p>
            <a:pPr lvl="1">
              <a:buFont typeface="Wingdings" pitchFamily="2" charset="2"/>
              <a:buChar char="Ø"/>
            </a:pPr>
            <a:r>
              <a:rPr lang="en-US" sz="1400" dirty="0" smtClean="0">
                <a:latin typeface="Century Gothic" pitchFamily="34" charset="0"/>
              </a:rPr>
              <a:t>Thus, if the step-parent is in the same tax filing household as the stepchild, the </a:t>
            </a:r>
            <a:br>
              <a:rPr lang="en-US" sz="1400" dirty="0" smtClean="0">
                <a:latin typeface="Century Gothic" pitchFamily="34" charset="0"/>
              </a:rPr>
            </a:br>
            <a:r>
              <a:rPr lang="en-US" sz="1400" dirty="0" smtClean="0">
                <a:latin typeface="Century Gothic" pitchFamily="34" charset="0"/>
              </a:rPr>
              <a:t>step-parent’s income </a:t>
            </a:r>
            <a:r>
              <a:rPr lang="en-US" sz="1400" b="1" dirty="0" smtClean="0">
                <a:latin typeface="Century Gothic" pitchFamily="34" charset="0"/>
              </a:rPr>
              <a:t>is</a:t>
            </a:r>
            <a:r>
              <a:rPr lang="en-US" sz="1400" dirty="0" smtClean="0">
                <a:latin typeface="Century Gothic" pitchFamily="34" charset="0"/>
              </a:rPr>
              <a:t> counted towards the stepchild for MAGI Medi-Cal purposes. </a:t>
            </a:r>
          </a:p>
          <a:p>
            <a:pPr lvl="1">
              <a:buFont typeface="Wingdings" pitchFamily="2" charset="2"/>
              <a:buChar char="Ø"/>
            </a:pPr>
            <a:r>
              <a:rPr lang="en-US" sz="1400" dirty="0" smtClean="0">
                <a:latin typeface="Century Gothic" pitchFamily="34" charset="0"/>
              </a:rPr>
              <a:t>Sneede v. Kizer does continue to apply to the non-MAGI Medically Needy program. </a:t>
            </a:r>
            <a:endParaRPr lang="en-US" sz="1400" dirty="0">
              <a:latin typeface="Century Gothic" pitchFamily="34" charset="0"/>
            </a:endParaRPr>
          </a:p>
          <a:p>
            <a:pPr marL="0" indent="0">
              <a:buNone/>
            </a:pPr>
            <a:endParaRPr lang="en-US" sz="20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24</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50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990600"/>
          </a:xfrm>
        </p:spPr>
        <p:txBody>
          <a:bodyPr/>
          <a:lstStyle/>
          <a:p>
            <a:r>
              <a:rPr lang="en-US" b="1" dirty="0" smtClean="0">
                <a:latin typeface="Century Gothic" pitchFamily="34" charset="0"/>
              </a:rPr>
              <a:t>HOUSEHOLD COMPOSITION</a:t>
            </a:r>
            <a:endParaRPr lang="en-US" b="1" dirty="0">
              <a:latin typeface="Century Gothic"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1543739"/>
              </p:ext>
            </p:extLst>
          </p:nvPr>
        </p:nvGraphicFramePr>
        <p:xfrm>
          <a:off x="304800" y="1752600"/>
          <a:ext cx="8458200" cy="4510509"/>
        </p:xfrm>
        <a:graphic>
          <a:graphicData uri="http://schemas.openxmlformats.org/drawingml/2006/table">
            <a:tbl>
              <a:tblPr firstRow="1" bandRow="1">
                <a:tableStyleId>{5C22544A-7EE6-4342-B048-85BDC9FD1C3A}</a:tableStyleId>
              </a:tblPr>
              <a:tblGrid>
                <a:gridCol w="2362200"/>
                <a:gridCol w="6096000"/>
              </a:tblGrid>
              <a:tr h="380998">
                <a:tc>
                  <a:txBody>
                    <a:bodyPr/>
                    <a:lstStyle/>
                    <a:p>
                      <a:r>
                        <a:rPr lang="en-US" sz="1400" dirty="0" smtClean="0">
                          <a:latin typeface="Century Gothic" pitchFamily="34" charset="0"/>
                        </a:rPr>
                        <a:t>If the individual</a:t>
                      </a:r>
                      <a:r>
                        <a:rPr lang="en-US" sz="1400" baseline="0" dirty="0" smtClean="0">
                          <a:latin typeface="Century Gothic" pitchFamily="34" charset="0"/>
                        </a:rPr>
                        <a:t> is the …..</a:t>
                      </a:r>
                      <a:endParaRPr lang="en-US" sz="1400" dirty="0">
                        <a:latin typeface="Century Gothic" pitchFamily="34" charset="0"/>
                      </a:endParaRPr>
                    </a:p>
                  </a:txBody>
                  <a:tcPr anchor="b"/>
                </a:tc>
                <a:tc>
                  <a:txBody>
                    <a:bodyPr/>
                    <a:lstStyle/>
                    <a:p>
                      <a:r>
                        <a:rPr lang="en-US" sz="1400" dirty="0" smtClean="0">
                          <a:latin typeface="Century Gothic" pitchFamily="34" charset="0"/>
                        </a:rPr>
                        <a:t>Then, the MAGI Household</a:t>
                      </a:r>
                      <a:r>
                        <a:rPr lang="en-US" sz="1400" baseline="0" dirty="0" smtClean="0">
                          <a:latin typeface="Century Gothic" pitchFamily="34" charset="0"/>
                        </a:rPr>
                        <a:t> includes:</a:t>
                      </a:r>
                      <a:endParaRPr lang="en-US" sz="1400" dirty="0">
                        <a:latin typeface="Century Gothic" pitchFamily="34" charset="0"/>
                      </a:endParaRPr>
                    </a:p>
                  </a:txBody>
                  <a:tcPr anchor="b"/>
                </a:tc>
              </a:tr>
              <a:tr h="441431">
                <a:tc>
                  <a:txBody>
                    <a:bodyPr/>
                    <a:lstStyle/>
                    <a:p>
                      <a:pPr algn="ctr"/>
                      <a:r>
                        <a:rPr lang="en-US" sz="1400" dirty="0" smtClean="0">
                          <a:latin typeface="Century Gothic" pitchFamily="34" charset="0"/>
                        </a:rPr>
                        <a:t>Tax filer</a:t>
                      </a:r>
                      <a:endParaRPr lang="en-US" sz="1400" dirty="0">
                        <a:latin typeface="Century Gothic" pitchFamily="34" charset="0"/>
                      </a:endParaRPr>
                    </a:p>
                  </a:txBody>
                  <a:tcPr anchor="ctr"/>
                </a:tc>
                <a:tc>
                  <a:txBody>
                    <a:bodyPr/>
                    <a:lstStyle/>
                    <a:p>
                      <a:r>
                        <a:rPr lang="en-US" sz="1400" dirty="0" smtClean="0">
                          <a:latin typeface="Century Gothic" pitchFamily="34" charset="0"/>
                        </a:rPr>
                        <a:t>Tax filer and his/her tax dependents.</a:t>
                      </a:r>
                      <a:endParaRPr lang="en-US" sz="1400" dirty="0">
                        <a:latin typeface="Century Gothic" pitchFamily="34" charset="0"/>
                      </a:endParaRPr>
                    </a:p>
                  </a:txBody>
                  <a:tcPr anchor="ctr"/>
                </a:tc>
              </a:tr>
              <a:tr h="441431">
                <a:tc>
                  <a:txBody>
                    <a:bodyPr/>
                    <a:lstStyle/>
                    <a:p>
                      <a:pPr algn="ctr"/>
                      <a:r>
                        <a:rPr lang="en-US" sz="1400" dirty="0" smtClean="0">
                          <a:latin typeface="Century Gothic" pitchFamily="34" charset="0"/>
                        </a:rPr>
                        <a:t>Tax dependent</a:t>
                      </a:r>
                      <a:endParaRPr lang="en-US" sz="1400" dirty="0">
                        <a:latin typeface="Century Gothic" pitchFamily="34" charset="0"/>
                      </a:endParaRPr>
                    </a:p>
                  </a:txBody>
                  <a:tcPr anchor="ctr"/>
                </a:tc>
                <a:tc>
                  <a:txBody>
                    <a:bodyPr/>
                    <a:lstStyle/>
                    <a:p>
                      <a:r>
                        <a:rPr lang="en-US" sz="1400" dirty="0" smtClean="0">
                          <a:latin typeface="Century Gothic" pitchFamily="34" charset="0"/>
                        </a:rPr>
                        <a:t>The same individuals as in</a:t>
                      </a:r>
                      <a:r>
                        <a:rPr lang="en-US" sz="1400" baseline="0" dirty="0" smtClean="0">
                          <a:latin typeface="Century Gothic" pitchFamily="34" charset="0"/>
                        </a:rPr>
                        <a:t> the household of the tax filer who claimed the tax dependent.</a:t>
                      </a:r>
                    </a:p>
                    <a:p>
                      <a:endParaRPr lang="en-US" sz="1400" baseline="0" dirty="0" smtClean="0">
                        <a:latin typeface="Century Gothic" pitchFamily="34" charset="0"/>
                      </a:endParaRPr>
                    </a:p>
                    <a:p>
                      <a:r>
                        <a:rPr lang="en-US" sz="1400" baseline="0" dirty="0" smtClean="0">
                          <a:latin typeface="Century Gothic" pitchFamily="34" charset="0"/>
                        </a:rPr>
                        <a:t>The tax dependent rule does not apply to:</a:t>
                      </a:r>
                    </a:p>
                    <a:p>
                      <a:pPr marL="285750" indent="-285750">
                        <a:buFont typeface="Arial" pitchFamily="34" charset="0"/>
                        <a:buChar char="•"/>
                      </a:pPr>
                      <a:r>
                        <a:rPr lang="en-US" sz="1400" dirty="0" smtClean="0">
                          <a:latin typeface="Century Gothic" pitchFamily="34" charset="0"/>
                        </a:rPr>
                        <a:t>Tax</a:t>
                      </a:r>
                      <a:r>
                        <a:rPr lang="en-US" sz="1400" baseline="0" dirty="0" smtClean="0">
                          <a:latin typeface="Century Gothic" pitchFamily="34" charset="0"/>
                        </a:rPr>
                        <a:t> dependents who are not the children, or spouse of the tax filer.</a:t>
                      </a:r>
                    </a:p>
                    <a:p>
                      <a:pPr marL="285750" indent="-285750">
                        <a:buFont typeface="Arial" pitchFamily="34" charset="0"/>
                        <a:buChar char="•"/>
                      </a:pPr>
                      <a:r>
                        <a:rPr lang="en-US" sz="1400" baseline="0" dirty="0" smtClean="0">
                          <a:latin typeface="Century Gothic" pitchFamily="34" charset="0"/>
                        </a:rPr>
                        <a:t>Common children living with both parents who file separately.</a:t>
                      </a:r>
                    </a:p>
                    <a:p>
                      <a:pPr marL="285750" indent="-285750">
                        <a:buFont typeface="Arial" pitchFamily="34" charset="0"/>
                        <a:buChar char="•"/>
                      </a:pPr>
                      <a:r>
                        <a:rPr lang="en-US" sz="1400" baseline="0" dirty="0" smtClean="0">
                          <a:latin typeface="Century Gothic" pitchFamily="34" charset="0"/>
                        </a:rPr>
                        <a:t>Children claimed as tax dependent by a non-custodial parent.</a:t>
                      </a:r>
                    </a:p>
                    <a:p>
                      <a:pPr marL="0" indent="0">
                        <a:buFont typeface="Arial" pitchFamily="34" charset="0"/>
                        <a:buNone/>
                      </a:pPr>
                      <a:endParaRPr lang="en-US" sz="1400" baseline="0" dirty="0" smtClean="0">
                        <a:latin typeface="Century Gothic" pitchFamily="34" charset="0"/>
                      </a:endParaRPr>
                    </a:p>
                    <a:p>
                      <a:pPr marL="0" indent="0">
                        <a:buFont typeface="Arial" pitchFamily="34" charset="0"/>
                        <a:buNone/>
                      </a:pPr>
                      <a:r>
                        <a:rPr lang="en-US" sz="1400" baseline="0" dirty="0" smtClean="0">
                          <a:latin typeface="Century Gothic" pitchFamily="34" charset="0"/>
                        </a:rPr>
                        <a:t>In these exemptions, the non-tax filers rule below applies.</a:t>
                      </a:r>
                      <a:endParaRPr lang="en-US" sz="1400" dirty="0">
                        <a:latin typeface="Century Gothic" pitchFamily="34" charset="0"/>
                      </a:endParaRPr>
                    </a:p>
                  </a:txBody>
                  <a:tcPr anchor="ctr"/>
                </a:tc>
              </a:tr>
              <a:tr h="441431">
                <a:tc rowSpan="2">
                  <a:txBody>
                    <a:bodyPr/>
                    <a:lstStyle/>
                    <a:p>
                      <a:pPr algn="ctr"/>
                      <a:r>
                        <a:rPr lang="en-US" sz="1400" dirty="0" smtClean="0">
                          <a:latin typeface="Century Gothic" pitchFamily="34" charset="0"/>
                        </a:rPr>
                        <a:t>Non-tax filers</a:t>
                      </a:r>
                      <a:endParaRPr lang="en-US" sz="1400" dirty="0">
                        <a:latin typeface="Century Gothic" pitchFamily="34" charset="0"/>
                      </a:endParaRPr>
                    </a:p>
                  </a:txBody>
                  <a:tcPr anchor="ctr"/>
                </a:tc>
                <a:tc>
                  <a:txBody>
                    <a:bodyPr/>
                    <a:lstStyle/>
                    <a:p>
                      <a:r>
                        <a:rPr lang="en-US" sz="1400" dirty="0" smtClean="0">
                          <a:latin typeface="Century Gothic" pitchFamily="34" charset="0"/>
                        </a:rPr>
                        <a:t>Adult individual and:</a:t>
                      </a:r>
                    </a:p>
                    <a:p>
                      <a:pPr marL="285750" indent="-285750">
                        <a:buFont typeface="Arial" pitchFamily="34" charset="0"/>
                        <a:buChar char="•"/>
                      </a:pPr>
                      <a:r>
                        <a:rPr lang="en-US" sz="1400" dirty="0" smtClean="0">
                          <a:latin typeface="Century Gothic" pitchFamily="34" charset="0"/>
                        </a:rPr>
                        <a:t>His/her spouse</a:t>
                      </a:r>
                    </a:p>
                    <a:p>
                      <a:pPr marL="285750" indent="-285750">
                        <a:buFont typeface="Arial" pitchFamily="34" charset="0"/>
                        <a:buChar char="•"/>
                      </a:pPr>
                      <a:r>
                        <a:rPr lang="en-US" sz="1400" dirty="0" smtClean="0">
                          <a:latin typeface="Century Gothic" pitchFamily="34" charset="0"/>
                        </a:rPr>
                        <a:t>Their</a:t>
                      </a:r>
                      <a:r>
                        <a:rPr lang="en-US" sz="1400" baseline="0" dirty="0" smtClean="0">
                          <a:latin typeface="Century Gothic" pitchFamily="34" charset="0"/>
                        </a:rPr>
                        <a:t> natural, adopted, and/or step children.</a:t>
                      </a:r>
                    </a:p>
                  </a:txBody>
                  <a:tcPr anchor="ctr"/>
                </a:tc>
              </a:tr>
              <a:tr h="441431">
                <a:tc vMerge="1">
                  <a:txBody>
                    <a:bodyPr/>
                    <a:lstStyle/>
                    <a:p>
                      <a:endParaRPr lang="en-US" dirty="0"/>
                    </a:p>
                  </a:txBody>
                  <a:tcPr/>
                </a:tc>
                <a:tc>
                  <a:txBody>
                    <a:bodyPr/>
                    <a:lstStyle/>
                    <a:p>
                      <a:r>
                        <a:rPr lang="en-US" sz="1400" dirty="0" smtClean="0">
                          <a:latin typeface="Century Gothic" pitchFamily="34" charset="0"/>
                        </a:rPr>
                        <a:t>Child</a:t>
                      </a:r>
                      <a:r>
                        <a:rPr lang="en-US" sz="1400" baseline="0" dirty="0" smtClean="0">
                          <a:latin typeface="Century Gothic" pitchFamily="34" charset="0"/>
                        </a:rPr>
                        <a:t> plus:</a:t>
                      </a:r>
                    </a:p>
                    <a:p>
                      <a:pPr marL="285750" indent="-285750">
                        <a:buFont typeface="Arial" pitchFamily="34" charset="0"/>
                        <a:buChar char="•"/>
                      </a:pPr>
                      <a:r>
                        <a:rPr lang="en-US" sz="1400" baseline="0" dirty="0" smtClean="0">
                          <a:latin typeface="Century Gothic" pitchFamily="34" charset="0"/>
                        </a:rPr>
                        <a:t>His/her natural, adopted, and/or step parent.</a:t>
                      </a:r>
                    </a:p>
                    <a:p>
                      <a:pPr marL="285750" indent="-285750">
                        <a:buFont typeface="Arial" pitchFamily="34" charset="0"/>
                        <a:buChar char="•"/>
                      </a:pPr>
                      <a:r>
                        <a:rPr lang="en-US" sz="1400" baseline="0" dirty="0" smtClean="0">
                          <a:latin typeface="Century Gothic" pitchFamily="34" charset="0"/>
                        </a:rPr>
                        <a:t>Their natural, adopted, and/or step minor siblings.</a:t>
                      </a:r>
                      <a:endParaRPr lang="en-US" sz="1400" dirty="0">
                        <a:latin typeface="Century Gothic" pitchFamily="34" charset="0"/>
                      </a:endParaRPr>
                    </a:p>
                  </a:txBody>
                  <a:tcPr anchor="ctr"/>
                </a:tc>
              </a:tr>
            </a:tbl>
          </a:graphicData>
        </a:graphic>
      </p:graphicFrame>
      <p:sp>
        <p:nvSpPr>
          <p:cNvPr id="7" name="TextBox 6"/>
          <p:cNvSpPr txBox="1"/>
          <p:nvPr/>
        </p:nvSpPr>
        <p:spPr>
          <a:xfrm>
            <a:off x="228600" y="1295400"/>
            <a:ext cx="8229600" cy="369332"/>
          </a:xfrm>
          <a:prstGeom prst="rect">
            <a:avLst/>
          </a:prstGeom>
          <a:noFill/>
        </p:spPr>
        <p:txBody>
          <a:bodyPr wrap="square" rtlCol="0">
            <a:spAutoFit/>
          </a:bodyPr>
          <a:lstStyle/>
          <a:p>
            <a:r>
              <a:rPr lang="en-US" b="1" dirty="0" smtClean="0">
                <a:latin typeface="Century Gothic" pitchFamily="34" charset="0"/>
              </a:rPr>
              <a:t>Rules for determining the size of the household composition:</a:t>
            </a:r>
            <a:endParaRPr lang="en-US" b="1" dirty="0">
              <a:latin typeface="Century Gothic" pitchFamily="34" charset="0"/>
            </a:endParaRPr>
          </a:p>
        </p:txBody>
      </p:sp>
      <p:sp>
        <p:nvSpPr>
          <p:cNvPr id="8"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25</a:t>
            </a:fld>
            <a:endParaRPr lang="en-US" sz="1800" dirty="0">
              <a:solidFill>
                <a:schemeClr val="accent1"/>
              </a:solidFill>
              <a:latin typeface="Century Gothic"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049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HOUSEHOLD COMPOSITION</a:t>
            </a:r>
            <a:endParaRPr lang="en-US" b="1" dirty="0">
              <a:latin typeface="Century Gothic" pitchFamily="34" charset="0"/>
            </a:endParaRPr>
          </a:p>
        </p:txBody>
      </p:sp>
      <p:sp>
        <p:nvSpPr>
          <p:cNvPr id="3" name="Content Placeholder 2"/>
          <p:cNvSpPr>
            <a:spLocks noGrp="1"/>
          </p:cNvSpPr>
          <p:nvPr>
            <p:ph idx="1"/>
          </p:nvPr>
        </p:nvSpPr>
        <p:spPr>
          <a:xfrm>
            <a:off x="228600" y="1295400"/>
            <a:ext cx="8686800" cy="5410200"/>
          </a:xfrm>
        </p:spPr>
        <p:txBody>
          <a:bodyPr>
            <a:normAutofit/>
          </a:bodyPr>
          <a:lstStyle/>
          <a:p>
            <a:endParaRPr lang="en-US" sz="1600" dirty="0" smtClean="0">
              <a:latin typeface="Century Gothic" pitchFamily="34" charset="0"/>
            </a:endParaRPr>
          </a:p>
          <a:p>
            <a:r>
              <a:rPr lang="en-US" sz="2000" dirty="0" smtClean="0">
                <a:latin typeface="Century Gothic" pitchFamily="34" charset="0"/>
              </a:rPr>
              <a:t>Households that do not file taxes must follow the rule for </a:t>
            </a:r>
            <a:r>
              <a:rPr lang="en-US" sz="2000" b="1" dirty="0" smtClean="0">
                <a:latin typeface="Century Gothic" pitchFamily="34" charset="0"/>
              </a:rPr>
              <a:t>Non-Filers</a:t>
            </a:r>
            <a:r>
              <a:rPr lang="en-US" sz="2000" dirty="0" smtClean="0">
                <a:latin typeface="Century Gothic" pitchFamily="34" charset="0"/>
              </a:rPr>
              <a:t>, and those </a:t>
            </a:r>
            <a:r>
              <a:rPr lang="en-US" sz="2000" b="1" dirty="0" smtClean="0">
                <a:latin typeface="Century Gothic" pitchFamily="34" charset="0"/>
              </a:rPr>
              <a:t>not claimed as a dependent</a:t>
            </a:r>
            <a:r>
              <a:rPr lang="en-US" sz="2000" dirty="0" smtClean="0">
                <a:latin typeface="Century Gothic" pitchFamily="34" charset="0"/>
              </a:rPr>
              <a:t>, which states:</a:t>
            </a:r>
          </a:p>
          <a:p>
            <a:pPr marL="0" indent="0">
              <a:buNone/>
            </a:pPr>
            <a:endParaRPr lang="en-US" sz="2000" dirty="0" smtClean="0">
              <a:latin typeface="Century Gothic" pitchFamily="34" charset="0"/>
            </a:endParaRPr>
          </a:p>
          <a:p>
            <a:pPr lvl="2">
              <a:buFont typeface="Wingdings" pitchFamily="2" charset="2"/>
              <a:buChar char="Ø"/>
            </a:pPr>
            <a:r>
              <a:rPr lang="en-US" sz="2000" dirty="0" smtClean="0">
                <a:latin typeface="Century Gothic" pitchFamily="34" charset="0"/>
              </a:rPr>
              <a:t>Adults – Include their spouse and children</a:t>
            </a:r>
          </a:p>
          <a:p>
            <a:pPr lvl="2">
              <a:buFont typeface="Wingdings" pitchFamily="2" charset="2"/>
              <a:buChar char="Ø"/>
            </a:pPr>
            <a:r>
              <a:rPr lang="en-US" sz="2000" dirty="0" smtClean="0">
                <a:latin typeface="Century Gothic" pitchFamily="34" charset="0"/>
              </a:rPr>
              <a:t>Children – Include their parents (including step) and siblings</a:t>
            </a:r>
          </a:p>
          <a:p>
            <a:pPr marL="548640" lvl="2" indent="0">
              <a:buNone/>
            </a:pPr>
            <a:endParaRPr lang="en-US" sz="2000" dirty="0">
              <a:latin typeface="Century Gothic" pitchFamily="34" charset="0"/>
            </a:endParaRPr>
          </a:p>
          <a:p>
            <a:pPr lvl="0">
              <a:buClr>
                <a:srgbClr val="873624"/>
              </a:buClr>
            </a:pPr>
            <a:r>
              <a:rPr lang="en-US" sz="2000" dirty="0" smtClean="0">
                <a:solidFill>
                  <a:prstClr val="black"/>
                </a:solidFill>
                <a:latin typeface="Century Gothic" pitchFamily="34" charset="0"/>
              </a:rPr>
              <a:t>The Federal Data Hub will not be able to verify household composition.</a:t>
            </a:r>
          </a:p>
          <a:p>
            <a:pPr marL="0" lvl="0" indent="0">
              <a:buClr>
                <a:srgbClr val="873624"/>
              </a:buClr>
              <a:buNone/>
            </a:pPr>
            <a:endParaRPr lang="en-US" sz="2000" dirty="0" smtClean="0">
              <a:solidFill>
                <a:prstClr val="black"/>
              </a:solidFill>
              <a:latin typeface="Century Gothic" pitchFamily="34" charset="0"/>
            </a:endParaRPr>
          </a:p>
          <a:p>
            <a:pPr lvl="2">
              <a:buClr>
                <a:srgbClr val="873624"/>
              </a:buClr>
              <a:buFont typeface="Wingdings" pitchFamily="2" charset="2"/>
              <a:buChar char="Ø"/>
            </a:pPr>
            <a:r>
              <a:rPr lang="en-US" sz="2000" dirty="0" smtClean="0">
                <a:solidFill>
                  <a:prstClr val="black"/>
                </a:solidFill>
                <a:latin typeface="Century Gothic" pitchFamily="34" charset="0"/>
              </a:rPr>
              <a:t>Counties are to accept household composition information as provided on the SSApp, unless county has reason to believe the information is incorrect.</a:t>
            </a:r>
            <a:endParaRPr lang="en-US" sz="2000" dirty="0">
              <a:latin typeface="Century Gothic" pitchFamily="34" charset="0"/>
            </a:endParaRPr>
          </a:p>
          <a:p>
            <a:pPr marL="0" indent="0">
              <a:buNone/>
            </a:pPr>
            <a:endParaRPr lang="en-US" sz="20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26</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385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California Residency</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27</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627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RESIDENCY</a:t>
            </a:r>
            <a:endParaRPr lang="en-US" b="1" dirty="0">
              <a:latin typeface="Century Gothic" pitchFamily="34" charset="0"/>
            </a:endParaRPr>
          </a:p>
        </p:txBody>
      </p:sp>
      <p:sp>
        <p:nvSpPr>
          <p:cNvPr id="3" name="Content Placeholder 2"/>
          <p:cNvSpPr>
            <a:spLocks noGrp="1"/>
          </p:cNvSpPr>
          <p:nvPr>
            <p:ph idx="1"/>
          </p:nvPr>
        </p:nvSpPr>
        <p:spPr>
          <a:xfrm>
            <a:off x="228600" y="1272235"/>
            <a:ext cx="8686800" cy="5410200"/>
          </a:xfrm>
        </p:spPr>
        <p:txBody>
          <a:bodyPr>
            <a:normAutofit/>
          </a:bodyPr>
          <a:lstStyle/>
          <a:p>
            <a:pPr marL="0" indent="0">
              <a:buNone/>
            </a:pPr>
            <a:r>
              <a:rPr lang="en-US" sz="2000" b="1" dirty="0" smtClean="0">
                <a:latin typeface="Century Gothic" pitchFamily="34" charset="0"/>
              </a:rPr>
              <a:t>To be eligible for Medi-Cal, an individual must be a resident of California with the intent to stay permanently.</a:t>
            </a:r>
          </a:p>
          <a:p>
            <a:pPr marL="0" indent="0">
              <a:buNone/>
            </a:pPr>
            <a:endParaRPr lang="en-US" sz="1800" b="1" dirty="0" smtClean="0">
              <a:latin typeface="Century Gothic" pitchFamily="34" charset="0"/>
            </a:endParaRPr>
          </a:p>
          <a:p>
            <a:pPr marL="0" indent="0"/>
            <a:r>
              <a:rPr lang="en-US" sz="1800" dirty="0" smtClean="0">
                <a:latin typeface="Century Gothic" pitchFamily="34" charset="0"/>
              </a:rPr>
              <a:t> Pursuant to ABX1 1, the county must first attempt to verify residency using  </a:t>
            </a:r>
          </a:p>
          <a:p>
            <a:pPr marL="0" indent="0">
              <a:buNone/>
            </a:pPr>
            <a:r>
              <a:rPr lang="en-US" sz="1800" dirty="0">
                <a:latin typeface="Century Gothic" pitchFamily="34" charset="0"/>
              </a:rPr>
              <a:t> </a:t>
            </a:r>
            <a:r>
              <a:rPr lang="en-US" sz="1800" dirty="0" smtClean="0">
                <a:latin typeface="Century Gothic" pitchFamily="34" charset="0"/>
              </a:rPr>
              <a:t> available electronic sources.</a:t>
            </a:r>
          </a:p>
          <a:p>
            <a:pPr lvl="2">
              <a:buFont typeface="Wingdings" pitchFamily="2" charset="2"/>
              <a:buChar char="Ø"/>
            </a:pPr>
            <a:r>
              <a:rPr lang="en-US" dirty="0" smtClean="0">
                <a:latin typeface="Century Gothic" pitchFamily="34" charset="0"/>
              </a:rPr>
              <a:t>Other than the SAWS systems, counties will not initially have access to other electronic databases. [County should check SAWS first before proceeding to paper verification.]</a:t>
            </a:r>
          </a:p>
          <a:p>
            <a:pPr lvl="2">
              <a:buFont typeface="Wingdings" pitchFamily="2" charset="2"/>
              <a:buChar char="Ø"/>
            </a:pPr>
            <a:r>
              <a:rPr lang="en-US" dirty="0" smtClean="0">
                <a:latin typeface="Century Gothic" pitchFamily="34" charset="0"/>
              </a:rPr>
              <a:t>It could be some time before CalHEERS is programmed to access other electronic sources, meaning that paper verification will be required from most applicants prior to enrollment in Medi-Cal. </a:t>
            </a:r>
          </a:p>
          <a:p>
            <a:pPr marL="0" indent="0">
              <a:buNone/>
            </a:pPr>
            <a:endParaRPr lang="en-US" sz="1800" dirty="0" smtClean="0">
              <a:latin typeface="Century Gothic" pitchFamily="34" charset="0"/>
            </a:endParaRPr>
          </a:p>
          <a:p>
            <a:r>
              <a:rPr lang="en-US" sz="1800" dirty="0" smtClean="0">
                <a:latin typeface="Century Gothic" pitchFamily="34" charset="0"/>
              </a:rPr>
              <a:t>If electronic verification cannot be done, acceptable residency verifications are set forth in statute. These acceptable verifications include the same forms of residency verification accepted under current law. </a:t>
            </a:r>
          </a:p>
          <a:p>
            <a:pPr lvl="2">
              <a:buNone/>
            </a:pPr>
            <a:endParaRPr lang="en-US" dirty="0" smtClean="0">
              <a:latin typeface="Century Gothic" pitchFamily="34" charset="0"/>
            </a:endParaRPr>
          </a:p>
          <a:p>
            <a:r>
              <a:rPr lang="en-US" sz="1800" b="1" dirty="0" smtClean="0">
                <a:latin typeface="Century Gothic" pitchFamily="34" charset="0"/>
              </a:rPr>
              <a:t>Self-attestation is generally not accepted </a:t>
            </a:r>
            <a:r>
              <a:rPr lang="en-US" sz="1800" dirty="0" smtClean="0">
                <a:latin typeface="Century Gothic" pitchFamily="34" charset="0"/>
              </a:rPr>
              <a:t>(see exceptions on next slide).</a:t>
            </a:r>
            <a:endParaRPr lang="en-US" sz="1800" u="sng" dirty="0">
              <a:latin typeface="Century Gothic" pitchFamily="34" charset="0"/>
            </a:endParaRPr>
          </a:p>
          <a:p>
            <a:pPr marL="0" indent="0">
              <a:buNone/>
            </a:pPr>
            <a:endParaRPr lang="en-US" sz="2000" dirty="0">
              <a:latin typeface="Century Gothic" pitchFamily="34" charset="0"/>
            </a:endParaRPr>
          </a:p>
          <a:p>
            <a:pPr marL="0" indent="0">
              <a:buNone/>
            </a:pPr>
            <a:endParaRPr lang="en-US" sz="20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28</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94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RESIDENCY</a:t>
            </a:r>
            <a:endParaRPr lang="en-US" b="1" dirty="0">
              <a:latin typeface="Century Gothic" pitchFamily="34" charset="0"/>
            </a:endParaRPr>
          </a:p>
        </p:txBody>
      </p:sp>
      <p:sp>
        <p:nvSpPr>
          <p:cNvPr id="3" name="Content Placeholder 2"/>
          <p:cNvSpPr>
            <a:spLocks noGrp="1"/>
          </p:cNvSpPr>
          <p:nvPr>
            <p:ph idx="1"/>
          </p:nvPr>
        </p:nvSpPr>
        <p:spPr>
          <a:xfrm>
            <a:off x="228600" y="1295400"/>
            <a:ext cx="8686800" cy="5410200"/>
          </a:xfrm>
        </p:spPr>
        <p:txBody>
          <a:bodyPr>
            <a:normAutofit lnSpcReduction="10000"/>
          </a:bodyPr>
          <a:lstStyle/>
          <a:p>
            <a:pPr marL="0" indent="0">
              <a:buNone/>
            </a:pPr>
            <a:r>
              <a:rPr lang="en-US" sz="1800" b="1" dirty="0" smtClean="0">
                <a:latin typeface="Century Gothic" pitchFamily="34" charset="0"/>
              </a:rPr>
              <a:t>Acceptable forms of residency verification for Medi-Cal are:</a:t>
            </a:r>
          </a:p>
          <a:p>
            <a:pPr marL="0" indent="0">
              <a:buNone/>
            </a:pPr>
            <a:endParaRPr lang="en-US" sz="1800" b="1" dirty="0" smtClean="0">
              <a:latin typeface="Century Gothic" pitchFamily="34" charset="0"/>
            </a:endParaRPr>
          </a:p>
          <a:p>
            <a:pPr lvl="2">
              <a:buFont typeface="Wingdings" pitchFamily="2" charset="2"/>
              <a:buChar char="Ø"/>
            </a:pPr>
            <a:r>
              <a:rPr lang="en-US" sz="1500" dirty="0" smtClean="0">
                <a:latin typeface="Century Gothic" pitchFamily="34" charset="0"/>
              </a:rPr>
              <a:t>Recent rent or mortgage receipt or utility bill in the individual’s name</a:t>
            </a:r>
          </a:p>
          <a:p>
            <a:pPr lvl="2">
              <a:buFont typeface="Wingdings" pitchFamily="2" charset="2"/>
              <a:buChar char="Ø"/>
            </a:pPr>
            <a:r>
              <a:rPr lang="en-US" sz="1500" dirty="0" smtClean="0">
                <a:latin typeface="Century Gothic" pitchFamily="34" charset="0"/>
              </a:rPr>
              <a:t>Current motor vehicle driver’s license or Identification Card issued by the California Department of Motor Vehicles in the individual’s name.</a:t>
            </a:r>
          </a:p>
          <a:p>
            <a:pPr lvl="2">
              <a:buFont typeface="Wingdings" pitchFamily="2" charset="2"/>
              <a:buChar char="Ø"/>
            </a:pPr>
            <a:r>
              <a:rPr lang="en-US" sz="1500" dirty="0" smtClean="0">
                <a:latin typeface="Century Gothic" pitchFamily="34" charset="0"/>
              </a:rPr>
              <a:t>Current California motor vehicle registration in the individual’s name.</a:t>
            </a:r>
          </a:p>
          <a:p>
            <a:pPr lvl="2">
              <a:buFont typeface="Wingdings" pitchFamily="2" charset="2"/>
              <a:buChar char="Ø"/>
            </a:pPr>
            <a:r>
              <a:rPr lang="en-US" sz="1500" dirty="0" smtClean="0">
                <a:latin typeface="Century Gothic" pitchFamily="34" charset="0"/>
              </a:rPr>
              <a:t>A document showing that the individual is employed or is seeking employment in the state</a:t>
            </a:r>
          </a:p>
          <a:p>
            <a:pPr lvl="2">
              <a:buFont typeface="Wingdings" pitchFamily="2" charset="2"/>
              <a:buChar char="Ø"/>
            </a:pPr>
            <a:r>
              <a:rPr lang="en-US" sz="1500" dirty="0" smtClean="0">
                <a:latin typeface="Century Gothic" pitchFamily="34" charset="0"/>
              </a:rPr>
              <a:t>A document showing that the individual has registered with a public or private employment service in the state</a:t>
            </a:r>
          </a:p>
          <a:p>
            <a:pPr lvl="2">
              <a:buFont typeface="Wingdings" pitchFamily="2" charset="2"/>
              <a:buChar char="Ø"/>
            </a:pPr>
            <a:r>
              <a:rPr lang="en-US" sz="1500" dirty="0" smtClean="0">
                <a:latin typeface="Century Gothic" pitchFamily="34" charset="0"/>
              </a:rPr>
              <a:t>Evidence that the individual has enrolled his or her children in a school in the state</a:t>
            </a:r>
          </a:p>
          <a:p>
            <a:pPr lvl="2">
              <a:buFont typeface="Wingdings" pitchFamily="2" charset="2"/>
              <a:buChar char="Ø"/>
            </a:pPr>
            <a:r>
              <a:rPr lang="en-US" sz="1500" dirty="0" smtClean="0">
                <a:latin typeface="Century Gothic" pitchFamily="34" charset="0"/>
              </a:rPr>
              <a:t>Evidence that the individual is receiving public assistance in the state </a:t>
            </a:r>
          </a:p>
          <a:p>
            <a:pPr lvl="2">
              <a:buFont typeface="Wingdings" pitchFamily="2" charset="2"/>
              <a:buChar char="Ø"/>
            </a:pPr>
            <a:r>
              <a:rPr lang="en-US" sz="1500" dirty="0" smtClean="0">
                <a:latin typeface="Century Gothic" pitchFamily="34" charset="0"/>
              </a:rPr>
              <a:t>Evidence of registration to vote in the state</a:t>
            </a:r>
          </a:p>
          <a:p>
            <a:pPr lvl="2">
              <a:buFont typeface="Wingdings" pitchFamily="2" charset="2"/>
              <a:buChar char="Ø"/>
            </a:pPr>
            <a:r>
              <a:rPr lang="en-US" sz="1500" dirty="0" smtClean="0">
                <a:latin typeface="Century Gothic" pitchFamily="34" charset="0"/>
              </a:rPr>
              <a:t>A declaration by the individual under penalty of perjury that he or she intends to reside in this state and does not have a fixed address and cannot provide any of the documents listed</a:t>
            </a:r>
          </a:p>
          <a:p>
            <a:pPr lvl="2">
              <a:buFont typeface="Wingdings" pitchFamily="2" charset="2"/>
              <a:buChar char="Ø"/>
            </a:pPr>
            <a:r>
              <a:rPr lang="en-US" sz="1500" dirty="0" smtClean="0">
                <a:latin typeface="Century Gothic" pitchFamily="34" charset="0"/>
              </a:rPr>
              <a:t>A declaration by the individual under penalty of perjury that he or she has entered the state with a job commitment or is seeking employment in the state and cannot provide any of the documents listed.</a:t>
            </a:r>
          </a:p>
          <a:p>
            <a:pPr marL="0" indent="0">
              <a:buNone/>
            </a:pPr>
            <a:endParaRPr lang="en-US" sz="1500" dirty="0">
              <a:solidFill>
                <a:srgbClr val="FF0000"/>
              </a:solidFill>
              <a:latin typeface="Century Gothic" pitchFamily="34" charset="0"/>
            </a:endParaRPr>
          </a:p>
          <a:p>
            <a:r>
              <a:rPr lang="en-US" sz="1500" dirty="0" smtClean="0">
                <a:latin typeface="Century Gothic" pitchFamily="34" charset="0"/>
              </a:rPr>
              <a:t>All of these are currently accepted proof of residency for Medi-Cal.</a:t>
            </a:r>
            <a:endParaRPr lang="en-US" sz="15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29</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9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HEALTH COVERAGE REQUIREMENT</a:t>
            </a:r>
            <a:endParaRPr lang="en-US" b="1" dirty="0">
              <a:latin typeface="Century Gothic" pitchFamily="34" charset="0"/>
            </a:endParaRPr>
          </a:p>
        </p:txBody>
      </p:sp>
      <p:sp>
        <p:nvSpPr>
          <p:cNvPr id="3" name="Content Placeholder 2"/>
          <p:cNvSpPr>
            <a:spLocks noGrp="1"/>
          </p:cNvSpPr>
          <p:nvPr>
            <p:ph idx="1"/>
          </p:nvPr>
        </p:nvSpPr>
        <p:spPr>
          <a:xfrm>
            <a:off x="152400" y="1371600"/>
            <a:ext cx="8839200" cy="5334000"/>
          </a:xfrm>
        </p:spPr>
        <p:txBody>
          <a:bodyPr>
            <a:normAutofit fontScale="70000" lnSpcReduction="20000"/>
          </a:bodyPr>
          <a:lstStyle/>
          <a:p>
            <a:pPr marL="0" indent="0" algn="just">
              <a:lnSpc>
                <a:spcPct val="120000"/>
              </a:lnSpc>
              <a:buNone/>
            </a:pPr>
            <a:r>
              <a:rPr lang="en-US" sz="2600" b="1" dirty="0">
                <a:latin typeface="Century Gothic" pitchFamily="34" charset="0"/>
              </a:rPr>
              <a:t>Beginning in 2014, most </a:t>
            </a:r>
            <a:r>
              <a:rPr lang="en-US" sz="2600" b="1" dirty="0" smtClean="0">
                <a:latin typeface="Century Gothic" pitchFamily="34" charset="0"/>
              </a:rPr>
              <a:t>individuals </a:t>
            </a:r>
            <a:r>
              <a:rPr lang="en-US" sz="2600" b="1" dirty="0">
                <a:latin typeface="Century Gothic" pitchFamily="34" charset="0"/>
              </a:rPr>
              <a:t>will be required to have </a:t>
            </a:r>
            <a:r>
              <a:rPr lang="en-US" sz="2600" b="1" dirty="0" smtClean="0">
                <a:latin typeface="Century Gothic" pitchFamily="34" charset="0"/>
              </a:rPr>
              <a:t>“Minimum Essential Coverage</a:t>
            </a:r>
            <a:r>
              <a:rPr lang="en-US" sz="2600" b="1" dirty="0">
                <a:latin typeface="Century Gothic" pitchFamily="34" charset="0"/>
              </a:rPr>
              <a:t>" </a:t>
            </a:r>
            <a:r>
              <a:rPr lang="en-US" sz="2600" b="1" dirty="0" smtClean="0">
                <a:latin typeface="Century Gothic" pitchFamily="34" charset="0"/>
              </a:rPr>
              <a:t>or pay </a:t>
            </a:r>
            <a:r>
              <a:rPr lang="en-US" sz="2600" b="1" dirty="0">
                <a:latin typeface="Century Gothic" pitchFamily="34" charset="0"/>
              </a:rPr>
              <a:t>a penalty with their tax </a:t>
            </a:r>
            <a:r>
              <a:rPr lang="en-US" sz="2600" b="1" dirty="0" smtClean="0">
                <a:latin typeface="Century Gothic" pitchFamily="34" charset="0"/>
              </a:rPr>
              <a:t>return.</a:t>
            </a:r>
          </a:p>
          <a:p>
            <a:pPr marL="0" indent="0" algn="just">
              <a:lnSpc>
                <a:spcPct val="120000"/>
              </a:lnSpc>
              <a:buNone/>
            </a:pPr>
            <a:endParaRPr lang="en-US" sz="2000" b="1" dirty="0" smtClean="0">
              <a:latin typeface="Century Gothic" pitchFamily="34" charset="0"/>
            </a:endParaRPr>
          </a:p>
          <a:p>
            <a:pPr algn="just">
              <a:lnSpc>
                <a:spcPct val="120000"/>
              </a:lnSpc>
            </a:pPr>
            <a:r>
              <a:rPr lang="en-US" sz="2600" dirty="0" smtClean="0">
                <a:latin typeface="Century Gothic" pitchFamily="34" charset="0"/>
              </a:rPr>
              <a:t>A person has Minimum Essential Coverage (MEC) </a:t>
            </a:r>
            <a:r>
              <a:rPr lang="en-US" sz="2600" dirty="0">
                <a:latin typeface="Century Gothic" pitchFamily="34" charset="0"/>
              </a:rPr>
              <a:t>if he or she </a:t>
            </a:r>
            <a:r>
              <a:rPr lang="en-US" sz="2600" dirty="0" smtClean="0">
                <a:latin typeface="Century Gothic" pitchFamily="34" charset="0"/>
              </a:rPr>
              <a:t>has:</a:t>
            </a:r>
          </a:p>
          <a:p>
            <a:pPr lvl="2" algn="just">
              <a:lnSpc>
                <a:spcPct val="120000"/>
              </a:lnSpc>
              <a:buFont typeface="Wingdings" pitchFamily="2" charset="2"/>
              <a:buChar char="Ø"/>
            </a:pPr>
            <a:r>
              <a:rPr lang="en-US" sz="2000" dirty="0" smtClean="0">
                <a:latin typeface="Century Gothic" pitchFamily="34" charset="0"/>
              </a:rPr>
              <a:t>An </a:t>
            </a:r>
            <a:r>
              <a:rPr lang="en-US" sz="2000" dirty="0">
                <a:latin typeface="Century Gothic" pitchFamily="34" charset="0"/>
              </a:rPr>
              <a:t>eligible employer-sponsored </a:t>
            </a:r>
            <a:r>
              <a:rPr lang="en-US" sz="2000" dirty="0" smtClean="0">
                <a:latin typeface="Century Gothic" pitchFamily="34" charset="0"/>
              </a:rPr>
              <a:t>plan;</a:t>
            </a:r>
          </a:p>
          <a:p>
            <a:pPr lvl="2" algn="just">
              <a:lnSpc>
                <a:spcPct val="120000"/>
              </a:lnSpc>
              <a:buFont typeface="Wingdings" pitchFamily="2" charset="2"/>
              <a:buChar char="Ø"/>
            </a:pPr>
            <a:r>
              <a:rPr lang="en-US" sz="2000" dirty="0" smtClean="0">
                <a:latin typeface="Century Gothic" pitchFamily="34" charset="0"/>
              </a:rPr>
              <a:t>An </a:t>
            </a:r>
            <a:r>
              <a:rPr lang="en-US" sz="2000" dirty="0">
                <a:latin typeface="Century Gothic" pitchFamily="34" charset="0"/>
              </a:rPr>
              <a:t>individual policy </a:t>
            </a:r>
            <a:r>
              <a:rPr lang="en-US" sz="2000" dirty="0" smtClean="0">
                <a:latin typeface="Century Gothic" pitchFamily="34" charset="0"/>
              </a:rPr>
              <a:t>(obtained through </a:t>
            </a:r>
            <a:r>
              <a:rPr lang="en-US" sz="2000" dirty="0">
                <a:latin typeface="Century Gothic" pitchFamily="34" charset="0"/>
              </a:rPr>
              <a:t>or outside </a:t>
            </a:r>
            <a:r>
              <a:rPr lang="en-US" sz="2000" dirty="0" smtClean="0">
                <a:latin typeface="Century Gothic" pitchFamily="34" charset="0"/>
              </a:rPr>
              <a:t>Covered California); or</a:t>
            </a:r>
          </a:p>
          <a:p>
            <a:pPr lvl="2" algn="just">
              <a:lnSpc>
                <a:spcPct val="120000"/>
              </a:lnSpc>
              <a:buFont typeface="Wingdings" pitchFamily="2" charset="2"/>
              <a:buChar char="Ø"/>
            </a:pPr>
            <a:r>
              <a:rPr lang="en-US" sz="2000" dirty="0" smtClean="0">
                <a:latin typeface="Century Gothic" pitchFamily="34" charset="0"/>
              </a:rPr>
              <a:t>A </a:t>
            </a:r>
            <a:r>
              <a:rPr lang="en-US" sz="2000" dirty="0">
                <a:latin typeface="Century Gothic" pitchFamily="34" charset="0"/>
              </a:rPr>
              <a:t>government plan (Medicare, </a:t>
            </a:r>
            <a:r>
              <a:rPr lang="en-US" sz="2000" dirty="0" smtClean="0">
                <a:latin typeface="Century Gothic" pitchFamily="34" charset="0"/>
              </a:rPr>
              <a:t>Medi-Cal without a Share of Cost (SOC), TRICARE</a:t>
            </a:r>
            <a:r>
              <a:rPr lang="en-US" sz="2000" dirty="0">
                <a:latin typeface="Century Gothic" pitchFamily="34" charset="0"/>
              </a:rPr>
              <a:t>, VA, etc</a:t>
            </a:r>
            <a:r>
              <a:rPr lang="en-US" sz="2000" dirty="0" smtClean="0">
                <a:latin typeface="Century Gothic" pitchFamily="34" charset="0"/>
              </a:rPr>
              <a:t>.)</a:t>
            </a:r>
          </a:p>
          <a:p>
            <a:pPr marL="0" indent="0" algn="just">
              <a:lnSpc>
                <a:spcPct val="120000"/>
              </a:lnSpc>
              <a:buNone/>
            </a:pPr>
            <a:endParaRPr lang="en-US" sz="1900" dirty="0" smtClean="0">
              <a:latin typeface="Century Gothic" pitchFamily="34" charset="0"/>
            </a:endParaRPr>
          </a:p>
          <a:p>
            <a:pPr algn="just">
              <a:lnSpc>
                <a:spcPct val="120000"/>
              </a:lnSpc>
            </a:pPr>
            <a:r>
              <a:rPr lang="en-US" sz="2600" dirty="0" smtClean="0">
                <a:latin typeface="Century Gothic" pitchFamily="34" charset="0"/>
              </a:rPr>
              <a:t>Exceptions to MEC Requirement:</a:t>
            </a:r>
          </a:p>
          <a:p>
            <a:pPr lvl="2">
              <a:buFont typeface="Wingdings" pitchFamily="2" charset="2"/>
              <a:buChar char="Ø"/>
            </a:pPr>
            <a:r>
              <a:rPr lang="en-US" sz="2000" dirty="0" smtClean="0">
                <a:latin typeface="Century Gothic" pitchFamily="34" charset="0"/>
              </a:rPr>
              <a:t>Individuals </a:t>
            </a:r>
            <a:r>
              <a:rPr lang="en-US" sz="2000" dirty="0">
                <a:latin typeface="Century Gothic" pitchFamily="34" charset="0"/>
              </a:rPr>
              <a:t>with a religious conscience exemption (applies only to certain faiths);</a:t>
            </a:r>
          </a:p>
          <a:p>
            <a:pPr lvl="2">
              <a:buFont typeface="Wingdings" pitchFamily="2" charset="2"/>
              <a:buChar char="Ø"/>
            </a:pPr>
            <a:r>
              <a:rPr lang="en-US" sz="2000" dirty="0" smtClean="0">
                <a:latin typeface="Century Gothic" pitchFamily="34" charset="0"/>
              </a:rPr>
              <a:t>Incarcerated individuals;</a:t>
            </a:r>
          </a:p>
          <a:p>
            <a:pPr lvl="2">
              <a:buFont typeface="Wingdings" pitchFamily="2" charset="2"/>
              <a:buChar char="Ø"/>
            </a:pPr>
            <a:r>
              <a:rPr lang="en-US" sz="2000" dirty="0" smtClean="0">
                <a:latin typeface="Century Gothic" pitchFamily="34" charset="0"/>
              </a:rPr>
              <a:t>Undocumented immigrants;</a:t>
            </a:r>
            <a:endParaRPr lang="en-US" sz="2000" dirty="0">
              <a:latin typeface="Century Gothic" pitchFamily="34" charset="0"/>
            </a:endParaRPr>
          </a:p>
          <a:p>
            <a:pPr lvl="2">
              <a:buFont typeface="Wingdings" pitchFamily="2" charset="2"/>
              <a:buChar char="Ø"/>
            </a:pPr>
            <a:r>
              <a:rPr lang="en-US" sz="2000" dirty="0" smtClean="0">
                <a:latin typeface="Century Gothic" pitchFamily="34" charset="0"/>
              </a:rPr>
              <a:t>Individuals </a:t>
            </a:r>
            <a:r>
              <a:rPr lang="en-US" sz="2000" dirty="0">
                <a:latin typeface="Century Gothic" pitchFamily="34" charset="0"/>
              </a:rPr>
              <a:t>who cannot afford coverage </a:t>
            </a:r>
            <a:r>
              <a:rPr lang="en-US" sz="2000" dirty="0" smtClean="0">
                <a:latin typeface="Century Gothic" pitchFamily="34" charset="0"/>
              </a:rPr>
              <a:t>(required </a:t>
            </a:r>
            <a:r>
              <a:rPr lang="en-US" sz="2000" dirty="0">
                <a:latin typeface="Century Gothic" pitchFamily="34" charset="0"/>
              </a:rPr>
              <a:t>contribution exceeds </a:t>
            </a:r>
            <a:r>
              <a:rPr lang="en-US" sz="2000" dirty="0" smtClean="0">
                <a:latin typeface="Century Gothic" pitchFamily="34" charset="0"/>
              </a:rPr>
              <a:t>8%</a:t>
            </a:r>
            <a:r>
              <a:rPr lang="en-US" sz="2000" dirty="0">
                <a:latin typeface="Century Gothic" pitchFamily="34" charset="0"/>
              </a:rPr>
              <a:t> </a:t>
            </a:r>
            <a:r>
              <a:rPr lang="en-US" sz="2000" dirty="0" smtClean="0">
                <a:latin typeface="Century Gothic" pitchFamily="34" charset="0"/>
              </a:rPr>
              <a:t>household </a:t>
            </a:r>
            <a:r>
              <a:rPr lang="en-US" sz="2000" dirty="0">
                <a:latin typeface="Century Gothic" pitchFamily="34" charset="0"/>
              </a:rPr>
              <a:t>income);</a:t>
            </a:r>
          </a:p>
          <a:p>
            <a:pPr lvl="2">
              <a:buFont typeface="Wingdings" pitchFamily="2" charset="2"/>
              <a:buChar char="Ø"/>
            </a:pPr>
            <a:r>
              <a:rPr lang="en-US" sz="2000" dirty="0" smtClean="0">
                <a:latin typeface="Century Gothic" pitchFamily="34" charset="0"/>
              </a:rPr>
              <a:t>Individuals </a:t>
            </a:r>
            <a:r>
              <a:rPr lang="en-US" sz="2000" dirty="0">
                <a:latin typeface="Century Gothic" pitchFamily="34" charset="0"/>
              </a:rPr>
              <a:t>with a coverage gap of less than 3 months;</a:t>
            </a:r>
          </a:p>
          <a:p>
            <a:pPr lvl="2">
              <a:buFont typeface="Wingdings" pitchFamily="2" charset="2"/>
              <a:buChar char="Ø"/>
            </a:pPr>
            <a:r>
              <a:rPr lang="en-US" sz="2000" dirty="0" smtClean="0">
                <a:latin typeface="Century Gothic" pitchFamily="34" charset="0"/>
              </a:rPr>
              <a:t>Individuals </a:t>
            </a:r>
            <a:r>
              <a:rPr lang="en-US" sz="2000" dirty="0">
                <a:latin typeface="Century Gothic" pitchFamily="34" charset="0"/>
              </a:rPr>
              <a:t>in a hardship situation (as defined by the </a:t>
            </a:r>
            <a:r>
              <a:rPr lang="en-US" sz="2000" dirty="0" smtClean="0">
                <a:latin typeface="Century Gothic" pitchFamily="34" charset="0"/>
              </a:rPr>
              <a:t>U.S. Secretary of </a:t>
            </a:r>
            <a:r>
              <a:rPr lang="en-US" sz="2000" dirty="0">
                <a:latin typeface="Century Gothic" pitchFamily="34" charset="0"/>
              </a:rPr>
              <a:t>Health </a:t>
            </a:r>
            <a:r>
              <a:rPr lang="en-US" sz="2000" dirty="0" smtClean="0">
                <a:latin typeface="Century Gothic" pitchFamily="34" charset="0"/>
              </a:rPr>
              <a:t>&amp; Human Services);</a:t>
            </a:r>
          </a:p>
          <a:p>
            <a:pPr lvl="2">
              <a:buFont typeface="Wingdings" pitchFamily="2" charset="2"/>
              <a:buChar char="Ø"/>
            </a:pPr>
            <a:r>
              <a:rPr lang="en-US" sz="2000" dirty="0" smtClean="0">
                <a:latin typeface="Century Gothic" pitchFamily="34" charset="0"/>
              </a:rPr>
              <a:t>Individuals </a:t>
            </a:r>
            <a:r>
              <a:rPr lang="en-US" sz="2000" dirty="0">
                <a:latin typeface="Century Gothic" pitchFamily="34" charset="0"/>
              </a:rPr>
              <a:t>with income below the tax filing threshold; and</a:t>
            </a:r>
          </a:p>
          <a:p>
            <a:pPr lvl="2">
              <a:buFont typeface="Wingdings" pitchFamily="2" charset="2"/>
              <a:buChar char="Ø"/>
            </a:pPr>
            <a:r>
              <a:rPr lang="en-US" sz="2000" dirty="0" smtClean="0">
                <a:latin typeface="Century Gothic" pitchFamily="34" charset="0"/>
              </a:rPr>
              <a:t>Members </a:t>
            </a:r>
            <a:r>
              <a:rPr lang="en-US" sz="2000" dirty="0">
                <a:latin typeface="Century Gothic" pitchFamily="34" charset="0"/>
              </a:rPr>
              <a:t>of Indian tribes</a:t>
            </a:r>
            <a:r>
              <a:rPr lang="en-US" sz="2000" dirty="0" smtClean="0">
                <a:latin typeface="Century Gothic" pitchFamily="34" charset="0"/>
              </a:rPr>
              <a:t>.</a:t>
            </a:r>
          </a:p>
          <a:p>
            <a:pPr lvl="2">
              <a:buFont typeface="Wingdings" pitchFamily="2" charset="2"/>
              <a:buChar char="Ø"/>
            </a:pPr>
            <a:endParaRPr lang="en-US" sz="1900" dirty="0" smtClean="0">
              <a:latin typeface="Century Gothic" pitchFamily="34" charset="0"/>
            </a:endParaRPr>
          </a:p>
          <a:p>
            <a:pPr marL="274320" lvl="1" indent="0">
              <a:buNone/>
            </a:pPr>
            <a:r>
              <a:rPr lang="en-US" sz="2100" b="1" dirty="0" smtClean="0">
                <a:latin typeface="Century Gothic" pitchFamily="34" charset="0"/>
              </a:rPr>
              <a:t>No final policy on whether SOC Medi-Cal meets MEC, but we do not think that it does. </a:t>
            </a:r>
          </a:p>
          <a:p>
            <a:pPr marL="274320" lvl="1" indent="0">
              <a:buNone/>
            </a:pPr>
            <a:r>
              <a:rPr lang="en-US" sz="2100" b="1" dirty="0" smtClean="0">
                <a:latin typeface="Century Gothic" pitchFamily="34" charset="0"/>
              </a:rPr>
              <a:t>The state is operating under that assumption at this point.</a:t>
            </a:r>
            <a:endParaRPr lang="en-US" sz="2100" b="1" dirty="0">
              <a:latin typeface="Century Gothic" pitchFamily="34" charset="0"/>
            </a:endParaRPr>
          </a:p>
          <a:p>
            <a:pPr marL="0" indent="0" algn="just">
              <a:lnSpc>
                <a:spcPct val="120000"/>
              </a:lnSpc>
              <a:buNone/>
            </a:pPr>
            <a:endParaRPr lang="en-US" sz="2000" dirty="0">
              <a:latin typeface="ArialMT"/>
            </a:endParaRPr>
          </a:p>
          <a:p>
            <a:pPr marL="0" indent="0">
              <a:buNone/>
            </a:pPr>
            <a:endParaRPr lang="en-US" sz="2000" b="1" dirty="0" smtClean="0">
              <a:latin typeface="Century Gothic" pitchFamily="34" charset="0"/>
            </a:endParaRP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8046720" y="6492240"/>
            <a:ext cx="1066800" cy="329184"/>
          </a:xfrm>
        </p:spPr>
        <p:txBody>
          <a:bodyPr/>
          <a:lstStyle/>
          <a:p>
            <a:pPr algn="ctr"/>
            <a:fld id="{1F8FFAB7-4B88-4A46-B438-0DCF829E65C6}" type="slidenum">
              <a:rPr lang="en-US" sz="1800" smtClean="0">
                <a:solidFill>
                  <a:schemeClr val="accent1"/>
                </a:solidFill>
                <a:latin typeface="Century Gothic" pitchFamily="34" charset="0"/>
              </a:rPr>
              <a:pPr algn="ctr"/>
              <a:t>3</a:t>
            </a:fld>
            <a:endParaRPr lang="en-US" sz="1800" dirty="0">
              <a:solidFill>
                <a:schemeClr val="accent1"/>
              </a:solidFill>
              <a:latin typeface="Century Gothic"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86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Citizenship</a:t>
            </a:r>
          </a:p>
          <a:p>
            <a:pPr algn="ctr"/>
            <a:r>
              <a:rPr lang="en-US" sz="3200" dirty="0" smtClean="0">
                <a:solidFill>
                  <a:schemeClr val="accent1"/>
                </a:solidFill>
                <a:latin typeface="Century Gothic" pitchFamily="34" charset="0"/>
              </a:rPr>
              <a:t>Recent Legal Immigrants</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30</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58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990600"/>
          </a:xfrm>
        </p:spPr>
        <p:txBody>
          <a:bodyPr/>
          <a:lstStyle/>
          <a:p>
            <a:r>
              <a:rPr lang="en-US" b="1" dirty="0" smtClean="0">
                <a:latin typeface="Century Gothic" pitchFamily="34" charset="0"/>
              </a:rPr>
              <a:t>CITIZENSHIP</a:t>
            </a:r>
            <a:endParaRPr lang="en-US" b="1" dirty="0">
              <a:latin typeface="Century Gothic" pitchFamily="34" charset="0"/>
            </a:endParaRPr>
          </a:p>
        </p:txBody>
      </p:sp>
      <p:sp>
        <p:nvSpPr>
          <p:cNvPr id="3" name="Content Placeholder 2"/>
          <p:cNvSpPr>
            <a:spLocks noGrp="1"/>
          </p:cNvSpPr>
          <p:nvPr>
            <p:ph idx="1"/>
          </p:nvPr>
        </p:nvSpPr>
        <p:spPr>
          <a:xfrm>
            <a:off x="228600" y="1371600"/>
            <a:ext cx="8686801" cy="5196840"/>
          </a:xfrm>
        </p:spPr>
        <p:txBody>
          <a:bodyPr>
            <a:normAutofit/>
          </a:bodyPr>
          <a:lstStyle/>
          <a:p>
            <a:pPr marL="0" indent="0">
              <a:buNone/>
            </a:pPr>
            <a:r>
              <a:rPr lang="en-US" sz="1800" b="1" dirty="0" smtClean="0">
                <a:latin typeface="Century Gothic" pitchFamily="34" charset="0"/>
              </a:rPr>
              <a:t>The Federal Data Hub will attempt to verify citizenship.</a:t>
            </a:r>
          </a:p>
          <a:p>
            <a:pPr marL="0" indent="0">
              <a:buNone/>
            </a:pPr>
            <a:endParaRPr lang="en-US" sz="1800" dirty="0" smtClean="0">
              <a:latin typeface="Century Gothic" pitchFamily="34" charset="0"/>
            </a:endParaRPr>
          </a:p>
          <a:p>
            <a:r>
              <a:rPr lang="en-US" sz="1800" dirty="0" smtClean="0">
                <a:latin typeface="Century Gothic" pitchFamily="34" charset="0"/>
              </a:rPr>
              <a:t>If unable to obtain verification of citizenship through the Federal Data Hub, acceptable verification includes:</a:t>
            </a:r>
          </a:p>
          <a:p>
            <a:pPr marL="0" indent="0">
              <a:buNone/>
            </a:pPr>
            <a:endParaRPr lang="en-US" sz="1800" dirty="0" smtClean="0">
              <a:latin typeface="Century Gothic" pitchFamily="34" charset="0"/>
            </a:endParaRPr>
          </a:p>
          <a:p>
            <a:pPr lvl="2">
              <a:buFont typeface="Wingdings" pitchFamily="2" charset="2"/>
              <a:buChar char="Ø"/>
            </a:pPr>
            <a:r>
              <a:rPr lang="en-US" dirty="0" smtClean="0">
                <a:latin typeface="Century Gothic" pitchFamily="34" charset="0"/>
              </a:rPr>
              <a:t>U.S. Birth Certificate</a:t>
            </a:r>
          </a:p>
          <a:p>
            <a:pPr lvl="2">
              <a:buFont typeface="Wingdings" pitchFamily="2" charset="2"/>
              <a:buChar char="Ø"/>
            </a:pPr>
            <a:r>
              <a:rPr lang="en-US" dirty="0" smtClean="0">
                <a:latin typeface="Century Gothic" pitchFamily="34" charset="0"/>
              </a:rPr>
              <a:t>U.S. Passport</a:t>
            </a:r>
          </a:p>
          <a:p>
            <a:pPr lvl="2">
              <a:buFont typeface="Wingdings" pitchFamily="2" charset="2"/>
              <a:buChar char="Ø"/>
            </a:pPr>
            <a:r>
              <a:rPr lang="en-US" dirty="0" smtClean="0">
                <a:latin typeface="Century Gothic" pitchFamily="34" charset="0"/>
              </a:rPr>
              <a:t>Lawful Permanent Resident Card</a:t>
            </a:r>
          </a:p>
          <a:p>
            <a:pPr lvl="2">
              <a:buFont typeface="Wingdings" pitchFamily="2" charset="2"/>
              <a:buChar char="Ø"/>
            </a:pPr>
            <a:r>
              <a:rPr lang="en-US" dirty="0">
                <a:latin typeface="Century Gothic" pitchFamily="34" charset="0"/>
              </a:rPr>
              <a:t>Refer to Medi-Cal Handbook for additional acceptable verifications of </a:t>
            </a:r>
            <a:r>
              <a:rPr lang="en-US" dirty="0" smtClean="0">
                <a:latin typeface="Century Gothic" pitchFamily="34" charset="0"/>
              </a:rPr>
              <a:t>citizenship</a:t>
            </a:r>
          </a:p>
          <a:p>
            <a:pPr lvl="2">
              <a:buFont typeface="Wingdings" pitchFamily="2" charset="2"/>
              <a:buChar char="Ø"/>
            </a:pPr>
            <a:endParaRPr lang="en-US" dirty="0" smtClean="0">
              <a:solidFill>
                <a:srgbClr val="FF0000"/>
              </a:solidFill>
              <a:latin typeface="Century Gothic" pitchFamily="34" charset="0"/>
            </a:endParaRPr>
          </a:p>
          <a:p>
            <a:pPr marL="0" indent="0">
              <a:buClr>
                <a:srgbClr val="873624"/>
              </a:buClr>
              <a:buNone/>
            </a:pPr>
            <a:r>
              <a:rPr lang="en-US" sz="1800" dirty="0">
                <a:solidFill>
                  <a:schemeClr val="accent1"/>
                </a:solidFill>
                <a:latin typeface="Century Gothic" pitchFamily="34" charset="0"/>
              </a:rPr>
              <a:t>Note: </a:t>
            </a:r>
            <a:r>
              <a:rPr lang="en-US" sz="1800" dirty="0" smtClean="0">
                <a:solidFill>
                  <a:schemeClr val="accent1"/>
                </a:solidFill>
                <a:latin typeface="Century Gothic" pitchFamily="34" charset="0"/>
              </a:rPr>
              <a:t>The </a:t>
            </a:r>
            <a:r>
              <a:rPr lang="en-US" sz="1800" dirty="0">
                <a:solidFill>
                  <a:schemeClr val="accent1"/>
                </a:solidFill>
                <a:latin typeface="Century Gothic" pitchFamily="34" charset="0"/>
              </a:rPr>
              <a:t>documentations which are currently acceptable as verification of legal residency or citizenship status will remain in 2014 for MAGI and </a:t>
            </a:r>
            <a:r>
              <a:rPr lang="en-US" sz="1800" dirty="0" smtClean="0">
                <a:solidFill>
                  <a:schemeClr val="accent1"/>
                </a:solidFill>
                <a:latin typeface="Century Gothic" pitchFamily="34" charset="0"/>
              </a:rPr>
              <a:t/>
            </a:r>
            <a:br>
              <a:rPr lang="en-US" sz="1800" dirty="0" smtClean="0">
                <a:solidFill>
                  <a:schemeClr val="accent1"/>
                </a:solidFill>
                <a:latin typeface="Century Gothic" pitchFamily="34" charset="0"/>
              </a:rPr>
            </a:br>
            <a:r>
              <a:rPr lang="en-US" sz="1800" dirty="0" smtClean="0">
                <a:solidFill>
                  <a:schemeClr val="accent1"/>
                </a:solidFill>
                <a:latin typeface="Century Gothic" pitchFamily="34" charset="0"/>
              </a:rPr>
              <a:t>Non-MAGI </a:t>
            </a:r>
            <a:r>
              <a:rPr lang="en-US" sz="1800" dirty="0">
                <a:solidFill>
                  <a:schemeClr val="accent1"/>
                </a:solidFill>
                <a:latin typeface="Century Gothic" pitchFamily="34" charset="0"/>
              </a:rPr>
              <a:t>Medi-Cal.  These requirements and documents have </a:t>
            </a:r>
            <a:r>
              <a:rPr lang="en-US" sz="1800" dirty="0" smtClean="0">
                <a:solidFill>
                  <a:schemeClr val="accent1"/>
                </a:solidFill>
                <a:latin typeface="Century Gothic" pitchFamily="34" charset="0"/>
              </a:rPr>
              <a:t>not changed.</a:t>
            </a:r>
            <a:endParaRPr lang="en-US" sz="1800" dirty="0">
              <a:solidFill>
                <a:schemeClr val="accent1"/>
              </a:solidFill>
              <a:latin typeface="Century Gothic" pitchFamily="34" charset="0"/>
            </a:endParaRPr>
          </a:p>
          <a:p>
            <a:pPr marL="0" indent="0">
              <a:buNone/>
            </a:pPr>
            <a:endParaRPr lang="en-US" sz="2000" dirty="0">
              <a:latin typeface="Century Gothic" pitchFamily="34" charset="0"/>
            </a:endParaRPr>
          </a:p>
          <a:p>
            <a:pPr marL="0" indent="0">
              <a:buNone/>
            </a:pPr>
            <a:endParaRPr lang="en-US" sz="20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31</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807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RECENT LEGAL IMMIGRANTS</a:t>
            </a:r>
            <a:endParaRPr lang="en-US" b="1" dirty="0">
              <a:latin typeface="Century Gothic" pitchFamily="34" charset="0"/>
            </a:endParaRPr>
          </a:p>
        </p:txBody>
      </p:sp>
      <p:sp>
        <p:nvSpPr>
          <p:cNvPr id="3" name="Content Placeholder 2"/>
          <p:cNvSpPr>
            <a:spLocks noGrp="1"/>
          </p:cNvSpPr>
          <p:nvPr>
            <p:ph idx="1"/>
          </p:nvPr>
        </p:nvSpPr>
        <p:spPr>
          <a:xfrm>
            <a:off x="228600" y="1600200"/>
            <a:ext cx="8686800" cy="4876800"/>
          </a:xfrm>
        </p:spPr>
        <p:txBody>
          <a:bodyPr/>
          <a:lstStyle/>
          <a:p>
            <a:r>
              <a:rPr lang="en-US" sz="2000" dirty="0">
                <a:latin typeface="Century Gothic" pitchFamily="34" charset="0"/>
              </a:rPr>
              <a:t>Those currently eligible for state-only Medi-Cal remain eligible (for both new qualified immigrants and </a:t>
            </a:r>
            <a:r>
              <a:rPr lang="en-US" sz="2000" dirty="0" smtClean="0">
                <a:latin typeface="Century Gothic" pitchFamily="34" charset="0"/>
              </a:rPr>
              <a:t>PRUCOLs).</a:t>
            </a:r>
          </a:p>
          <a:p>
            <a:endParaRPr lang="en-US" sz="2000" dirty="0">
              <a:latin typeface="Century Gothic" pitchFamily="34" charset="0"/>
            </a:endParaRPr>
          </a:p>
          <a:p>
            <a:r>
              <a:rPr lang="en-US" sz="2000" dirty="0" smtClean="0">
                <a:latin typeface="Century Gothic" pitchFamily="34" charset="0"/>
              </a:rPr>
              <a:t>State-only </a:t>
            </a:r>
            <a:r>
              <a:rPr lang="en-US" sz="2000" dirty="0">
                <a:latin typeface="Century Gothic" pitchFamily="34" charset="0"/>
              </a:rPr>
              <a:t>Medi-Cal is expanded for parents and caretakers from 100% FPL up to 138% </a:t>
            </a:r>
            <a:r>
              <a:rPr lang="en-US" sz="2000" dirty="0" smtClean="0">
                <a:latin typeface="Century Gothic" pitchFamily="34" charset="0"/>
              </a:rPr>
              <a:t>FPL.</a:t>
            </a:r>
          </a:p>
          <a:p>
            <a:endParaRPr lang="en-US" sz="2000" dirty="0">
              <a:latin typeface="Century Gothic" pitchFamily="34" charset="0"/>
            </a:endParaRPr>
          </a:p>
          <a:p>
            <a:r>
              <a:rPr lang="en-US" sz="2000" dirty="0" smtClean="0">
                <a:latin typeface="Century Gothic" pitchFamily="34" charset="0"/>
              </a:rPr>
              <a:t>State-only </a:t>
            </a:r>
            <a:r>
              <a:rPr lang="en-US" sz="2000" dirty="0">
                <a:latin typeface="Century Gothic" pitchFamily="34" charset="0"/>
              </a:rPr>
              <a:t>Medi-Cal has been expanded to childless adults who are new qualified immigrants up to 138% FPL until a wrap-around program in Covered California is established (estimated to be April next </a:t>
            </a:r>
            <a:r>
              <a:rPr lang="en-US" sz="2000" dirty="0" smtClean="0">
                <a:latin typeface="Century Gothic" pitchFamily="34" charset="0"/>
              </a:rPr>
              <a:t>year).</a:t>
            </a:r>
          </a:p>
          <a:p>
            <a:endParaRPr lang="en-US" sz="2000" dirty="0">
              <a:latin typeface="Century Gothic" pitchFamily="34" charset="0"/>
            </a:endParaRPr>
          </a:p>
          <a:p>
            <a:r>
              <a:rPr lang="en-US" sz="2000" dirty="0" smtClean="0">
                <a:latin typeface="Century Gothic" pitchFamily="34" charset="0"/>
              </a:rPr>
              <a:t>State-only </a:t>
            </a:r>
            <a:r>
              <a:rPr lang="en-US" sz="2000" dirty="0">
                <a:latin typeface="Century Gothic" pitchFamily="34" charset="0"/>
              </a:rPr>
              <a:t>Medi-Cal has been expanded to childless adults who are PRUCOLs up to 138% </a:t>
            </a:r>
            <a:r>
              <a:rPr lang="en-US" sz="2000" dirty="0" smtClean="0">
                <a:latin typeface="Century Gothic" pitchFamily="34" charset="0"/>
              </a:rPr>
              <a:t>FPL.</a:t>
            </a:r>
            <a:endParaRPr lang="en-US" sz="2000" dirty="0">
              <a:latin typeface="Century Gothic" pitchFamily="34" charset="0"/>
            </a:endParaRPr>
          </a:p>
          <a:p>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32</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995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Social Security Number</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33</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511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Social Security Number</a:t>
            </a:r>
            <a:endParaRPr lang="en-US" b="1" dirty="0">
              <a:latin typeface="Century Gothic" pitchFamily="34" charset="0"/>
            </a:endParaRP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481" r="-23481"/>
          <a:stretch/>
        </p:blipFill>
        <p:spPr>
          <a:xfrm>
            <a:off x="304800" y="2133600"/>
            <a:ext cx="4740836" cy="3384956"/>
          </a:xfrm>
        </p:spPr>
      </p:pic>
      <p:sp>
        <p:nvSpPr>
          <p:cNvPr id="8" name="TextBox 7"/>
          <p:cNvSpPr txBox="1"/>
          <p:nvPr/>
        </p:nvSpPr>
        <p:spPr>
          <a:xfrm>
            <a:off x="3886200" y="1828800"/>
            <a:ext cx="5181600" cy="4924425"/>
          </a:xfrm>
          <a:prstGeom prst="rect">
            <a:avLst/>
          </a:prstGeom>
          <a:noFill/>
        </p:spPr>
        <p:txBody>
          <a:bodyPr wrap="square" rtlCol="0">
            <a:spAutoFit/>
          </a:bodyPr>
          <a:lstStyle/>
          <a:p>
            <a:pPr marL="285750" indent="-285750">
              <a:buClr>
                <a:schemeClr val="accent1"/>
              </a:buClr>
              <a:buFont typeface="Arial" pitchFamily="34" charset="0"/>
              <a:buChar char="•"/>
            </a:pPr>
            <a:r>
              <a:rPr lang="en-US" sz="2800" dirty="0" smtClean="0">
                <a:latin typeface="Century Gothic" pitchFamily="34" charset="0"/>
              </a:rPr>
              <a:t>Social Security Number (SSN) requirements will continue to follow existing Medi-Cal rules</a:t>
            </a:r>
          </a:p>
          <a:p>
            <a:pPr marL="285750" indent="-285750">
              <a:buClr>
                <a:schemeClr val="accent1"/>
              </a:buClr>
              <a:buFont typeface="Arial" pitchFamily="34" charset="0"/>
              <a:buChar char="•"/>
            </a:pPr>
            <a:endParaRPr lang="en-US" sz="2800" dirty="0">
              <a:latin typeface="Century Gothic" pitchFamily="34" charset="0"/>
            </a:endParaRPr>
          </a:p>
          <a:p>
            <a:pPr marL="285750" indent="-285750">
              <a:buClr>
                <a:schemeClr val="accent1"/>
              </a:buClr>
              <a:buFont typeface="Arial" pitchFamily="34" charset="0"/>
              <a:buChar char="•"/>
            </a:pPr>
            <a:r>
              <a:rPr lang="en-US" sz="2800" dirty="0" smtClean="0">
                <a:latin typeface="Century Gothic" pitchFamily="34" charset="0"/>
              </a:rPr>
              <a:t>Current verification channels for SSN will remain</a:t>
            </a:r>
          </a:p>
          <a:p>
            <a:pPr marL="285750" indent="-285750">
              <a:buClr>
                <a:schemeClr val="accent1"/>
              </a:buClr>
              <a:buFont typeface="Arial" pitchFamily="34" charset="0"/>
              <a:buChar char="•"/>
            </a:pPr>
            <a:endParaRPr lang="en-US" dirty="0">
              <a:latin typeface="Century Gothic" pitchFamily="34" charset="0"/>
            </a:endParaRPr>
          </a:p>
          <a:p>
            <a:pPr>
              <a:buClr>
                <a:schemeClr val="accent1"/>
              </a:buClr>
            </a:pPr>
            <a:endParaRPr lang="en-US" dirty="0" smtClean="0">
              <a:latin typeface="Century Gothic" pitchFamily="34" charset="0"/>
            </a:endParaRPr>
          </a:p>
          <a:p>
            <a:pPr marL="285750" indent="-285750">
              <a:buClr>
                <a:schemeClr val="accent1"/>
              </a:buClr>
              <a:buFont typeface="Arial" pitchFamily="34" charset="0"/>
              <a:buChar char="•"/>
            </a:pPr>
            <a:endParaRPr lang="en-US" dirty="0">
              <a:latin typeface="Century Gothic" pitchFamily="34" charset="0"/>
            </a:endParaRPr>
          </a:p>
          <a:p>
            <a:pPr marL="285750" indent="-285750">
              <a:buClr>
                <a:schemeClr val="accent1"/>
              </a:buClr>
              <a:buFont typeface="Arial" pitchFamily="34" charset="0"/>
              <a:buChar char="•"/>
            </a:pPr>
            <a:endParaRPr lang="en-US" dirty="0" smtClean="0">
              <a:latin typeface="Century Gothic" pitchFamily="34" charset="0"/>
            </a:endParaRPr>
          </a:p>
          <a:p>
            <a:pPr>
              <a:buClr>
                <a:schemeClr val="accent1"/>
              </a:buClr>
            </a:pPr>
            <a:r>
              <a:rPr lang="en-US" dirty="0" smtClean="0">
                <a:latin typeface="Century Gothic" pitchFamily="34" charset="0"/>
              </a:rPr>
              <a:t> </a:t>
            </a:r>
            <a:endParaRPr lang="en-US" dirty="0">
              <a:latin typeface="Century Gothic" pitchFamily="34" charset="0"/>
            </a:endParaRPr>
          </a:p>
        </p:txBody>
      </p:sp>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34</a:t>
            </a:fld>
            <a:endParaRPr lang="en-US" sz="1800" dirty="0">
              <a:solidFill>
                <a:schemeClr val="accent1"/>
              </a:solidFill>
              <a:latin typeface="Century Gothic"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685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Treatment of Income</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35</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156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NEW INCOME ELIGIBILITY</a:t>
            </a:r>
            <a:endParaRPr lang="en-US" b="1" dirty="0">
              <a:latin typeface="Century Gothic" pitchFamily="34" charset="0"/>
            </a:endParaRPr>
          </a:p>
        </p:txBody>
      </p:sp>
      <p:sp>
        <p:nvSpPr>
          <p:cNvPr id="6" name="Content Placeholder 2"/>
          <p:cNvSpPr>
            <a:spLocks noGrp="1"/>
          </p:cNvSpPr>
          <p:nvPr>
            <p:ph idx="1"/>
          </p:nvPr>
        </p:nvSpPr>
        <p:spPr>
          <a:xfrm>
            <a:off x="228600" y="1371600"/>
            <a:ext cx="8686800" cy="5196840"/>
          </a:xfrm>
        </p:spPr>
        <p:txBody>
          <a:bodyPr>
            <a:normAutofit fontScale="92500" lnSpcReduction="20000"/>
          </a:bodyPr>
          <a:lstStyle/>
          <a:p>
            <a:pPr marL="0" indent="0">
              <a:buNone/>
            </a:pPr>
            <a:r>
              <a:rPr lang="en-US" sz="1900" b="1" dirty="0" smtClean="0">
                <a:latin typeface="Century Gothic" pitchFamily="34" charset="0"/>
              </a:rPr>
              <a:t>Modified Adjusted Gross Income, otherwise known as MAGI, is the new form of budgeting income. </a:t>
            </a:r>
          </a:p>
          <a:p>
            <a:pPr marL="0" indent="0">
              <a:buNone/>
            </a:pPr>
            <a:endParaRPr lang="en-US" sz="2200" b="1" dirty="0">
              <a:solidFill>
                <a:schemeClr val="accent1"/>
              </a:solidFill>
              <a:latin typeface="Century Gothic" pitchFamily="34" charset="0"/>
            </a:endParaRPr>
          </a:p>
          <a:p>
            <a:r>
              <a:rPr lang="en-US" sz="1900" dirty="0" smtClean="0">
                <a:latin typeface="Century Gothic" pitchFamily="34" charset="0"/>
              </a:rPr>
              <a:t>The new income calculation is based on IRS tax rules, which includes different countable income sources and deductions from those allowed under pre-ACA and non-MAGI Medi-Cal.  </a:t>
            </a:r>
          </a:p>
          <a:p>
            <a:endParaRPr lang="en-US" sz="1900" dirty="0">
              <a:latin typeface="Century Gothic" pitchFamily="34" charset="0"/>
            </a:endParaRPr>
          </a:p>
          <a:p>
            <a:r>
              <a:rPr lang="en-US" sz="1900" dirty="0" smtClean="0">
                <a:latin typeface="Century Gothic" pitchFamily="34" charset="0"/>
              </a:rPr>
              <a:t>Some income sources and deductions are used for both MAGI and </a:t>
            </a:r>
            <a:br>
              <a:rPr lang="en-US" sz="1900" dirty="0" smtClean="0">
                <a:latin typeface="Century Gothic" pitchFamily="34" charset="0"/>
              </a:rPr>
            </a:br>
            <a:r>
              <a:rPr lang="en-US" sz="1900" dirty="0" smtClean="0">
                <a:latin typeface="Century Gothic" pitchFamily="34" charset="0"/>
              </a:rPr>
              <a:t>non-MAGI; for example:</a:t>
            </a:r>
          </a:p>
          <a:p>
            <a:pPr lvl="2">
              <a:buFont typeface="Wingdings" pitchFamily="2" charset="2"/>
              <a:buChar char="Ø"/>
            </a:pPr>
            <a:r>
              <a:rPr lang="en-US" sz="1900" dirty="0" smtClean="0">
                <a:latin typeface="Century Gothic" pitchFamily="34" charset="0"/>
              </a:rPr>
              <a:t>Employment income; or</a:t>
            </a:r>
          </a:p>
          <a:p>
            <a:pPr lvl="2">
              <a:buFont typeface="Wingdings" pitchFamily="2" charset="2"/>
              <a:buChar char="Ø"/>
            </a:pPr>
            <a:r>
              <a:rPr lang="en-US" sz="1900" dirty="0" smtClean="0">
                <a:latin typeface="Century Gothic" pitchFamily="34" charset="0"/>
              </a:rPr>
              <a:t>Child support paid.</a:t>
            </a:r>
          </a:p>
          <a:p>
            <a:endParaRPr lang="en-US" sz="1900" dirty="0">
              <a:latin typeface="Century Gothic" pitchFamily="34" charset="0"/>
            </a:endParaRPr>
          </a:p>
          <a:p>
            <a:r>
              <a:rPr lang="en-US" sz="1900" dirty="0" smtClean="0">
                <a:latin typeface="Century Gothic" pitchFamily="34" charset="0"/>
              </a:rPr>
              <a:t>There are, however, income sources used for non-MAGI that are not used for MAGI, and expenses allowed for MAGI that are not allowed for </a:t>
            </a:r>
            <a:br>
              <a:rPr lang="en-US" sz="1900" dirty="0" smtClean="0">
                <a:latin typeface="Century Gothic" pitchFamily="34" charset="0"/>
              </a:rPr>
            </a:br>
            <a:r>
              <a:rPr lang="en-US" sz="1900" dirty="0" smtClean="0">
                <a:latin typeface="Century Gothic" pitchFamily="34" charset="0"/>
              </a:rPr>
              <a:t>non-MAGI. </a:t>
            </a:r>
          </a:p>
          <a:p>
            <a:pPr marL="0" indent="0">
              <a:buNone/>
            </a:pPr>
            <a:endParaRPr lang="en-US" sz="1900" dirty="0" smtClean="0">
              <a:latin typeface="Century Gothic" pitchFamily="34" charset="0"/>
            </a:endParaRPr>
          </a:p>
          <a:p>
            <a:r>
              <a:rPr lang="en-US" sz="1900" dirty="0" smtClean="0">
                <a:latin typeface="Century Gothic" pitchFamily="34" charset="0"/>
              </a:rPr>
              <a:t>MAGI will include the tax filer’s income plus any additional income from the persons the primary taxpayer claims as tax dependents and are required to file a tax return. </a:t>
            </a:r>
          </a:p>
          <a:p>
            <a:pPr>
              <a:buNone/>
            </a:pPr>
            <a:endParaRPr lang="en-US" sz="2200" dirty="0" smtClean="0">
              <a:latin typeface="Century Gothic" pitchFamily="34" charset="0"/>
            </a:endParaRPr>
          </a:p>
          <a:p>
            <a:pPr>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36</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COUNTABLE MAGI INCOME</a:t>
            </a:r>
            <a:endParaRPr lang="en-US" b="1" dirty="0">
              <a:latin typeface="Century Gothic" pitchFamily="34" charset="0"/>
            </a:endParaRPr>
          </a:p>
        </p:txBody>
      </p:sp>
      <p:sp>
        <p:nvSpPr>
          <p:cNvPr id="6" name="Content Placeholder 2"/>
          <p:cNvSpPr>
            <a:spLocks noGrp="1"/>
          </p:cNvSpPr>
          <p:nvPr>
            <p:ph idx="1"/>
          </p:nvPr>
        </p:nvSpPr>
        <p:spPr>
          <a:xfrm>
            <a:off x="228600" y="1295400"/>
            <a:ext cx="8686800" cy="5334000"/>
          </a:xfrm>
        </p:spPr>
        <p:txBody>
          <a:bodyPr>
            <a:normAutofit fontScale="92500" lnSpcReduction="10000"/>
          </a:bodyPr>
          <a:lstStyle/>
          <a:p>
            <a:pPr marL="0" indent="0">
              <a:buNone/>
            </a:pPr>
            <a:endParaRPr lang="en-US" sz="1800" b="1" dirty="0" smtClean="0">
              <a:latin typeface="Century Gothic" pitchFamily="34" charset="0"/>
            </a:endParaRPr>
          </a:p>
          <a:p>
            <a:pPr marL="0" indent="0">
              <a:buNone/>
            </a:pPr>
            <a:r>
              <a:rPr lang="en-US" sz="1900" b="1" dirty="0" smtClean="0">
                <a:latin typeface="Century Gothic" pitchFamily="34" charset="0"/>
              </a:rPr>
              <a:t>Countable income for tax purposes will be used to determine eligibility for MAGI MC.</a:t>
            </a:r>
            <a:endParaRPr lang="en-US" sz="1900" b="1" dirty="0">
              <a:latin typeface="Century Gothic" pitchFamily="34" charset="0"/>
            </a:endParaRPr>
          </a:p>
          <a:p>
            <a:pPr>
              <a:buNone/>
            </a:pPr>
            <a:endParaRPr lang="en-US" sz="1800" dirty="0" smtClean="0">
              <a:latin typeface="Century Gothic" pitchFamily="34" charset="0"/>
            </a:endParaRPr>
          </a:p>
          <a:p>
            <a:r>
              <a:rPr lang="en-US" sz="1800" b="1" dirty="0" smtClean="0">
                <a:latin typeface="Century Gothic" pitchFamily="34" charset="0"/>
              </a:rPr>
              <a:t>Countable Earned Income:</a:t>
            </a:r>
          </a:p>
          <a:p>
            <a:pPr lvl="2">
              <a:buFont typeface="Wingdings" pitchFamily="2" charset="2"/>
              <a:buChar char="Ø"/>
            </a:pPr>
            <a:r>
              <a:rPr lang="en-US" dirty="0" smtClean="0">
                <a:latin typeface="Century Gothic" pitchFamily="34" charset="0"/>
              </a:rPr>
              <a:t>Wages and salaries</a:t>
            </a:r>
          </a:p>
          <a:p>
            <a:pPr lvl="2">
              <a:buFont typeface="Wingdings" pitchFamily="2" charset="2"/>
              <a:buChar char="Ø"/>
            </a:pPr>
            <a:r>
              <a:rPr lang="en-US" dirty="0" smtClean="0">
                <a:latin typeface="Century Gothic" pitchFamily="34" charset="0"/>
              </a:rPr>
              <a:t>Tips</a:t>
            </a:r>
          </a:p>
          <a:p>
            <a:pPr lvl="2">
              <a:buFont typeface="Wingdings" pitchFamily="2" charset="2"/>
              <a:buChar char="Ø"/>
            </a:pPr>
            <a:r>
              <a:rPr lang="en-US" dirty="0" smtClean="0">
                <a:latin typeface="Century Gothic" pitchFamily="34" charset="0"/>
              </a:rPr>
              <a:t>Commissions</a:t>
            </a:r>
          </a:p>
          <a:p>
            <a:pPr lvl="2">
              <a:buFont typeface="Wingdings" pitchFamily="2" charset="2"/>
              <a:buChar char="Ø"/>
            </a:pPr>
            <a:r>
              <a:rPr lang="en-US" dirty="0" smtClean="0">
                <a:latin typeface="Century Gothic" pitchFamily="34" charset="0"/>
              </a:rPr>
              <a:t>Profits from Self-Employment</a:t>
            </a:r>
          </a:p>
          <a:p>
            <a:pPr>
              <a:buNone/>
            </a:pPr>
            <a:endParaRPr lang="en-US" sz="1800" dirty="0" smtClean="0">
              <a:latin typeface="Century Gothic" pitchFamily="34" charset="0"/>
            </a:endParaRPr>
          </a:p>
          <a:p>
            <a:r>
              <a:rPr lang="en-US" sz="1800" b="1" dirty="0" smtClean="0">
                <a:latin typeface="Century Gothic" pitchFamily="34" charset="0"/>
              </a:rPr>
              <a:t>Countable Unearned Income:</a:t>
            </a:r>
          </a:p>
          <a:p>
            <a:pPr lvl="2">
              <a:buFont typeface="Wingdings" pitchFamily="2" charset="2"/>
              <a:buChar char="Ø"/>
              <a:defRPr/>
            </a:pPr>
            <a:r>
              <a:rPr lang="en-US" dirty="0" smtClean="0">
                <a:latin typeface="Century Gothic" pitchFamily="34" charset="0"/>
                <a:cs typeface="Arial" pitchFamily="34" charset="0"/>
              </a:rPr>
              <a:t>Unemployment</a:t>
            </a:r>
            <a:endParaRPr lang="en-US" dirty="0">
              <a:latin typeface="Century Gothic" pitchFamily="34" charset="0"/>
              <a:cs typeface="Arial" pitchFamily="34" charset="0"/>
            </a:endParaRPr>
          </a:p>
          <a:p>
            <a:pPr lvl="2">
              <a:buFont typeface="Wingdings" pitchFamily="2" charset="2"/>
              <a:buChar char="Ø"/>
              <a:defRPr/>
            </a:pPr>
            <a:r>
              <a:rPr lang="en-US" dirty="0" smtClean="0">
                <a:latin typeface="Century Gothic" pitchFamily="34" charset="0"/>
                <a:cs typeface="Arial" pitchFamily="34" charset="0"/>
              </a:rPr>
              <a:t>SSA </a:t>
            </a:r>
            <a:r>
              <a:rPr lang="en-US" dirty="0">
                <a:latin typeface="Century Gothic" pitchFamily="34" charset="0"/>
                <a:cs typeface="Arial" pitchFamily="34" charset="0"/>
              </a:rPr>
              <a:t>(Disability, Survivors, </a:t>
            </a:r>
            <a:r>
              <a:rPr lang="en-US" dirty="0" smtClean="0">
                <a:latin typeface="Century Gothic" pitchFamily="34" charset="0"/>
                <a:cs typeface="Arial" pitchFamily="34" charset="0"/>
              </a:rPr>
              <a:t>Retirement – taxable portion only)</a:t>
            </a:r>
            <a:endParaRPr lang="en-US" dirty="0">
              <a:latin typeface="Century Gothic" pitchFamily="34" charset="0"/>
              <a:cs typeface="Arial" pitchFamily="34" charset="0"/>
            </a:endParaRPr>
          </a:p>
          <a:p>
            <a:pPr lvl="2">
              <a:buFont typeface="Wingdings" pitchFamily="2" charset="2"/>
              <a:buChar char="Ø"/>
              <a:defRPr/>
            </a:pPr>
            <a:r>
              <a:rPr lang="en-US" dirty="0">
                <a:latin typeface="Century Gothic" pitchFamily="34" charset="0"/>
                <a:cs typeface="Arial" pitchFamily="34" charset="0"/>
              </a:rPr>
              <a:t>Retirement (IRA’s, Pension, 401(k), Military, Railroad)</a:t>
            </a:r>
          </a:p>
          <a:p>
            <a:pPr lvl="2">
              <a:buFont typeface="Wingdings" pitchFamily="2" charset="2"/>
              <a:buChar char="Ø"/>
              <a:defRPr/>
            </a:pPr>
            <a:r>
              <a:rPr lang="en-US" dirty="0">
                <a:latin typeface="Century Gothic" pitchFamily="34" charset="0"/>
                <a:cs typeface="Arial" pitchFamily="34" charset="0"/>
              </a:rPr>
              <a:t>Rental Income</a:t>
            </a:r>
          </a:p>
          <a:p>
            <a:pPr lvl="2">
              <a:buFont typeface="Wingdings" pitchFamily="2" charset="2"/>
              <a:buChar char="Ø"/>
              <a:defRPr/>
            </a:pPr>
            <a:r>
              <a:rPr lang="en-US" dirty="0">
                <a:latin typeface="Century Gothic" pitchFamily="34" charset="0"/>
                <a:cs typeface="Arial" pitchFamily="34" charset="0"/>
              </a:rPr>
              <a:t>Annuities</a:t>
            </a:r>
          </a:p>
          <a:p>
            <a:pPr lvl="2">
              <a:buFont typeface="Wingdings" pitchFamily="2" charset="2"/>
              <a:buChar char="Ø"/>
              <a:defRPr/>
            </a:pPr>
            <a:r>
              <a:rPr lang="en-US" dirty="0">
                <a:latin typeface="Century Gothic" pitchFamily="34" charset="0"/>
                <a:cs typeface="Arial" pitchFamily="34" charset="0"/>
              </a:rPr>
              <a:t>Dividend Payments</a:t>
            </a:r>
          </a:p>
          <a:p>
            <a:pPr lvl="2">
              <a:buFont typeface="Wingdings" pitchFamily="2" charset="2"/>
              <a:buChar char="Ø"/>
              <a:defRPr/>
            </a:pPr>
            <a:r>
              <a:rPr lang="en-US" dirty="0">
                <a:latin typeface="Century Gothic" pitchFamily="34" charset="0"/>
                <a:cs typeface="Arial" pitchFamily="34" charset="0"/>
              </a:rPr>
              <a:t>Per Capita Tribal Gaming Distributions</a:t>
            </a:r>
          </a:p>
          <a:p>
            <a:endParaRPr lang="en-US" sz="16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37</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208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EXCLUDED INCOME FOR MAGI</a:t>
            </a:r>
            <a:endParaRPr lang="en-US" b="1" dirty="0">
              <a:latin typeface="Century Gothic" pitchFamily="34" charset="0"/>
            </a:endParaRPr>
          </a:p>
        </p:txBody>
      </p:sp>
      <p:sp>
        <p:nvSpPr>
          <p:cNvPr id="3" name="Content Placeholder 2"/>
          <p:cNvSpPr>
            <a:spLocks noGrp="1"/>
          </p:cNvSpPr>
          <p:nvPr>
            <p:ph idx="1"/>
          </p:nvPr>
        </p:nvSpPr>
        <p:spPr/>
        <p:txBody>
          <a:bodyPr/>
          <a:lstStyle/>
          <a:p>
            <a:pPr>
              <a:defRPr/>
            </a:pPr>
            <a:r>
              <a:rPr lang="en-US" dirty="0" smtClean="0">
                <a:latin typeface="Century Gothic" pitchFamily="34" charset="0"/>
                <a:cs typeface="Arial" pitchFamily="34" charset="0"/>
              </a:rPr>
              <a:t>Child Support payments</a:t>
            </a:r>
          </a:p>
          <a:p>
            <a:pPr>
              <a:defRPr/>
            </a:pPr>
            <a:r>
              <a:rPr lang="en-US" dirty="0" smtClean="0">
                <a:latin typeface="Century Gothic" pitchFamily="34" charset="0"/>
                <a:cs typeface="Arial" pitchFamily="34" charset="0"/>
              </a:rPr>
              <a:t>Veteran’s Benefits</a:t>
            </a:r>
          </a:p>
          <a:p>
            <a:pPr>
              <a:defRPr/>
            </a:pPr>
            <a:r>
              <a:rPr lang="en-US" dirty="0" smtClean="0">
                <a:latin typeface="Century Gothic" pitchFamily="34" charset="0"/>
                <a:cs typeface="Arial" pitchFamily="34" charset="0"/>
              </a:rPr>
              <a:t>Educational Assistance</a:t>
            </a:r>
          </a:p>
          <a:p>
            <a:pPr>
              <a:defRPr/>
            </a:pPr>
            <a:r>
              <a:rPr lang="en-US" dirty="0" smtClean="0">
                <a:latin typeface="Century Gothic" pitchFamily="34" charset="0"/>
                <a:cs typeface="Arial" pitchFamily="34" charset="0"/>
              </a:rPr>
              <a:t>Employment and Training Programs</a:t>
            </a:r>
          </a:p>
          <a:p>
            <a:pPr>
              <a:defRPr/>
            </a:pPr>
            <a:r>
              <a:rPr lang="en-US" dirty="0" smtClean="0">
                <a:latin typeface="Century Gothic" pitchFamily="34" charset="0"/>
                <a:cs typeface="Arial" pitchFamily="34" charset="0"/>
              </a:rPr>
              <a:t>Federal Tax Refunds and Earned Income Tax Credit</a:t>
            </a:r>
          </a:p>
          <a:p>
            <a:pPr>
              <a:defRPr/>
            </a:pPr>
            <a:r>
              <a:rPr lang="en-US" dirty="0" smtClean="0">
                <a:latin typeface="Century Gothic" pitchFamily="34" charset="0"/>
                <a:cs typeface="Arial" pitchFamily="34" charset="0"/>
              </a:rPr>
              <a:t>Bona Fide Loans</a:t>
            </a:r>
          </a:p>
          <a:p>
            <a:pPr>
              <a:defRPr/>
            </a:pPr>
            <a:r>
              <a:rPr lang="en-US" dirty="0" smtClean="0">
                <a:latin typeface="Century Gothic" pitchFamily="34" charset="0"/>
                <a:cs typeface="Arial" pitchFamily="34" charset="0"/>
              </a:rPr>
              <a:t>Employment and Training Programs</a:t>
            </a:r>
          </a:p>
          <a:p>
            <a:pPr>
              <a:defRPr/>
            </a:pPr>
            <a:r>
              <a:rPr lang="en-US" dirty="0" smtClean="0">
                <a:latin typeface="Century Gothic" pitchFamily="34" charset="0"/>
                <a:cs typeface="Arial" pitchFamily="34" charset="0"/>
              </a:rPr>
              <a:t>Sponsor Income</a:t>
            </a:r>
          </a:p>
          <a:p>
            <a:pPr>
              <a:defRPr/>
            </a:pPr>
            <a:r>
              <a:rPr lang="en-US" dirty="0" smtClean="0">
                <a:latin typeface="Century Gothic" pitchFamily="34" charset="0"/>
                <a:cs typeface="Arial" pitchFamily="34" charset="0"/>
              </a:rPr>
              <a:t>Foster Care Payments</a:t>
            </a:r>
          </a:p>
          <a:p>
            <a:pPr>
              <a:defRPr/>
            </a:pPr>
            <a:r>
              <a:rPr lang="en-US" dirty="0" smtClean="0">
                <a:latin typeface="Century Gothic" pitchFamily="34" charset="0"/>
                <a:cs typeface="Arial" pitchFamily="34" charset="0"/>
              </a:rPr>
              <a:t>Needs Based Assistance from Other Agencies</a:t>
            </a:r>
            <a:endParaRPr lang="en-US"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38</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a:bodyPr>
          <a:lstStyle/>
          <a:p>
            <a:r>
              <a:rPr lang="en-US" b="1" dirty="0" smtClean="0">
                <a:latin typeface="Century Gothic" pitchFamily="34" charset="0"/>
              </a:rPr>
              <a:t>SELF-EMPLOYED INCOME FOR MAGI</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105400"/>
          </a:xfrm>
        </p:spPr>
        <p:txBody>
          <a:bodyPr/>
          <a:lstStyle/>
          <a:p>
            <a:pPr marL="0" indent="0">
              <a:buNone/>
              <a:defRPr/>
            </a:pPr>
            <a:endParaRPr lang="en-US" sz="2000" b="1" dirty="0" smtClean="0">
              <a:latin typeface="Century Gothic" pitchFamily="34" charset="0"/>
              <a:cs typeface="Arial" pitchFamily="34" charset="0"/>
            </a:endParaRPr>
          </a:p>
          <a:p>
            <a:pPr marL="0" indent="0">
              <a:buNone/>
              <a:defRPr/>
            </a:pPr>
            <a:r>
              <a:rPr lang="en-US" sz="2000" b="1" dirty="0" smtClean="0">
                <a:latin typeface="Century Gothic" pitchFamily="34" charset="0"/>
                <a:cs typeface="Arial" pitchFamily="34" charset="0"/>
              </a:rPr>
              <a:t>Filed Federal Tax Return</a:t>
            </a:r>
          </a:p>
          <a:p>
            <a:pPr>
              <a:defRPr/>
            </a:pPr>
            <a:r>
              <a:rPr lang="en-US" sz="1600" dirty="0" smtClean="0">
                <a:latin typeface="Century Gothic" pitchFamily="34" charset="0"/>
                <a:cs typeface="Arial" pitchFamily="34" charset="0"/>
              </a:rPr>
              <a:t>Determine self-employment income by using the income and deductions claimed on the previous  year’s taxes (1040, Line 12 of Schedule C), when an individual has worked long enough to file a federal tax return for the previous year and it represents their current income.  </a:t>
            </a:r>
          </a:p>
          <a:p>
            <a:pPr>
              <a:defRPr/>
            </a:pPr>
            <a:endParaRPr lang="en-US" sz="1600" dirty="0">
              <a:latin typeface="Century Gothic" pitchFamily="34" charset="0"/>
              <a:cs typeface="Arial" pitchFamily="34" charset="0"/>
            </a:endParaRPr>
          </a:p>
          <a:p>
            <a:pPr marL="0" indent="0">
              <a:buNone/>
              <a:defRPr/>
            </a:pPr>
            <a:r>
              <a:rPr lang="en-US" sz="2000" b="1" dirty="0" smtClean="0">
                <a:latin typeface="Century Gothic" pitchFamily="34" charset="0"/>
                <a:cs typeface="Arial" pitchFamily="34" charset="0"/>
              </a:rPr>
              <a:t>Not-Filed a Federal Tax Return</a:t>
            </a:r>
          </a:p>
          <a:p>
            <a:pPr>
              <a:defRPr/>
            </a:pPr>
            <a:r>
              <a:rPr lang="en-US" sz="1600" dirty="0">
                <a:latin typeface="Century Gothic" pitchFamily="34" charset="0"/>
                <a:cs typeface="Arial" pitchFamily="34" charset="0"/>
              </a:rPr>
              <a:t>If an individual has worked less than a year, or not long enough to file a tax return in the previous year, self-employment income is determined by: </a:t>
            </a:r>
          </a:p>
          <a:p>
            <a:pPr>
              <a:buClr>
                <a:schemeClr val="accent1"/>
              </a:buClr>
              <a:defRPr/>
            </a:pPr>
            <a:endParaRPr lang="en-US" sz="1600" dirty="0" smtClean="0">
              <a:latin typeface="Century Gothic" pitchFamily="34" charset="0"/>
              <a:cs typeface="Arial" pitchFamily="34" charset="0"/>
            </a:endParaRPr>
          </a:p>
          <a:p>
            <a:pPr lvl="2">
              <a:buFont typeface="Wingdings" pitchFamily="2" charset="2"/>
              <a:buChar char="Ø"/>
              <a:defRPr/>
            </a:pPr>
            <a:r>
              <a:rPr lang="en-US" sz="1600" dirty="0">
                <a:latin typeface="Century Gothic" pitchFamily="34" charset="0"/>
                <a:cs typeface="Arial" pitchFamily="34" charset="0"/>
              </a:rPr>
              <a:t>Adding together gross self-employment income and any profit made from selling business property or equipment over the period of time the business has been in operation within the last year</a:t>
            </a:r>
            <a:r>
              <a:rPr lang="en-US" sz="1600" dirty="0" smtClean="0">
                <a:latin typeface="Century Gothic" pitchFamily="34" charset="0"/>
                <a:cs typeface="Arial" pitchFamily="34" charset="0"/>
              </a:rPr>
              <a:t>.</a:t>
            </a:r>
          </a:p>
          <a:p>
            <a:pPr lvl="2">
              <a:buFont typeface="Wingdings" pitchFamily="2" charset="2"/>
              <a:buChar char="Ø"/>
              <a:defRPr/>
            </a:pPr>
            <a:endParaRPr lang="en-US" sz="1600" dirty="0">
              <a:latin typeface="Century Gothic" pitchFamily="34" charset="0"/>
              <a:cs typeface="Arial" pitchFamily="34" charset="0"/>
            </a:endParaRPr>
          </a:p>
          <a:p>
            <a:pPr lvl="2">
              <a:buFont typeface="Wingdings" pitchFamily="2" charset="2"/>
              <a:buChar char="Ø"/>
              <a:defRPr/>
            </a:pPr>
            <a:r>
              <a:rPr lang="en-US" sz="1600" dirty="0">
                <a:latin typeface="Century Gothic" pitchFamily="34" charset="0"/>
                <a:cs typeface="Arial" pitchFamily="34" charset="0"/>
              </a:rPr>
              <a:t>Subtracting business expenses allowed by the Internal Revenue Service.</a:t>
            </a:r>
          </a:p>
          <a:p>
            <a:pPr lvl="2">
              <a:buFont typeface="Wingdings" pitchFamily="2" charset="2"/>
              <a:buChar char="Ø"/>
              <a:defRPr/>
            </a:pPr>
            <a:endParaRPr lang="en-US" sz="1600" dirty="0">
              <a:latin typeface="Century Gothic" pitchFamily="34" charset="0"/>
              <a:cs typeface="Arial" pitchFamily="34" charset="0"/>
            </a:endParaRPr>
          </a:p>
          <a:p>
            <a:pPr lvl="2">
              <a:buFont typeface="Wingdings" pitchFamily="2" charset="2"/>
              <a:buChar char="Ø"/>
              <a:defRPr/>
            </a:pPr>
            <a:endParaRPr lang="en-US" sz="1600" dirty="0" smtClean="0">
              <a:latin typeface="Century Gothic" pitchFamily="34" charset="0"/>
              <a:cs typeface="Arial" pitchFamily="34" charset="0"/>
            </a:endParaRPr>
          </a:p>
          <a:p>
            <a:pPr>
              <a:buNone/>
            </a:pPr>
            <a:endParaRPr lang="en-US" sz="16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39</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b="1" dirty="0" smtClean="0">
                <a:latin typeface="Century Gothic" pitchFamily="34" charset="0"/>
              </a:rPr>
              <a:t>ESSENTIAL HEALTH BENEFITS</a:t>
            </a:r>
            <a:endParaRPr lang="en-US" b="1" dirty="0">
              <a:latin typeface="Century Gothic" pitchFamily="34" charset="0"/>
            </a:endParaRPr>
          </a:p>
        </p:txBody>
      </p:sp>
      <p:sp>
        <p:nvSpPr>
          <p:cNvPr id="3" name="Content Placeholder 2"/>
          <p:cNvSpPr>
            <a:spLocks noGrp="1"/>
          </p:cNvSpPr>
          <p:nvPr>
            <p:ph idx="1"/>
          </p:nvPr>
        </p:nvSpPr>
        <p:spPr>
          <a:xfrm>
            <a:off x="228600" y="1447800"/>
            <a:ext cx="8686800" cy="5257800"/>
          </a:xfrm>
        </p:spPr>
        <p:txBody>
          <a:bodyPr>
            <a:normAutofit/>
          </a:bodyPr>
          <a:lstStyle/>
          <a:p>
            <a:r>
              <a:rPr lang="en-US" sz="2000" b="1" dirty="0" smtClean="0">
                <a:latin typeface="Century Gothic" pitchFamily="34" charset="0"/>
              </a:rPr>
              <a:t>Coverage sold to individuals and small employers must include essential health benefits which includes all of the following services:</a:t>
            </a:r>
          </a:p>
          <a:p>
            <a:pPr lvl="2">
              <a:buFont typeface="Wingdings" pitchFamily="2" charset="2"/>
              <a:buChar char="Ø"/>
            </a:pPr>
            <a:r>
              <a:rPr lang="en-US" dirty="0" smtClean="0">
                <a:latin typeface="Century Gothic" pitchFamily="34" charset="0"/>
              </a:rPr>
              <a:t>Ambulatory patient services</a:t>
            </a:r>
          </a:p>
          <a:p>
            <a:pPr lvl="2">
              <a:buFont typeface="Wingdings" pitchFamily="2" charset="2"/>
              <a:buChar char="Ø"/>
            </a:pPr>
            <a:r>
              <a:rPr lang="en-US" dirty="0" smtClean="0">
                <a:latin typeface="Century Gothic" pitchFamily="34" charset="0"/>
              </a:rPr>
              <a:t>Emergency services</a:t>
            </a:r>
          </a:p>
          <a:p>
            <a:pPr lvl="2">
              <a:buFont typeface="Wingdings" pitchFamily="2" charset="2"/>
              <a:buChar char="Ø"/>
            </a:pPr>
            <a:r>
              <a:rPr lang="en-US" dirty="0" smtClean="0">
                <a:latin typeface="Century Gothic" pitchFamily="34" charset="0"/>
              </a:rPr>
              <a:t>Hospitalization</a:t>
            </a:r>
          </a:p>
          <a:p>
            <a:pPr lvl="2">
              <a:buFont typeface="Wingdings" pitchFamily="2" charset="2"/>
              <a:buChar char="Ø"/>
            </a:pPr>
            <a:r>
              <a:rPr lang="en-US" dirty="0" smtClean="0">
                <a:latin typeface="Century Gothic" pitchFamily="34" charset="0"/>
              </a:rPr>
              <a:t>Maternity and new born care</a:t>
            </a:r>
          </a:p>
          <a:p>
            <a:pPr lvl="2">
              <a:buFont typeface="Wingdings" pitchFamily="2" charset="2"/>
              <a:buChar char="Ø"/>
            </a:pPr>
            <a:r>
              <a:rPr lang="en-US" dirty="0" smtClean="0">
                <a:latin typeface="Century Gothic" pitchFamily="34" charset="0"/>
              </a:rPr>
              <a:t>Mental health and substance abuse disorder services, including behavioral health treatment</a:t>
            </a:r>
          </a:p>
          <a:p>
            <a:pPr lvl="2">
              <a:buFont typeface="Wingdings" pitchFamily="2" charset="2"/>
              <a:buChar char="Ø"/>
            </a:pPr>
            <a:r>
              <a:rPr lang="en-US" dirty="0" smtClean="0">
                <a:latin typeface="Century Gothic" pitchFamily="34" charset="0"/>
              </a:rPr>
              <a:t>Prescription drugs</a:t>
            </a:r>
          </a:p>
          <a:p>
            <a:pPr lvl="2">
              <a:buFont typeface="Wingdings" pitchFamily="2" charset="2"/>
              <a:buChar char="Ø"/>
            </a:pPr>
            <a:r>
              <a:rPr lang="en-US" dirty="0" smtClean="0">
                <a:latin typeface="Century Gothic" pitchFamily="34" charset="0"/>
              </a:rPr>
              <a:t>Rehabilitative and habilitative services and devices</a:t>
            </a:r>
          </a:p>
          <a:p>
            <a:pPr lvl="2">
              <a:buFont typeface="Wingdings" pitchFamily="2" charset="2"/>
              <a:buChar char="Ø"/>
            </a:pPr>
            <a:r>
              <a:rPr lang="en-US" dirty="0" smtClean="0">
                <a:latin typeface="Century Gothic" pitchFamily="34" charset="0"/>
              </a:rPr>
              <a:t>Laboratory services</a:t>
            </a:r>
          </a:p>
          <a:p>
            <a:pPr lvl="2">
              <a:buFont typeface="Wingdings" pitchFamily="2" charset="2"/>
              <a:buChar char="Ø"/>
            </a:pPr>
            <a:r>
              <a:rPr lang="en-US" dirty="0" smtClean="0">
                <a:latin typeface="Century Gothic" pitchFamily="34" charset="0"/>
              </a:rPr>
              <a:t>Preventive and wellness services and chronic disease management</a:t>
            </a:r>
          </a:p>
          <a:p>
            <a:pPr lvl="2">
              <a:buFont typeface="Wingdings" pitchFamily="2" charset="2"/>
              <a:buChar char="Ø"/>
            </a:pPr>
            <a:r>
              <a:rPr lang="en-US" dirty="0" smtClean="0">
                <a:latin typeface="Century Gothic" pitchFamily="34" charset="0"/>
              </a:rPr>
              <a:t>Pediatric services, including dental and vision care</a:t>
            </a:r>
          </a:p>
          <a:p>
            <a:pPr marL="548640" lvl="2" indent="0">
              <a:buNone/>
            </a:pPr>
            <a:endParaRPr lang="en-US" dirty="0" smtClean="0">
              <a:latin typeface="Century Gothic" pitchFamily="34" charset="0"/>
            </a:endParaRPr>
          </a:p>
          <a:p>
            <a:pPr>
              <a:buFont typeface="Wingdings" pitchFamily="2" charset="2"/>
              <a:buChar char="§"/>
            </a:pPr>
            <a:r>
              <a:rPr lang="en-US" sz="2000" b="1" dirty="0" smtClean="0">
                <a:latin typeface="Century Gothic" pitchFamily="34" charset="0"/>
              </a:rPr>
              <a:t>Small employers face no penalty for failing to provide coverage.</a:t>
            </a:r>
          </a:p>
          <a:p>
            <a:pPr marL="0" indent="0">
              <a:buNone/>
            </a:pPr>
            <a:endParaRPr lang="en-US" dirty="0"/>
          </a:p>
          <a:p>
            <a:pPr marL="0" indent="0">
              <a:buNone/>
            </a:pPr>
            <a:endParaRPr lang="en-US" dirty="0" smtClean="0"/>
          </a:p>
          <a:p>
            <a:pPr marL="0" indent="0">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485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MAGI INCOME DEDUCTIONS</a:t>
            </a:r>
            <a:endParaRPr lang="en-US" b="1" dirty="0">
              <a:latin typeface="Century Gothic" pitchFamily="34" charset="0"/>
            </a:endParaRPr>
          </a:p>
        </p:txBody>
      </p:sp>
      <p:sp>
        <p:nvSpPr>
          <p:cNvPr id="3" name="Content Placeholder 2"/>
          <p:cNvSpPr>
            <a:spLocks noGrp="1"/>
          </p:cNvSpPr>
          <p:nvPr>
            <p:ph idx="1"/>
          </p:nvPr>
        </p:nvSpPr>
        <p:spPr>
          <a:xfrm>
            <a:off x="228600" y="1447800"/>
            <a:ext cx="8686800" cy="5334000"/>
          </a:xfrm>
        </p:spPr>
        <p:txBody>
          <a:bodyPr>
            <a:noAutofit/>
          </a:bodyPr>
          <a:lstStyle/>
          <a:p>
            <a:pPr marL="0" indent="0">
              <a:buNone/>
              <a:defRPr/>
            </a:pPr>
            <a:r>
              <a:rPr lang="en-US" sz="1800" b="1" dirty="0" smtClean="0">
                <a:latin typeface="Century Gothic" pitchFamily="34" charset="0"/>
                <a:cs typeface="Arial" pitchFamily="34" charset="0"/>
              </a:rPr>
              <a:t>Many of the same expense deductions allowed on an income tax return are also allowed for MAGI MC; these include:</a:t>
            </a:r>
          </a:p>
          <a:p>
            <a:pPr>
              <a:defRPr/>
            </a:pPr>
            <a:endParaRPr lang="en-US" sz="1800" b="1" u="sng"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Educator Expenses</a:t>
            </a:r>
          </a:p>
          <a:p>
            <a:pPr marL="342900" indent="-342900">
              <a:defRPr/>
            </a:pPr>
            <a:endParaRPr lang="en-US" sz="1600"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Health Savings Account Contributions</a:t>
            </a:r>
          </a:p>
          <a:p>
            <a:pPr marL="342900" indent="-342900">
              <a:defRPr/>
            </a:pPr>
            <a:endParaRPr lang="en-US" sz="1600"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Moving Expenses</a:t>
            </a:r>
          </a:p>
          <a:p>
            <a:pPr marL="342900" indent="-342900">
              <a:defRPr/>
            </a:pPr>
            <a:endParaRPr lang="en-US" sz="1600"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Alimony Paid</a:t>
            </a:r>
          </a:p>
          <a:p>
            <a:pPr marL="342900" indent="-342900">
              <a:defRPr/>
            </a:pPr>
            <a:endParaRPr lang="en-US" sz="1600"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Student Loan Interest</a:t>
            </a:r>
          </a:p>
          <a:p>
            <a:pPr marL="342900" indent="-342900">
              <a:defRPr/>
            </a:pPr>
            <a:endParaRPr lang="en-US" sz="1600"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IRA Deduction</a:t>
            </a:r>
          </a:p>
          <a:p>
            <a:pPr marL="342900" indent="-342900">
              <a:defRPr/>
            </a:pPr>
            <a:endParaRPr lang="en-US" sz="1600" dirty="0" smtClean="0">
              <a:latin typeface="Century Gothic" pitchFamily="34" charset="0"/>
              <a:cs typeface="Arial" pitchFamily="34" charset="0"/>
            </a:endParaRPr>
          </a:p>
          <a:p>
            <a:pPr marL="342900" indent="-342900">
              <a:defRPr/>
            </a:pPr>
            <a:r>
              <a:rPr lang="en-US" sz="1600" dirty="0" smtClean="0">
                <a:latin typeface="Century Gothic" pitchFamily="34" charset="0"/>
                <a:cs typeface="Arial" pitchFamily="34" charset="0"/>
              </a:rPr>
              <a:t>School Tuition and Fees</a:t>
            </a:r>
            <a:endParaRPr lang="en-US" sz="16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40</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INCOME VERIFICATION</a:t>
            </a:r>
            <a:endParaRPr lang="en-US" b="1" dirty="0">
              <a:latin typeface="Century Gothic" pitchFamily="34" charset="0"/>
            </a:endParaRPr>
          </a:p>
        </p:txBody>
      </p:sp>
      <p:sp>
        <p:nvSpPr>
          <p:cNvPr id="5" name="Content Placeholder 2"/>
          <p:cNvSpPr>
            <a:spLocks noGrp="1"/>
          </p:cNvSpPr>
          <p:nvPr>
            <p:ph idx="1"/>
          </p:nvPr>
        </p:nvSpPr>
        <p:spPr>
          <a:xfrm>
            <a:off x="228600" y="1600200"/>
            <a:ext cx="8686800" cy="4876800"/>
          </a:xfrm>
        </p:spPr>
        <p:txBody>
          <a:bodyPr>
            <a:normAutofit fontScale="92500" lnSpcReduction="10000"/>
          </a:bodyPr>
          <a:lstStyle/>
          <a:p>
            <a:pPr marL="0" indent="0">
              <a:buNone/>
              <a:defRPr/>
            </a:pPr>
            <a:r>
              <a:rPr lang="en-US" b="1" dirty="0" smtClean="0">
                <a:latin typeface="Century Gothic" pitchFamily="34" charset="0"/>
                <a:cs typeface="Arial" pitchFamily="34" charset="0"/>
              </a:rPr>
              <a:t>The Federal Data Hub will attempt to verify income.</a:t>
            </a:r>
          </a:p>
          <a:p>
            <a:pPr marL="0" indent="0">
              <a:buNone/>
              <a:defRPr/>
            </a:pPr>
            <a:endParaRPr lang="en-US" b="1" dirty="0" smtClean="0">
              <a:latin typeface="Century Gothic" pitchFamily="34" charset="0"/>
              <a:cs typeface="Arial" pitchFamily="34" charset="0"/>
            </a:endParaRPr>
          </a:p>
          <a:p>
            <a:pPr>
              <a:defRPr/>
            </a:pPr>
            <a:r>
              <a:rPr lang="en-US" dirty="0" smtClean="0">
                <a:latin typeface="Century Gothic" pitchFamily="34" charset="0"/>
                <a:cs typeface="Arial" pitchFamily="34" charset="0"/>
              </a:rPr>
              <a:t>If the hub returns a finding of “Not Reasonably Compatible,” verification is needed. Acceptable verifications include:</a:t>
            </a:r>
          </a:p>
          <a:p>
            <a:pPr marL="0" indent="0">
              <a:buNone/>
              <a:defRPr/>
            </a:pPr>
            <a:endParaRPr lang="en-US" dirty="0" smtClean="0">
              <a:latin typeface="Century Gothic" pitchFamily="34" charset="0"/>
              <a:cs typeface="Arial" pitchFamily="34" charset="0"/>
            </a:endParaRPr>
          </a:p>
          <a:p>
            <a:pPr lvl="2">
              <a:buFont typeface="Wingdings" pitchFamily="2" charset="2"/>
              <a:buChar char="Ø"/>
              <a:defRPr/>
            </a:pPr>
            <a:r>
              <a:rPr lang="en-US" sz="2400" dirty="0" smtClean="0">
                <a:latin typeface="Century Gothic" pitchFamily="34" charset="0"/>
                <a:cs typeface="Arial" pitchFamily="34" charset="0"/>
              </a:rPr>
              <a:t>Paystubs</a:t>
            </a:r>
          </a:p>
          <a:p>
            <a:pPr lvl="2">
              <a:buFont typeface="Wingdings" pitchFamily="2" charset="2"/>
              <a:buChar char="Ø"/>
              <a:defRPr/>
            </a:pPr>
            <a:r>
              <a:rPr lang="en-US" sz="2400" dirty="0" smtClean="0">
                <a:latin typeface="Century Gothic" pitchFamily="34" charset="0"/>
                <a:cs typeface="Arial" pitchFamily="34" charset="0"/>
              </a:rPr>
              <a:t>Award letter</a:t>
            </a:r>
          </a:p>
          <a:p>
            <a:pPr lvl="2">
              <a:buFont typeface="Wingdings" pitchFamily="2" charset="2"/>
              <a:buChar char="Ø"/>
              <a:defRPr/>
            </a:pPr>
            <a:r>
              <a:rPr lang="en-US" sz="2400" dirty="0" smtClean="0">
                <a:latin typeface="Century Gothic" pitchFamily="34" charset="0"/>
                <a:cs typeface="Arial" pitchFamily="34" charset="0"/>
              </a:rPr>
              <a:t>UIB stub</a:t>
            </a:r>
          </a:p>
          <a:p>
            <a:pPr lvl="2">
              <a:buFont typeface="Wingdings" pitchFamily="2" charset="2"/>
              <a:buChar char="Ø"/>
              <a:defRPr/>
            </a:pPr>
            <a:r>
              <a:rPr lang="en-US" sz="2400" dirty="0" smtClean="0">
                <a:latin typeface="Century Gothic" pitchFamily="34" charset="0"/>
                <a:cs typeface="Arial" pitchFamily="34" charset="0"/>
              </a:rPr>
              <a:t>Refer to MC Handbook for additional acceptable forms of verification</a:t>
            </a:r>
          </a:p>
          <a:p>
            <a:pPr>
              <a:buNone/>
            </a:pPr>
            <a:endParaRPr lang="en-US" dirty="0" smtClean="0"/>
          </a:p>
          <a:p>
            <a:pPr marL="0" indent="0">
              <a:buNone/>
            </a:pPr>
            <a:r>
              <a:rPr lang="en-US" sz="2200" dirty="0" smtClean="0">
                <a:solidFill>
                  <a:schemeClr val="accent1"/>
                </a:solidFill>
                <a:latin typeface="Century Gothic" pitchFamily="34" charset="0"/>
              </a:rPr>
              <a:t>Note: Acceptable types of income verification have not changed from pre-ACA Medi-Cal.</a:t>
            </a:r>
          </a:p>
          <a:p>
            <a:pPr algn="r">
              <a:buNone/>
            </a:pPr>
            <a:endParaRPr lang="en-US" dirty="0"/>
          </a:p>
        </p:txBody>
      </p:sp>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41</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600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Coverage Groups</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42</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156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MEDI-CAL COVERAGE GROUPS</a:t>
            </a:r>
            <a:endParaRPr lang="en-US" b="1" dirty="0">
              <a:latin typeface="Century Gothic" pitchFamily="34" charset="0"/>
            </a:endParaRPr>
          </a:p>
        </p:txBody>
      </p:sp>
      <p:sp>
        <p:nvSpPr>
          <p:cNvPr id="7" name="Text Placeholder 6"/>
          <p:cNvSpPr>
            <a:spLocks noGrp="1"/>
          </p:cNvSpPr>
          <p:nvPr>
            <p:ph type="body" idx="1"/>
          </p:nvPr>
        </p:nvSpPr>
        <p:spPr>
          <a:solidFill>
            <a:schemeClr val="accent1"/>
          </a:solidFill>
        </p:spPr>
        <p:txBody>
          <a:bodyPr>
            <a:normAutofit/>
          </a:bodyPr>
          <a:lstStyle/>
          <a:p>
            <a:r>
              <a:rPr lang="en-US" sz="2400" b="1" dirty="0" smtClean="0">
                <a:solidFill>
                  <a:schemeClr val="bg1"/>
                </a:solidFill>
                <a:latin typeface="Century Gothic" pitchFamily="34" charset="0"/>
              </a:rPr>
              <a:t>MAGI</a:t>
            </a:r>
            <a:endParaRPr lang="en-US" sz="2400" b="1" dirty="0">
              <a:solidFill>
                <a:schemeClr val="bg1"/>
              </a:solidFill>
              <a:latin typeface="Century Gothic" pitchFamily="34" charset="0"/>
            </a:endParaRPr>
          </a:p>
        </p:txBody>
      </p:sp>
      <p:sp>
        <p:nvSpPr>
          <p:cNvPr id="3" name="Content Placeholder 2"/>
          <p:cNvSpPr>
            <a:spLocks noGrp="1"/>
          </p:cNvSpPr>
          <p:nvPr>
            <p:ph sz="half" idx="2"/>
          </p:nvPr>
        </p:nvSpPr>
        <p:spPr>
          <a:ln w="25400">
            <a:solidFill>
              <a:schemeClr val="accent1"/>
            </a:solidFill>
          </a:ln>
        </p:spPr>
        <p:txBody>
          <a:bodyPr numCol="1">
            <a:noAutofit/>
          </a:bodyPr>
          <a:lstStyle/>
          <a:p>
            <a:r>
              <a:rPr lang="en-US" sz="2000" dirty="0" smtClean="0">
                <a:latin typeface="Century Gothic" pitchFamily="34" charset="0"/>
              </a:rPr>
              <a:t>Childless adults 19-64</a:t>
            </a:r>
          </a:p>
          <a:p>
            <a:pPr marL="0" indent="0">
              <a:buNone/>
            </a:pPr>
            <a:endParaRPr lang="en-US" sz="2000" dirty="0" smtClean="0">
              <a:latin typeface="Century Gothic" pitchFamily="34" charset="0"/>
            </a:endParaRPr>
          </a:p>
          <a:p>
            <a:r>
              <a:rPr lang="en-US" sz="2000" dirty="0" smtClean="0">
                <a:latin typeface="Century Gothic" pitchFamily="34" charset="0"/>
              </a:rPr>
              <a:t>Pregnant</a:t>
            </a:r>
          </a:p>
          <a:p>
            <a:pPr marL="0" indent="0">
              <a:buNone/>
            </a:pPr>
            <a:endParaRPr lang="en-US" sz="2000" dirty="0" smtClean="0">
              <a:latin typeface="Century Gothic" pitchFamily="34" charset="0"/>
            </a:endParaRPr>
          </a:p>
          <a:p>
            <a:r>
              <a:rPr lang="en-US" sz="2000" dirty="0" smtClean="0">
                <a:latin typeface="Century Gothic" pitchFamily="34" charset="0"/>
              </a:rPr>
              <a:t>Children up to age 19</a:t>
            </a:r>
            <a:br>
              <a:rPr lang="en-US" sz="2000" dirty="0" smtClean="0">
                <a:latin typeface="Century Gothic" pitchFamily="34" charset="0"/>
              </a:rPr>
            </a:br>
            <a:r>
              <a:rPr lang="en-US" sz="2000" dirty="0" smtClean="0">
                <a:latin typeface="Century Gothic" pitchFamily="34" charset="0"/>
              </a:rPr>
              <a:t>(or 21 if a full time student)</a:t>
            </a:r>
          </a:p>
          <a:p>
            <a:pPr marL="0" indent="0">
              <a:buNone/>
            </a:pPr>
            <a:endParaRPr lang="en-US" sz="2000" dirty="0" smtClean="0">
              <a:latin typeface="Century Gothic" pitchFamily="34" charset="0"/>
            </a:endParaRPr>
          </a:p>
          <a:p>
            <a:r>
              <a:rPr lang="en-US" sz="2000" dirty="0" smtClean="0">
                <a:latin typeface="Century Gothic" pitchFamily="34" charset="0"/>
              </a:rPr>
              <a:t>Parent/Caretaker Relative</a:t>
            </a:r>
          </a:p>
          <a:p>
            <a:endParaRPr lang="en-US" sz="2000" dirty="0" smtClean="0">
              <a:latin typeface="Century Gothic" pitchFamily="34" charset="0"/>
            </a:endParaRPr>
          </a:p>
          <a:p>
            <a:r>
              <a:rPr lang="en-US" sz="2000" dirty="0" smtClean="0">
                <a:latin typeface="Century Gothic" pitchFamily="34" charset="0"/>
              </a:rPr>
              <a:t>Disabled (see next slide)</a:t>
            </a:r>
            <a:endParaRPr lang="en-US" sz="2000" dirty="0">
              <a:latin typeface="Century Gothic" pitchFamily="34" charset="0"/>
            </a:endParaRPr>
          </a:p>
        </p:txBody>
      </p:sp>
      <p:sp>
        <p:nvSpPr>
          <p:cNvPr id="8" name="Text Placeholder 7"/>
          <p:cNvSpPr>
            <a:spLocks noGrp="1"/>
          </p:cNvSpPr>
          <p:nvPr>
            <p:ph type="body" sz="quarter" idx="3"/>
          </p:nvPr>
        </p:nvSpPr>
        <p:spPr>
          <a:solidFill>
            <a:schemeClr val="accent1"/>
          </a:solidFill>
        </p:spPr>
        <p:txBody>
          <a:bodyPr>
            <a:normAutofit/>
          </a:bodyPr>
          <a:lstStyle/>
          <a:p>
            <a:r>
              <a:rPr lang="en-US" sz="2400" b="1" dirty="0" smtClean="0">
                <a:solidFill>
                  <a:schemeClr val="bg1"/>
                </a:solidFill>
                <a:latin typeface="Century Gothic" pitchFamily="34" charset="0"/>
              </a:rPr>
              <a:t>NON-MAGI</a:t>
            </a:r>
            <a:endParaRPr lang="en-US" sz="2400" b="1" dirty="0">
              <a:solidFill>
                <a:schemeClr val="bg1"/>
              </a:solidFill>
              <a:latin typeface="Century Gothic" pitchFamily="34" charset="0"/>
            </a:endParaRPr>
          </a:p>
        </p:txBody>
      </p:sp>
      <p:sp>
        <p:nvSpPr>
          <p:cNvPr id="5" name="Content Placeholder 4"/>
          <p:cNvSpPr>
            <a:spLocks noGrp="1"/>
          </p:cNvSpPr>
          <p:nvPr>
            <p:ph sz="quarter" idx="4"/>
          </p:nvPr>
        </p:nvSpPr>
        <p:spPr>
          <a:ln w="25400">
            <a:solidFill>
              <a:schemeClr val="accent1"/>
            </a:solidFill>
          </a:ln>
        </p:spPr>
        <p:txBody>
          <a:bodyPr>
            <a:normAutofit fontScale="92500" lnSpcReduction="10000"/>
          </a:bodyPr>
          <a:lstStyle/>
          <a:p>
            <a:pPr>
              <a:buFont typeface="Arial" charset="0"/>
              <a:buChar char="•"/>
            </a:pPr>
            <a:r>
              <a:rPr lang="en-US" sz="2200" dirty="0" smtClean="0">
                <a:latin typeface="Century Gothic" pitchFamily="34" charset="0"/>
              </a:rPr>
              <a:t>Aged</a:t>
            </a:r>
          </a:p>
          <a:p>
            <a:pPr>
              <a:buFont typeface="Arial" charset="0"/>
              <a:buChar char="•"/>
            </a:pPr>
            <a:endParaRPr lang="en-US" sz="2200" dirty="0" smtClean="0">
              <a:latin typeface="Century Gothic" pitchFamily="34" charset="0"/>
            </a:endParaRPr>
          </a:p>
          <a:p>
            <a:pPr>
              <a:buFont typeface="Arial" charset="0"/>
              <a:buChar char="•"/>
            </a:pPr>
            <a:r>
              <a:rPr lang="en-US" sz="2200" dirty="0" smtClean="0">
                <a:latin typeface="Century Gothic" pitchFamily="34" charset="0"/>
              </a:rPr>
              <a:t>Blind</a:t>
            </a:r>
          </a:p>
          <a:p>
            <a:pPr>
              <a:buFont typeface="Arial" charset="0"/>
              <a:buChar char="•"/>
            </a:pPr>
            <a:endParaRPr lang="en-US" sz="2200" dirty="0" smtClean="0">
              <a:latin typeface="Century Gothic" pitchFamily="34" charset="0"/>
            </a:endParaRPr>
          </a:p>
          <a:p>
            <a:pPr>
              <a:buFont typeface="Arial" charset="0"/>
              <a:buChar char="•"/>
            </a:pPr>
            <a:r>
              <a:rPr lang="en-US" sz="2200" dirty="0" smtClean="0">
                <a:latin typeface="Century Gothic" pitchFamily="34" charset="0"/>
              </a:rPr>
              <a:t>Disabled</a:t>
            </a:r>
          </a:p>
          <a:p>
            <a:pPr>
              <a:buFont typeface="Arial" charset="0"/>
              <a:buChar char="•"/>
            </a:pPr>
            <a:endParaRPr lang="en-US" sz="2200" dirty="0" smtClean="0">
              <a:latin typeface="Century Gothic" pitchFamily="34" charset="0"/>
            </a:endParaRPr>
          </a:p>
          <a:p>
            <a:pPr>
              <a:buFont typeface="Arial" charset="0"/>
              <a:buChar char="•"/>
            </a:pPr>
            <a:r>
              <a:rPr lang="en-US" sz="2200" dirty="0" smtClean="0">
                <a:latin typeface="Century Gothic" pitchFamily="34" charset="0"/>
              </a:rPr>
              <a:t>LTC</a:t>
            </a:r>
          </a:p>
          <a:p>
            <a:pPr>
              <a:buFont typeface="Arial" charset="0"/>
              <a:buChar char="•"/>
            </a:pPr>
            <a:endParaRPr lang="en-US" sz="2200" dirty="0" smtClean="0">
              <a:latin typeface="Century Gothic" pitchFamily="34" charset="0"/>
            </a:endParaRPr>
          </a:p>
          <a:p>
            <a:pPr>
              <a:buFont typeface="Arial" charset="0"/>
              <a:buChar char="•"/>
            </a:pPr>
            <a:r>
              <a:rPr lang="en-US" sz="2200" dirty="0" smtClean="0">
                <a:latin typeface="Century Gothic" pitchFamily="34" charset="0"/>
              </a:rPr>
              <a:t>MN/Medically Indigent (MI)</a:t>
            </a:r>
          </a:p>
          <a:p>
            <a:pPr>
              <a:buFont typeface="Arial" charset="0"/>
              <a:buChar char="•"/>
            </a:pPr>
            <a:endParaRPr lang="en-US" sz="2200" dirty="0" smtClean="0">
              <a:latin typeface="Century Gothic" pitchFamily="34" charset="0"/>
            </a:endParaRPr>
          </a:p>
          <a:p>
            <a:pPr>
              <a:buFont typeface="Arial" charset="0"/>
              <a:buChar char="•"/>
            </a:pPr>
            <a:r>
              <a:rPr lang="en-US" sz="2200" dirty="0" smtClean="0">
                <a:latin typeface="Century Gothic" pitchFamily="34" charset="0"/>
              </a:rPr>
              <a:t>MN Sneede</a:t>
            </a:r>
            <a:endParaRPr lang="en-US" sz="2200" dirty="0">
              <a:latin typeface="Century Gothic" pitchFamily="34" charset="0"/>
            </a:endParaRPr>
          </a:p>
        </p:txBody>
      </p:sp>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43</a:t>
            </a:fld>
            <a:endParaRPr lang="en-US" sz="1800" dirty="0">
              <a:solidFill>
                <a:schemeClr val="accent1"/>
              </a:solidFill>
              <a:latin typeface="Century Gothic"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217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MAGI COVERAGE</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257800"/>
          </a:xfrm>
        </p:spPr>
        <p:txBody>
          <a:bodyPr>
            <a:noAutofit/>
          </a:bodyPr>
          <a:lstStyle/>
          <a:p>
            <a:pPr marL="0" lvl="1" indent="0">
              <a:buNone/>
            </a:pPr>
            <a:r>
              <a:rPr lang="en-US" sz="1500" b="1" dirty="0" smtClean="0">
                <a:latin typeface="Century Gothic" pitchFamily="34" charset="0"/>
              </a:rPr>
              <a:t>The groups that will be evaluated under MAGI Medi-Cal are:</a:t>
            </a:r>
          </a:p>
          <a:p>
            <a:pPr lvl="2">
              <a:buFont typeface="Wingdings" pitchFamily="2" charset="2"/>
              <a:buChar char="Ø"/>
            </a:pPr>
            <a:r>
              <a:rPr lang="en-US" sz="1500" dirty="0" smtClean="0">
                <a:latin typeface="Century Gothic" pitchFamily="34" charset="0"/>
              </a:rPr>
              <a:t>ACA Adults</a:t>
            </a:r>
          </a:p>
          <a:p>
            <a:pPr lvl="2">
              <a:buFont typeface="Wingdings" pitchFamily="2" charset="2"/>
              <a:buChar char="Ø"/>
            </a:pPr>
            <a:r>
              <a:rPr lang="en-US" sz="1500" dirty="0" smtClean="0">
                <a:latin typeface="Century Gothic" pitchFamily="34" charset="0"/>
              </a:rPr>
              <a:t>ACA Parent/Caretaker Relative</a:t>
            </a:r>
          </a:p>
          <a:p>
            <a:pPr lvl="2">
              <a:buFont typeface="Wingdings" pitchFamily="2" charset="2"/>
              <a:buChar char="Ø"/>
            </a:pPr>
            <a:r>
              <a:rPr lang="en-US" sz="1500" dirty="0" smtClean="0">
                <a:latin typeface="Century Gothic" pitchFamily="34" charset="0"/>
              </a:rPr>
              <a:t>ACA Pregnant Women</a:t>
            </a:r>
          </a:p>
          <a:p>
            <a:pPr lvl="2">
              <a:buFont typeface="Wingdings" pitchFamily="2" charset="2"/>
              <a:buChar char="Ø"/>
            </a:pPr>
            <a:r>
              <a:rPr lang="en-US" sz="1500" dirty="0" smtClean="0">
                <a:latin typeface="Century Gothic" pitchFamily="34" charset="0"/>
              </a:rPr>
              <a:t>ACA Infant and Children up to 19 yrs.</a:t>
            </a:r>
          </a:p>
          <a:p>
            <a:pPr lvl="2">
              <a:buFont typeface="Wingdings" pitchFamily="2" charset="2"/>
              <a:buChar char="Ø"/>
            </a:pPr>
            <a:r>
              <a:rPr lang="en-US" sz="1500" dirty="0" smtClean="0">
                <a:latin typeface="Century Gothic" pitchFamily="34" charset="0"/>
              </a:rPr>
              <a:t>Targeted Low Income Children Program (TLICP)</a:t>
            </a:r>
          </a:p>
          <a:p>
            <a:pPr lvl="2">
              <a:buFont typeface="Wingdings" pitchFamily="2" charset="2"/>
              <a:buChar char="Ø"/>
            </a:pPr>
            <a:endParaRPr lang="en-US" sz="1500" dirty="0">
              <a:latin typeface="Century Gothic" pitchFamily="34" charset="0"/>
            </a:endParaRPr>
          </a:p>
          <a:p>
            <a:r>
              <a:rPr lang="en-US" sz="1500" dirty="0" smtClean="0">
                <a:latin typeface="Century Gothic" pitchFamily="34" charset="0"/>
              </a:rPr>
              <a:t>Someone who has a disability and may be eligible for a non-MAGI program, but who also is eligible for MAGI MC coverage, is to be placed on the MAGI coverage prior to conducting a non-MAGI eligibility determination based on the disability.</a:t>
            </a:r>
          </a:p>
          <a:p>
            <a:pPr lvl="1"/>
            <a:r>
              <a:rPr lang="en-US" sz="1500" dirty="0" smtClean="0">
                <a:latin typeface="Century Gothic" pitchFamily="34" charset="0"/>
              </a:rPr>
              <a:t>Non-MAGI eligibility may be important to determine, for example, if the person needs services (such as long-term care) that are not available to MAGI program recipients.</a:t>
            </a:r>
          </a:p>
          <a:p>
            <a:pPr marL="548640" lvl="2" indent="0">
              <a:buNone/>
            </a:pPr>
            <a:endParaRPr lang="en-US" sz="1500" dirty="0" smtClean="0">
              <a:latin typeface="Century Gothic" pitchFamily="34" charset="0"/>
            </a:endParaRPr>
          </a:p>
          <a:p>
            <a:r>
              <a:rPr lang="en-US" sz="1500" dirty="0" smtClean="0">
                <a:latin typeface="Century Gothic" pitchFamily="34" charset="0"/>
              </a:rPr>
              <a:t>Current beneficiaries who could fit into one of the above groups, but who are currently aided under existing pre-ACA Medi-Cal programs, will continue receiving current benefits up to the time of their annual renewal (redetermination).</a:t>
            </a:r>
          </a:p>
          <a:p>
            <a:pPr marL="0" indent="0">
              <a:buNone/>
            </a:pPr>
            <a:endParaRPr lang="en-US" sz="1500" dirty="0" smtClean="0">
              <a:latin typeface="Century Gothic" pitchFamily="34" charset="0"/>
            </a:endParaRPr>
          </a:p>
          <a:p>
            <a:r>
              <a:rPr lang="en-US" sz="1500" dirty="0" smtClean="0">
                <a:latin typeface="Century Gothic" pitchFamily="34" charset="0"/>
              </a:rPr>
              <a:t>At their annual renewal, the household will be evaluated under the new MAGI rules. There is an exception for pre-ACA eligible children, who will continue to be eligible under </a:t>
            </a:r>
            <a:br>
              <a:rPr lang="en-US" sz="1500" dirty="0" smtClean="0">
                <a:latin typeface="Century Gothic" pitchFamily="34" charset="0"/>
              </a:rPr>
            </a:br>
            <a:r>
              <a:rPr lang="en-US" sz="1500" dirty="0" smtClean="0">
                <a:latin typeface="Century Gothic" pitchFamily="34" charset="0"/>
              </a:rPr>
              <a:t>pre-ACA rules through 2014. Further details are pending on the child exception.</a:t>
            </a: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44</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ADULTS</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257800"/>
          </a:xfrm>
        </p:spPr>
        <p:txBody>
          <a:bodyPr>
            <a:normAutofit/>
          </a:bodyPr>
          <a:lstStyle/>
          <a:p>
            <a:pPr marL="0" lvl="1" indent="0">
              <a:buNone/>
            </a:pPr>
            <a:r>
              <a:rPr lang="en-US" sz="1600" b="1" dirty="0" smtClean="0">
                <a:latin typeface="Century Gothic" pitchFamily="34" charset="0"/>
              </a:rPr>
              <a:t>The ACA will expand Medi-Cal eligibility to individuals who are:</a:t>
            </a:r>
          </a:p>
          <a:p>
            <a:pPr lvl="2">
              <a:buFont typeface="Wingdings" pitchFamily="2" charset="2"/>
              <a:buChar char="Ø"/>
            </a:pPr>
            <a:r>
              <a:rPr lang="en-US" sz="1600" dirty="0" smtClean="0">
                <a:latin typeface="Century Gothic" pitchFamily="34" charset="0"/>
              </a:rPr>
              <a:t>19 to 64 years of age</a:t>
            </a:r>
          </a:p>
          <a:p>
            <a:pPr lvl="2">
              <a:buFont typeface="Wingdings" pitchFamily="2" charset="2"/>
              <a:buChar char="Ø"/>
            </a:pPr>
            <a:r>
              <a:rPr lang="en-US" sz="1600" dirty="0" smtClean="0">
                <a:latin typeface="Century Gothic" pitchFamily="34" charset="0"/>
              </a:rPr>
              <a:t>U.S. Citizens/Legal Permanent Residents*</a:t>
            </a:r>
          </a:p>
          <a:p>
            <a:pPr lvl="2">
              <a:buFont typeface="Wingdings" pitchFamily="2" charset="2"/>
              <a:buChar char="Ø"/>
            </a:pPr>
            <a:r>
              <a:rPr lang="en-US" sz="1600" dirty="0" smtClean="0">
                <a:latin typeface="Century Gothic" pitchFamily="34" charset="0"/>
              </a:rPr>
              <a:t>Not pregnant</a:t>
            </a:r>
          </a:p>
          <a:p>
            <a:pPr lvl="2">
              <a:buFont typeface="Wingdings" pitchFamily="2" charset="2"/>
              <a:buChar char="Ø"/>
            </a:pPr>
            <a:r>
              <a:rPr lang="en-US" sz="1600" dirty="0" smtClean="0">
                <a:latin typeface="Century Gothic" pitchFamily="34" charset="0"/>
              </a:rPr>
              <a:t>Not eligible for Medicare Part A or B</a:t>
            </a:r>
          </a:p>
          <a:p>
            <a:pPr lvl="2">
              <a:buFont typeface="Wingdings" pitchFamily="2" charset="2"/>
              <a:buChar char="Ø"/>
            </a:pPr>
            <a:r>
              <a:rPr lang="en-US" sz="1600" dirty="0" smtClean="0">
                <a:latin typeface="Century Gothic" pitchFamily="34" charset="0"/>
              </a:rPr>
              <a:t>With income at or below 138% FPL</a:t>
            </a:r>
          </a:p>
          <a:p>
            <a:pPr marL="548640" lvl="2" indent="0">
              <a:buNone/>
            </a:pPr>
            <a:endParaRPr lang="en-US" sz="1600" dirty="0" smtClean="0">
              <a:latin typeface="Century Gothic" pitchFamily="34" charset="0"/>
            </a:endParaRPr>
          </a:p>
          <a:p>
            <a:pPr marL="0" indent="0">
              <a:buNone/>
            </a:pPr>
            <a:r>
              <a:rPr lang="en-US" sz="1600" b="1" dirty="0" smtClean="0">
                <a:latin typeface="Century Gothic" pitchFamily="34" charset="0"/>
              </a:rPr>
              <a:t>*Recent Legal Immigrants (Less than 5 years)</a:t>
            </a:r>
          </a:p>
          <a:p>
            <a:pPr marL="0" indent="0">
              <a:buNone/>
            </a:pPr>
            <a:endParaRPr lang="en-US" sz="1600" b="1" dirty="0" smtClean="0">
              <a:latin typeface="Century Gothic" pitchFamily="34" charset="0"/>
            </a:endParaRPr>
          </a:p>
          <a:p>
            <a:pPr lvl="2">
              <a:buFont typeface="Wingdings" pitchFamily="2" charset="2"/>
              <a:buChar char="Ø"/>
            </a:pPr>
            <a:r>
              <a:rPr lang="en-US" sz="1600" dirty="0">
                <a:latin typeface="Century Gothic" pitchFamily="34" charset="0"/>
              </a:rPr>
              <a:t>Legal permanent residents </a:t>
            </a:r>
            <a:r>
              <a:rPr lang="en-US" sz="1600" dirty="0" smtClean="0">
                <a:latin typeface="Century Gothic" pitchFamily="34" charset="0"/>
              </a:rPr>
              <a:t>in the U.S. less </a:t>
            </a:r>
            <a:r>
              <a:rPr lang="en-US" sz="1600" dirty="0">
                <a:latin typeface="Century Gothic" pitchFamily="34" charset="0"/>
              </a:rPr>
              <a:t>than </a:t>
            </a:r>
            <a:r>
              <a:rPr lang="en-US" sz="1600" dirty="0" smtClean="0">
                <a:latin typeface="Century Gothic" pitchFamily="34" charset="0"/>
              </a:rPr>
              <a:t>5 years </a:t>
            </a:r>
            <a:r>
              <a:rPr lang="en-US" sz="1600" dirty="0">
                <a:latin typeface="Century Gothic" pitchFamily="34" charset="0"/>
              </a:rPr>
              <a:t>will not be eligible for Federally funded MAGI Medi-Cal, but will be eligible under </a:t>
            </a:r>
            <a:r>
              <a:rPr lang="en-US" sz="1600" dirty="0" smtClean="0">
                <a:latin typeface="Century Gothic" pitchFamily="34" charset="0"/>
              </a:rPr>
              <a:t>state-funded</a:t>
            </a:r>
            <a:br>
              <a:rPr lang="en-US" sz="1600" dirty="0" smtClean="0">
                <a:latin typeface="Century Gothic" pitchFamily="34" charset="0"/>
              </a:rPr>
            </a:br>
            <a:r>
              <a:rPr lang="en-US" sz="1600" dirty="0" smtClean="0">
                <a:latin typeface="Century Gothic" pitchFamily="34" charset="0"/>
              </a:rPr>
              <a:t> Medi-Cal.</a:t>
            </a:r>
          </a:p>
          <a:p>
            <a:pPr lvl="2">
              <a:buFont typeface="Wingdings" pitchFamily="2" charset="2"/>
              <a:buChar char="Ø"/>
            </a:pPr>
            <a:r>
              <a:rPr lang="en-US" sz="1600" dirty="0" smtClean="0">
                <a:latin typeface="Century Gothic" pitchFamily="34" charset="0"/>
              </a:rPr>
              <a:t>Recently enacted statute will create a “wrap around” program for childless LPR adults in the U.S. for less than 5 years. These adults will receive coverage through the Covered California plans upon implementation of the wrap around program, expected to occur sometime in 2014. More details will follow on this as the program is developed. In the meantime, this group will be aided in Medi-Cal as a state-only coverage group.</a:t>
            </a:r>
            <a:endParaRPr lang="en-US" sz="1600" dirty="0">
              <a:latin typeface="Century Gothic" pitchFamily="34" charset="0"/>
            </a:endParaRPr>
          </a:p>
          <a:p>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45</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73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PARENTS/CARETAKER RELATIVES</a:t>
            </a:r>
            <a:endParaRPr lang="en-US" b="1" dirty="0">
              <a:latin typeface="Century Gothic" pitchFamily="34" charset="0"/>
            </a:endParaRPr>
          </a:p>
        </p:txBody>
      </p:sp>
      <p:sp>
        <p:nvSpPr>
          <p:cNvPr id="3" name="Content Placeholder 2"/>
          <p:cNvSpPr>
            <a:spLocks noGrp="1"/>
          </p:cNvSpPr>
          <p:nvPr>
            <p:ph idx="1"/>
          </p:nvPr>
        </p:nvSpPr>
        <p:spPr>
          <a:xfrm>
            <a:off x="228600" y="1447800"/>
            <a:ext cx="8686800" cy="4800600"/>
          </a:xfrm>
        </p:spPr>
        <p:txBody>
          <a:bodyPr>
            <a:normAutofit/>
          </a:bodyPr>
          <a:lstStyle/>
          <a:p>
            <a:pPr marL="0" indent="0">
              <a:buNone/>
            </a:pPr>
            <a:r>
              <a:rPr lang="en-US" sz="1800" b="1" dirty="0" smtClean="0">
                <a:latin typeface="Century Gothic" pitchFamily="34" charset="0"/>
              </a:rPr>
              <a:t>The parents and caretaker relatives currently eligible under the MN, MI, or 1931(b) programs will be consolidated under this new group, and evaluated under MAGI Medi-Cal. </a:t>
            </a:r>
          </a:p>
          <a:p>
            <a:pPr>
              <a:buNone/>
            </a:pPr>
            <a:endParaRPr lang="en-US" sz="1800" dirty="0" smtClean="0">
              <a:latin typeface="Century Gothic" pitchFamily="34" charset="0"/>
            </a:endParaRPr>
          </a:p>
          <a:p>
            <a:r>
              <a:rPr lang="en-US" sz="1800" dirty="0" smtClean="0">
                <a:latin typeface="Century Gothic" pitchFamily="34" charset="0"/>
              </a:rPr>
              <a:t>A caretaker relative is a person:</a:t>
            </a:r>
          </a:p>
          <a:p>
            <a:pPr marL="0" indent="0">
              <a:buNone/>
            </a:pPr>
            <a:endParaRPr lang="en-US" sz="1800" dirty="0" smtClean="0">
              <a:latin typeface="Century Gothic" pitchFamily="34" charset="0"/>
            </a:endParaRPr>
          </a:p>
          <a:p>
            <a:pPr lvl="2">
              <a:buFont typeface="Wingdings" pitchFamily="2" charset="2"/>
              <a:buChar char="Ø"/>
            </a:pPr>
            <a:r>
              <a:rPr lang="en-US" dirty="0" smtClean="0">
                <a:latin typeface="Century Gothic" pitchFamily="34" charset="0"/>
              </a:rPr>
              <a:t>Related to the dependent child by blood, adoption, or marriage</a:t>
            </a:r>
          </a:p>
          <a:p>
            <a:pPr lvl="2">
              <a:buFont typeface="Wingdings" pitchFamily="2" charset="2"/>
              <a:buChar char="Ø"/>
            </a:pPr>
            <a:r>
              <a:rPr lang="en-US" dirty="0" smtClean="0">
                <a:latin typeface="Century Gothic" pitchFamily="34" charset="0"/>
              </a:rPr>
              <a:t>Lives with the child</a:t>
            </a:r>
          </a:p>
          <a:p>
            <a:pPr lvl="2">
              <a:buFont typeface="Wingdings" pitchFamily="2" charset="2"/>
              <a:buChar char="Ø"/>
            </a:pPr>
            <a:r>
              <a:rPr lang="en-US" dirty="0" smtClean="0">
                <a:latin typeface="Century Gothic" pitchFamily="34" charset="0"/>
              </a:rPr>
              <a:t>Assumes primary responsibility for the child’s care</a:t>
            </a:r>
          </a:p>
          <a:p>
            <a:pPr>
              <a:buNone/>
            </a:pPr>
            <a:endParaRPr lang="en-US" sz="1800" dirty="0" smtClean="0">
              <a:latin typeface="Century Gothic" pitchFamily="34" charset="0"/>
            </a:endParaRPr>
          </a:p>
          <a:p>
            <a:r>
              <a:rPr lang="en-US" sz="1800" dirty="0" smtClean="0">
                <a:latin typeface="Century Gothic" pitchFamily="34" charset="0"/>
              </a:rPr>
              <a:t>Parents and caretakers not eligible under this group because their income is over 125% FPL, but at or below 138% FPL, will</a:t>
            </a:r>
            <a:r>
              <a:rPr lang="en-US" sz="1800" dirty="0" smtClean="0">
                <a:solidFill>
                  <a:srgbClr val="FF0000"/>
                </a:solidFill>
                <a:latin typeface="Century Gothic" pitchFamily="34" charset="0"/>
              </a:rPr>
              <a:t> </a:t>
            </a:r>
            <a:r>
              <a:rPr lang="en-US" sz="1800" dirty="0" smtClean="0">
                <a:latin typeface="Century Gothic" pitchFamily="34" charset="0"/>
              </a:rPr>
              <a:t>be eligible for MAGI but are being tracked separately for federal claiming purposes and for potential Transitional Medi-Cal eligibility due to a change of circumstance. (Note that this should not affect eligibility processes.)</a:t>
            </a:r>
            <a:endParaRPr lang="en-US" sz="18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46</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a:bodyPr>
          <a:lstStyle/>
          <a:p>
            <a:r>
              <a:rPr lang="en-US" b="1" dirty="0" smtClean="0">
                <a:latin typeface="Century Gothic" pitchFamily="34" charset="0"/>
              </a:rPr>
              <a:t>INFANTS AND CHILDREN</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181600"/>
          </a:xfrm>
        </p:spPr>
        <p:txBody>
          <a:bodyPr>
            <a:noAutofit/>
          </a:bodyPr>
          <a:lstStyle/>
          <a:p>
            <a:r>
              <a:rPr lang="en-US" sz="2000" dirty="0" smtClean="0">
                <a:latin typeface="Century Gothic" pitchFamily="34" charset="0"/>
              </a:rPr>
              <a:t>Children currently eligible under the MN, MI, 1931(b) and the percentage programs will be consolidated under the new HCR group, and evaluated under MAGI Medi-Cal at the time of their annual renewal.</a:t>
            </a:r>
          </a:p>
          <a:p>
            <a:pPr lvl="1"/>
            <a:r>
              <a:rPr lang="en-US" sz="1600" dirty="0" smtClean="0">
                <a:latin typeface="Century Gothic" pitchFamily="34" charset="0"/>
              </a:rPr>
              <a:t>This group includes children up to age 19, however, children </a:t>
            </a:r>
            <a:r>
              <a:rPr lang="en-US" sz="1600" dirty="0">
                <a:latin typeface="Century Gothic" pitchFamily="34" charset="0"/>
              </a:rPr>
              <a:t>up to 21 years of age who are full time students and claimed as tax dependents will </a:t>
            </a:r>
            <a:r>
              <a:rPr lang="en-US" sz="1600" dirty="0" smtClean="0">
                <a:latin typeface="Century Gothic" pitchFamily="34" charset="0"/>
              </a:rPr>
              <a:t>also be </a:t>
            </a:r>
            <a:r>
              <a:rPr lang="en-US" sz="1600" dirty="0">
                <a:latin typeface="Century Gothic" pitchFamily="34" charset="0"/>
              </a:rPr>
              <a:t>aided under this group</a:t>
            </a:r>
            <a:r>
              <a:rPr lang="en-US" sz="1600" dirty="0" smtClean="0">
                <a:latin typeface="Century Gothic" pitchFamily="34" charset="0"/>
              </a:rPr>
              <a:t>.</a:t>
            </a:r>
          </a:p>
          <a:p>
            <a:endParaRPr lang="en-US" sz="1600" dirty="0">
              <a:solidFill>
                <a:schemeClr val="accent1"/>
              </a:solidFill>
              <a:latin typeface="Century Gothic" pitchFamily="34" charset="0"/>
            </a:endParaRPr>
          </a:p>
          <a:p>
            <a:r>
              <a:rPr lang="en-US" sz="2000" dirty="0" smtClean="0">
                <a:latin typeface="Century Gothic" pitchFamily="34" charset="0"/>
              </a:rPr>
              <a:t>The Targeted Low Income Program (TLICP) was created to aid the Healthy Families Children transitioning into Medi-Cal in 2013.</a:t>
            </a:r>
          </a:p>
          <a:p>
            <a:pPr lvl="2">
              <a:buFont typeface="Wingdings" pitchFamily="2" charset="2"/>
              <a:buChar char="Ø"/>
            </a:pPr>
            <a:r>
              <a:rPr lang="en-US" sz="2000" dirty="0" smtClean="0">
                <a:latin typeface="Century Gothic" pitchFamily="34" charset="0"/>
              </a:rPr>
              <a:t>TLICP will continue in 2014, meaning that higher-income children will continue to pay premiums to receive Medi-Cal.</a:t>
            </a:r>
          </a:p>
          <a:p>
            <a:pPr lvl="2">
              <a:buFont typeface="Wingdings" pitchFamily="2" charset="2"/>
              <a:buChar char="Ø"/>
            </a:pPr>
            <a:r>
              <a:rPr lang="en-US" sz="2000" dirty="0" smtClean="0">
                <a:latin typeface="Century Gothic" pitchFamily="34" charset="0"/>
              </a:rPr>
              <a:t>There will be new TLICP aid codes in 2014 that include undocumented children.</a:t>
            </a:r>
          </a:p>
          <a:p>
            <a:pPr lvl="2">
              <a:buFont typeface="Wingdings" pitchFamily="2" charset="2"/>
              <a:buChar char="Ø"/>
            </a:pPr>
            <a:r>
              <a:rPr lang="en-US" sz="2000" dirty="0" smtClean="0">
                <a:latin typeface="Century Gothic" pitchFamily="34" charset="0"/>
              </a:rPr>
              <a:t>This program continues to provide coverage only up to age 19.</a:t>
            </a: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47</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Advance Premium Tax Credits </a:t>
            </a:r>
          </a:p>
          <a:p>
            <a:pPr algn="ctr"/>
            <a:r>
              <a:rPr lang="en-US" sz="3200" dirty="0" smtClean="0">
                <a:solidFill>
                  <a:schemeClr val="accent1"/>
                </a:solidFill>
                <a:latin typeface="Century Gothic" pitchFamily="34" charset="0"/>
              </a:rPr>
              <a:t>Cost Sharing Reduction</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48</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63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APTC/CSR</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334000"/>
          </a:xfrm>
        </p:spPr>
        <p:txBody>
          <a:bodyPr>
            <a:normAutofit lnSpcReduction="10000"/>
          </a:bodyPr>
          <a:lstStyle/>
          <a:p>
            <a:pPr marL="0" indent="0">
              <a:buNone/>
              <a:defRPr/>
            </a:pPr>
            <a:r>
              <a:rPr lang="en-US" sz="1600" b="1" dirty="0" smtClean="0">
                <a:latin typeface="Century Gothic" pitchFamily="34" charset="0"/>
                <a:cs typeface="Arial" pitchFamily="34" charset="0"/>
              </a:rPr>
              <a:t>Customers not eligible to MAGI MC will have eligibility determined for the Advanced Premium Tax Credit (APTC) Program and Cost Sharing Reduction subsidies (CSR); often referred to as Enhanced Benefits. County eligibility staff will be able to do this determination.</a:t>
            </a:r>
          </a:p>
          <a:p>
            <a:pPr>
              <a:defRPr/>
            </a:pPr>
            <a:endParaRPr lang="en-US" sz="1600" dirty="0" smtClean="0">
              <a:latin typeface="Century Gothic" pitchFamily="34" charset="0"/>
              <a:cs typeface="Arial" pitchFamily="34" charset="0"/>
            </a:endParaRPr>
          </a:p>
          <a:p>
            <a:pPr>
              <a:defRPr/>
            </a:pPr>
            <a:r>
              <a:rPr lang="en-US" sz="1600" dirty="0" smtClean="0">
                <a:latin typeface="Century Gothic" pitchFamily="34" charset="0"/>
                <a:cs typeface="Arial" pitchFamily="34" charset="0"/>
              </a:rPr>
              <a:t>Starting January 1, 2014, any individual who meets the following requirements will be eligible for Premium Tax Assistance:</a:t>
            </a:r>
          </a:p>
          <a:p>
            <a:pPr lvl="2">
              <a:buFont typeface="Wingdings" pitchFamily="2" charset="2"/>
              <a:buChar char="Ø"/>
              <a:defRPr/>
            </a:pPr>
            <a:r>
              <a:rPr lang="en-US" sz="1600" dirty="0" smtClean="0">
                <a:latin typeface="Century Gothic" pitchFamily="34" charset="0"/>
                <a:cs typeface="Arial" pitchFamily="34" charset="0"/>
              </a:rPr>
              <a:t>No Other Health Coverage [and no offer of affordable employer coverage]</a:t>
            </a:r>
          </a:p>
          <a:p>
            <a:pPr lvl="2">
              <a:buFont typeface="Wingdings" pitchFamily="2" charset="2"/>
              <a:buChar char="Ø"/>
              <a:defRPr/>
            </a:pPr>
            <a:r>
              <a:rPr lang="en-US" sz="1600" dirty="0" smtClean="0">
                <a:latin typeface="Century Gothic" pitchFamily="34" charset="0"/>
                <a:cs typeface="Arial" pitchFamily="34" charset="0"/>
              </a:rPr>
              <a:t>Residency</a:t>
            </a:r>
          </a:p>
          <a:p>
            <a:pPr lvl="2">
              <a:buFont typeface="Wingdings" pitchFamily="2" charset="2"/>
              <a:buChar char="Ø"/>
              <a:defRPr/>
            </a:pPr>
            <a:r>
              <a:rPr lang="en-US" sz="1600" dirty="0" smtClean="0">
                <a:latin typeface="Century Gothic" pitchFamily="34" charset="0"/>
                <a:cs typeface="Arial" pitchFamily="34" charset="0"/>
              </a:rPr>
              <a:t>Citizenship/Immigration </a:t>
            </a:r>
          </a:p>
          <a:p>
            <a:pPr lvl="2">
              <a:buFont typeface="Wingdings" pitchFamily="2" charset="2"/>
              <a:buChar char="Ø"/>
              <a:defRPr/>
            </a:pPr>
            <a:r>
              <a:rPr lang="en-US" sz="1600" dirty="0" smtClean="0">
                <a:latin typeface="Century Gothic" pitchFamily="34" charset="0"/>
                <a:cs typeface="Arial" pitchFamily="34" charset="0"/>
              </a:rPr>
              <a:t>Household Composition</a:t>
            </a:r>
          </a:p>
          <a:p>
            <a:pPr lvl="2">
              <a:buFont typeface="Wingdings" pitchFamily="2" charset="2"/>
              <a:buChar char="Ø"/>
              <a:defRPr/>
            </a:pPr>
            <a:r>
              <a:rPr lang="en-US" sz="1600" dirty="0" smtClean="0">
                <a:latin typeface="Century Gothic" pitchFamily="34" charset="0"/>
                <a:cs typeface="Arial" pitchFamily="34" charset="0"/>
              </a:rPr>
              <a:t>Social Security Number</a:t>
            </a:r>
          </a:p>
          <a:p>
            <a:pPr lvl="2">
              <a:buFont typeface="Wingdings" pitchFamily="2" charset="2"/>
              <a:buChar char="Ø"/>
              <a:defRPr/>
            </a:pPr>
            <a:r>
              <a:rPr lang="en-US" sz="1600" dirty="0" smtClean="0">
                <a:latin typeface="Century Gothic" pitchFamily="34" charset="0"/>
                <a:cs typeface="Arial" pitchFamily="34" charset="0"/>
              </a:rPr>
              <a:t>Income 100% to 400% FPL</a:t>
            </a:r>
          </a:p>
          <a:p>
            <a:pPr marL="0" indent="0">
              <a:buNone/>
            </a:pPr>
            <a:endParaRPr lang="en-US" sz="1600" dirty="0" smtClean="0">
              <a:latin typeface="Century Gothic" pitchFamily="34" charset="0"/>
            </a:endParaRPr>
          </a:p>
          <a:p>
            <a:pPr marL="182880" lvl="1"/>
            <a:r>
              <a:rPr lang="en-US" sz="1600" dirty="0">
                <a:latin typeface="Century Gothic" pitchFamily="34" charset="0"/>
                <a:cs typeface="Arial" pitchFamily="34" charset="0"/>
              </a:rPr>
              <a:t>Countable and Excluded Income for the Premium Assistance Program are the same as they are for MAGI </a:t>
            </a:r>
            <a:r>
              <a:rPr lang="en-US" sz="1600" dirty="0" smtClean="0">
                <a:latin typeface="Century Gothic" pitchFamily="34" charset="0"/>
                <a:cs typeface="Arial" pitchFamily="34" charset="0"/>
              </a:rPr>
              <a:t>MC</a:t>
            </a:r>
          </a:p>
          <a:p>
            <a:pPr marL="182880" lvl="1"/>
            <a:endParaRPr lang="en-US" sz="1700" dirty="0" smtClean="0">
              <a:latin typeface="Century Gothic" pitchFamily="34" charset="0"/>
              <a:cs typeface="Arial" pitchFamily="34" charset="0"/>
            </a:endParaRPr>
          </a:p>
          <a:p>
            <a:pPr marL="182880" lvl="1"/>
            <a:r>
              <a:rPr lang="en-US" sz="1600" dirty="0" smtClean="0">
                <a:latin typeface="Century Gothic" pitchFamily="34" charset="0"/>
                <a:cs typeface="Arial" pitchFamily="34" charset="0"/>
              </a:rPr>
              <a:t>Household composition under APTC is different than those under MAGI.  While the “countable” and “excluded” income are based on the same factors, they may differ for each household based on the members counted in the APTC unit vs. the MAGI unit.  </a:t>
            </a:r>
            <a:endParaRPr lang="en-US" sz="1600" dirty="0">
              <a:latin typeface="Century Gothic" pitchFamily="34" charset="0"/>
              <a:cs typeface="Arial" pitchFamily="34" charset="0"/>
            </a:endParaRPr>
          </a:p>
          <a:p>
            <a:endParaRPr lang="en-US" sz="16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49</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90600"/>
          </a:xfrm>
        </p:spPr>
        <p:txBody>
          <a:bodyPr/>
          <a:lstStyle/>
          <a:p>
            <a:r>
              <a:rPr lang="en-US" b="1" dirty="0" smtClean="0">
                <a:latin typeface="Century Gothic" pitchFamily="34" charset="0"/>
              </a:rPr>
              <a:t>ENROLLMENT PERIODS</a:t>
            </a:r>
            <a:endParaRPr lang="en-US" b="1" dirty="0">
              <a:latin typeface="Century Gothic" pitchFamily="34" charset="0"/>
            </a:endParaRPr>
          </a:p>
        </p:txBody>
      </p:sp>
      <p:sp>
        <p:nvSpPr>
          <p:cNvPr id="3" name="Content Placeholder 2"/>
          <p:cNvSpPr>
            <a:spLocks noGrp="1"/>
          </p:cNvSpPr>
          <p:nvPr>
            <p:ph idx="1"/>
          </p:nvPr>
        </p:nvSpPr>
        <p:spPr>
          <a:xfrm>
            <a:off x="228600" y="1143000"/>
            <a:ext cx="8686800" cy="5638800"/>
          </a:xfrm>
        </p:spPr>
        <p:txBody>
          <a:bodyPr>
            <a:noAutofit/>
          </a:bodyPr>
          <a:lstStyle/>
          <a:p>
            <a:pPr marL="0" indent="0">
              <a:buNone/>
              <a:tabLst>
                <a:tab pos="2743200" algn="l"/>
              </a:tabLst>
              <a:defRPr/>
            </a:pPr>
            <a:r>
              <a:rPr lang="en-US" sz="1600" b="1" dirty="0" smtClean="0">
                <a:latin typeface="Century Gothic" pitchFamily="34" charset="0"/>
                <a:cs typeface="Arial" pitchFamily="34" charset="0"/>
              </a:rPr>
              <a:t>Pre Enrollment (October 1, 2013 – December 31, 2013)</a:t>
            </a:r>
          </a:p>
          <a:p>
            <a:pPr>
              <a:tabLst>
                <a:tab pos="2743200" algn="l"/>
              </a:tabLst>
              <a:defRPr/>
            </a:pPr>
            <a:r>
              <a:rPr lang="en-US" sz="1500" dirty="0" smtClean="0">
                <a:latin typeface="Century Gothic" pitchFamily="34" charset="0"/>
                <a:cs typeface="Arial" pitchFamily="34" charset="0"/>
              </a:rPr>
              <a:t>Customers can apply for health care coverage that will take effect January 1, 2014.</a:t>
            </a:r>
          </a:p>
          <a:p>
            <a:pPr lvl="2">
              <a:buFont typeface="Wingdings" pitchFamily="2" charset="2"/>
              <a:buChar char="Ø"/>
              <a:tabLst>
                <a:tab pos="2743200" algn="l"/>
              </a:tabLst>
              <a:defRPr/>
            </a:pPr>
            <a:r>
              <a:rPr lang="en-US" sz="1500" dirty="0" smtClean="0">
                <a:latin typeface="Century Gothic" pitchFamily="34" charset="0"/>
                <a:cs typeface="Arial" pitchFamily="34" charset="0"/>
              </a:rPr>
              <a:t>Customers with a current medical need can request to be evaluated for current pre-Affordable Care Act (pre-ACA) Medi-Cal programs, or the county should offer this upon its identification of a current Medi-Cal need and possible pre-ACA eligibility</a:t>
            </a:r>
          </a:p>
          <a:p>
            <a:pPr marL="0" indent="0">
              <a:buNone/>
              <a:tabLst>
                <a:tab pos="2743200" algn="l"/>
              </a:tabLst>
              <a:defRPr/>
            </a:pPr>
            <a:endParaRPr lang="en-US" sz="1600" dirty="0" smtClean="0">
              <a:latin typeface="Century Gothic" pitchFamily="34" charset="0"/>
              <a:cs typeface="Arial" pitchFamily="34" charset="0"/>
            </a:endParaRPr>
          </a:p>
          <a:p>
            <a:pPr marL="0" indent="0">
              <a:buNone/>
              <a:tabLst>
                <a:tab pos="2743200" algn="l"/>
                <a:tab pos="3200400" algn="l"/>
              </a:tabLst>
              <a:defRPr/>
            </a:pPr>
            <a:r>
              <a:rPr lang="en-US" sz="1600" b="1" dirty="0" smtClean="0">
                <a:latin typeface="Century Gothic" pitchFamily="34" charset="0"/>
                <a:cs typeface="Arial" pitchFamily="34" charset="0"/>
              </a:rPr>
              <a:t>Open Enrollment (October 1, 2013 – March 31, 2014)</a:t>
            </a:r>
          </a:p>
          <a:p>
            <a:pPr>
              <a:tabLst>
                <a:tab pos="2743200" algn="l"/>
                <a:tab pos="3200400" algn="l"/>
              </a:tabLst>
              <a:defRPr/>
            </a:pPr>
            <a:r>
              <a:rPr lang="en-US" sz="1500" dirty="0">
                <a:latin typeface="Century Gothic" pitchFamily="34" charset="0"/>
                <a:cs typeface="Arial" pitchFamily="34" charset="0"/>
              </a:rPr>
              <a:t>To be eligible </a:t>
            </a:r>
            <a:r>
              <a:rPr lang="en-US" sz="1500" dirty="0" smtClean="0">
                <a:latin typeface="Century Gothic" pitchFamily="34" charset="0"/>
                <a:cs typeface="Arial" pitchFamily="34" charset="0"/>
              </a:rPr>
              <a:t>for coverage </a:t>
            </a:r>
            <a:r>
              <a:rPr lang="en-US" sz="1500" dirty="0">
                <a:latin typeface="Century Gothic" pitchFamily="34" charset="0"/>
                <a:cs typeface="Arial" pitchFamily="34" charset="0"/>
              </a:rPr>
              <a:t>through </a:t>
            </a:r>
            <a:r>
              <a:rPr lang="en-US" sz="1500" dirty="0" smtClean="0">
                <a:latin typeface="Century Gothic" pitchFamily="34" charset="0"/>
                <a:cs typeface="Arial" pitchFamily="34" charset="0"/>
              </a:rPr>
              <a:t>Covered California, customers </a:t>
            </a:r>
            <a:r>
              <a:rPr lang="en-US" sz="1500" dirty="0">
                <a:latin typeface="Century Gothic" pitchFamily="34" charset="0"/>
                <a:cs typeface="Arial" pitchFamily="34" charset="0"/>
              </a:rPr>
              <a:t>must apply for benefits during Open </a:t>
            </a:r>
            <a:r>
              <a:rPr lang="en-US" sz="1500" dirty="0" smtClean="0">
                <a:latin typeface="Century Gothic" pitchFamily="34" charset="0"/>
                <a:cs typeface="Arial" pitchFamily="34" charset="0"/>
              </a:rPr>
              <a:t>Enrollment or experience a qualifying life event</a:t>
            </a:r>
            <a:endParaRPr lang="en-US" sz="1500" dirty="0">
              <a:latin typeface="Century Gothic" pitchFamily="34" charset="0"/>
              <a:cs typeface="Arial" pitchFamily="34" charset="0"/>
            </a:endParaRPr>
          </a:p>
          <a:p>
            <a:pPr>
              <a:tabLst>
                <a:tab pos="2743200" algn="l"/>
                <a:tab pos="3200400" algn="l"/>
              </a:tabLst>
              <a:defRPr/>
            </a:pPr>
            <a:r>
              <a:rPr lang="en-US" sz="1500" dirty="0" smtClean="0">
                <a:latin typeface="Century Gothic" pitchFamily="34" charset="0"/>
                <a:cs typeface="Arial" pitchFamily="34" charset="0"/>
              </a:rPr>
              <a:t>Starting in 2014, annual Open Enrollment will be October 15 through December 7</a:t>
            </a:r>
            <a:endParaRPr lang="en-US" sz="1500" baseline="30000" dirty="0" smtClean="0">
              <a:latin typeface="Century Gothic" pitchFamily="34" charset="0"/>
              <a:cs typeface="Arial" pitchFamily="34" charset="0"/>
            </a:endParaRPr>
          </a:p>
          <a:p>
            <a:pPr marL="0" indent="0">
              <a:buNone/>
              <a:tabLst>
                <a:tab pos="2743200" algn="l"/>
                <a:tab pos="3200400" algn="l"/>
              </a:tabLst>
              <a:defRPr/>
            </a:pPr>
            <a:endParaRPr lang="en-US" sz="1600" dirty="0" smtClean="0">
              <a:latin typeface="Century Gothic" pitchFamily="34" charset="0"/>
              <a:cs typeface="Arial" pitchFamily="34" charset="0"/>
            </a:endParaRPr>
          </a:p>
          <a:p>
            <a:pPr marL="0" indent="0">
              <a:buNone/>
              <a:tabLst>
                <a:tab pos="2743200" algn="l"/>
                <a:tab pos="3200400" algn="l"/>
              </a:tabLst>
              <a:defRPr/>
            </a:pPr>
            <a:r>
              <a:rPr lang="en-US" sz="1600" b="1" dirty="0" smtClean="0">
                <a:latin typeface="Century Gothic" pitchFamily="34" charset="0"/>
                <a:cs typeface="Arial" pitchFamily="34" charset="0"/>
              </a:rPr>
              <a:t>Special Enrollment (Must enroll within 60 days of occurrence)</a:t>
            </a:r>
          </a:p>
          <a:p>
            <a:pPr>
              <a:tabLst>
                <a:tab pos="2743200" algn="l"/>
                <a:tab pos="3200400" algn="l"/>
              </a:tabLst>
              <a:defRPr/>
            </a:pPr>
            <a:r>
              <a:rPr lang="en-US" sz="1500" dirty="0" smtClean="0">
                <a:latin typeface="Century Gothic" pitchFamily="34" charset="0"/>
                <a:cs typeface="Arial" pitchFamily="34" charset="0"/>
              </a:rPr>
              <a:t>Available when a customer has a life change that impacts eligibility such as:</a:t>
            </a:r>
          </a:p>
          <a:p>
            <a:pPr lvl="2">
              <a:buFont typeface="Wingdings" pitchFamily="2" charset="2"/>
              <a:buChar char="Ø"/>
              <a:defRPr/>
            </a:pPr>
            <a:r>
              <a:rPr lang="en-US" sz="1500" dirty="0" smtClean="0">
                <a:latin typeface="Century Gothic" pitchFamily="34" charset="0"/>
              </a:rPr>
              <a:t>Birth of a child for the child</a:t>
            </a:r>
          </a:p>
          <a:p>
            <a:pPr lvl="2">
              <a:buFont typeface="Wingdings" pitchFamily="2" charset="2"/>
              <a:buChar char="Ø"/>
              <a:defRPr/>
            </a:pPr>
            <a:r>
              <a:rPr lang="en-US" sz="1500" dirty="0" smtClean="0">
                <a:latin typeface="Century Gothic" pitchFamily="34" charset="0"/>
              </a:rPr>
              <a:t>Moving to a new state</a:t>
            </a:r>
          </a:p>
          <a:p>
            <a:pPr lvl="2">
              <a:buFont typeface="Wingdings" pitchFamily="2" charset="2"/>
              <a:buChar char="Ø"/>
              <a:defRPr/>
            </a:pPr>
            <a:r>
              <a:rPr lang="en-US" sz="1500" dirty="0" smtClean="0">
                <a:latin typeface="Century Gothic" pitchFamily="34" charset="0"/>
              </a:rPr>
              <a:t>Marriage or divorce</a:t>
            </a:r>
          </a:p>
          <a:p>
            <a:pPr>
              <a:defRPr/>
            </a:pPr>
            <a:r>
              <a:rPr lang="en-US" sz="1500" dirty="0" smtClean="0">
                <a:latin typeface="Century Gothic" pitchFamily="34" charset="0"/>
              </a:rPr>
              <a:t>Additional special enrollment circumstances are contained in Covered CA regulations</a:t>
            </a:r>
          </a:p>
          <a:p>
            <a:pPr>
              <a:defRPr/>
            </a:pPr>
            <a:r>
              <a:rPr lang="en-US" sz="1500" dirty="0" smtClean="0">
                <a:latin typeface="Century Gothic" pitchFamily="34" charset="0"/>
              </a:rPr>
              <a:t>NOT available when a woman becomes pregnant or a customer becomes ill </a:t>
            </a:r>
          </a:p>
          <a:p>
            <a:pPr marL="274320" lvl="1" indent="0">
              <a:buNone/>
              <a:defRPr/>
            </a:pPr>
            <a:r>
              <a:rPr lang="en-US" sz="1400" b="1" dirty="0" smtClean="0">
                <a:latin typeface="Century Gothic" pitchFamily="34" charset="0"/>
              </a:rPr>
              <a:t>These open enrollment periods do not apply to Medi-Cal, which can be applied for at any time</a:t>
            </a:r>
          </a:p>
        </p:txBody>
      </p:sp>
      <p:sp>
        <p:nvSpPr>
          <p:cNvPr id="5" name="TextBox 4"/>
          <p:cNvSpPr txBox="1"/>
          <p:nvPr/>
        </p:nvSpPr>
        <p:spPr>
          <a:xfrm>
            <a:off x="4648198" y="4876800"/>
            <a:ext cx="3817071" cy="784830"/>
          </a:xfrm>
          <a:prstGeom prst="rect">
            <a:avLst/>
          </a:prstGeom>
          <a:noFill/>
        </p:spPr>
        <p:txBody>
          <a:bodyPr wrap="none" rtlCol="0">
            <a:spAutoFit/>
          </a:bodyPr>
          <a:lstStyle/>
          <a:p>
            <a:pPr marL="285750" indent="-285750">
              <a:buClr>
                <a:schemeClr val="accent1"/>
              </a:buClr>
              <a:buFont typeface="Wingdings" pitchFamily="2" charset="2"/>
              <a:buChar char="Ø"/>
              <a:defRPr/>
            </a:pPr>
            <a:r>
              <a:rPr lang="en-US" sz="1500" dirty="0" smtClean="0">
                <a:latin typeface="Century Gothic" pitchFamily="34" charset="0"/>
              </a:rPr>
              <a:t>Loss of Minimum Essential Coverage</a:t>
            </a:r>
          </a:p>
          <a:p>
            <a:pPr marL="285750" indent="-285750">
              <a:buClr>
                <a:schemeClr val="accent1"/>
              </a:buClr>
              <a:buFont typeface="Wingdings" pitchFamily="2" charset="2"/>
              <a:buChar char="Ø"/>
              <a:defRPr/>
            </a:pPr>
            <a:r>
              <a:rPr lang="en-US" sz="1500" dirty="0" smtClean="0">
                <a:latin typeface="Century Gothic" pitchFamily="34" charset="0"/>
              </a:rPr>
              <a:t>Moving to a new plan area</a:t>
            </a:r>
          </a:p>
          <a:p>
            <a:pPr marL="285750" indent="-285750">
              <a:buClr>
                <a:schemeClr val="accent1"/>
              </a:buClr>
              <a:buFont typeface="Wingdings" pitchFamily="2" charset="2"/>
              <a:buChar char="Ø"/>
              <a:defRPr/>
            </a:pPr>
            <a:r>
              <a:rPr lang="en-US" sz="1500" dirty="0" smtClean="0">
                <a:latin typeface="Century Gothic" pitchFamily="34" charset="0"/>
              </a:rPr>
              <a:t>Release from incarceration</a:t>
            </a:r>
          </a:p>
        </p:txBody>
      </p:sp>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90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APTC/CSR</a:t>
            </a:r>
            <a:endParaRPr lang="en-US" b="1" dirty="0">
              <a:latin typeface="Century Gothic" pitchFamily="34" charset="0"/>
            </a:endParaRPr>
          </a:p>
        </p:txBody>
      </p:sp>
      <p:sp>
        <p:nvSpPr>
          <p:cNvPr id="3" name="Content Placeholder 2"/>
          <p:cNvSpPr>
            <a:spLocks noGrp="1"/>
          </p:cNvSpPr>
          <p:nvPr>
            <p:ph idx="1"/>
          </p:nvPr>
        </p:nvSpPr>
        <p:spPr>
          <a:xfrm>
            <a:off x="228600" y="1371600"/>
            <a:ext cx="8686800" cy="5029200"/>
          </a:xfrm>
        </p:spPr>
        <p:txBody>
          <a:bodyPr>
            <a:normAutofit fontScale="92500" lnSpcReduction="20000"/>
          </a:bodyPr>
          <a:lstStyle/>
          <a:p>
            <a:pPr marL="0" indent="0">
              <a:buNone/>
            </a:pPr>
            <a:r>
              <a:rPr lang="en-US" sz="2100" b="1" dirty="0" smtClean="0">
                <a:latin typeface="Century Gothic" pitchFamily="34" charset="0"/>
              </a:rPr>
              <a:t>Advance Premium Tax Credits (APTC) will provide subsidies in the form of tax credits.  Cost-Sharing Reductions (CSR) provide help in paying </a:t>
            </a:r>
            <a:br>
              <a:rPr lang="en-US" sz="2100" b="1" dirty="0" smtClean="0">
                <a:latin typeface="Century Gothic" pitchFamily="34" charset="0"/>
              </a:rPr>
            </a:br>
            <a:r>
              <a:rPr lang="en-US" sz="2100" b="1" dirty="0" smtClean="0">
                <a:latin typeface="Century Gothic" pitchFamily="34" charset="0"/>
              </a:rPr>
              <a:t>out-of-pocket costs like deductibles and co-pays.  </a:t>
            </a:r>
          </a:p>
          <a:p>
            <a:pPr marL="0" indent="0">
              <a:buNone/>
            </a:pPr>
            <a:endParaRPr lang="en-US" sz="2100" dirty="0" smtClean="0">
              <a:latin typeface="Century Gothic" pitchFamily="34" charset="0"/>
            </a:endParaRPr>
          </a:p>
          <a:p>
            <a:r>
              <a:rPr lang="en-US" sz="2100" dirty="0" smtClean="0">
                <a:latin typeface="Century Gothic" pitchFamily="34" charset="0"/>
              </a:rPr>
              <a:t>APTC/CSR will be available to:</a:t>
            </a:r>
          </a:p>
          <a:p>
            <a:pPr lvl="2">
              <a:buFont typeface="Wingdings" pitchFamily="2" charset="2"/>
              <a:buChar char="Ø"/>
            </a:pPr>
            <a:r>
              <a:rPr lang="en-US" sz="2100" dirty="0" smtClean="0">
                <a:latin typeface="Century Gothic" pitchFamily="34" charset="0"/>
              </a:rPr>
              <a:t>Individuals not eligible for MAGI-based Medi-Cal,  </a:t>
            </a:r>
          </a:p>
          <a:p>
            <a:pPr lvl="2">
              <a:buFont typeface="Wingdings" pitchFamily="2" charset="2"/>
              <a:buChar char="Ø"/>
            </a:pPr>
            <a:r>
              <a:rPr lang="en-US" sz="2100" dirty="0" smtClean="0">
                <a:latin typeface="Century Gothic" pitchFamily="34" charset="0"/>
              </a:rPr>
              <a:t>Individuals receiving Non-MAGI Medi-Cal with a share of cost (SOC).* </a:t>
            </a:r>
          </a:p>
          <a:p>
            <a:pPr lvl="2">
              <a:buFont typeface="Wingdings" pitchFamily="2" charset="2"/>
              <a:buChar char="Ø"/>
            </a:pPr>
            <a:r>
              <a:rPr lang="en-US" sz="2100" dirty="0" smtClean="0">
                <a:latin typeface="Century Gothic" pitchFamily="34" charset="0"/>
              </a:rPr>
              <a:t>Individuals without MEC </a:t>
            </a:r>
          </a:p>
          <a:p>
            <a:pPr>
              <a:buNone/>
            </a:pPr>
            <a:endParaRPr lang="en-US" sz="2100" dirty="0" smtClean="0">
              <a:latin typeface="Century Gothic" pitchFamily="34" charset="0"/>
            </a:endParaRPr>
          </a:p>
          <a:p>
            <a:r>
              <a:rPr lang="en-US" sz="2100" dirty="0" smtClean="0">
                <a:latin typeface="Century Gothic" pitchFamily="34" charset="0"/>
              </a:rPr>
              <a:t>For the initial enrollment period, open enrollment will be extended from October 1, 2013 through March 31, 2014. In future years, the open enrollment will be Oct 15– Dec 7.</a:t>
            </a:r>
          </a:p>
          <a:p>
            <a:pPr>
              <a:buNone/>
            </a:pPr>
            <a:endParaRPr lang="en-US" sz="2100" dirty="0" smtClean="0">
              <a:latin typeface="Century Gothic" pitchFamily="34" charset="0"/>
            </a:endParaRPr>
          </a:p>
          <a:p>
            <a:pPr>
              <a:buNone/>
            </a:pPr>
            <a:r>
              <a:rPr lang="en-US" sz="2100" dirty="0" smtClean="0">
                <a:solidFill>
                  <a:schemeClr val="accent1"/>
                </a:solidFill>
                <a:latin typeface="Century Gothic" pitchFamily="34" charset="0"/>
              </a:rPr>
              <a:t>*Still being finalized whether SOC MC and APTC/CSR can be received at </a:t>
            </a:r>
          </a:p>
          <a:p>
            <a:pPr>
              <a:buNone/>
            </a:pPr>
            <a:r>
              <a:rPr lang="en-US" sz="2100" dirty="0" smtClean="0">
                <a:solidFill>
                  <a:schemeClr val="accent1"/>
                </a:solidFill>
                <a:latin typeface="Century Gothic" pitchFamily="34" charset="0"/>
              </a:rPr>
              <a:t>  the same time, but we think it will be allowed. Depends on whether SOC MC is considered minimum essential coverage or not.</a:t>
            </a:r>
          </a:p>
          <a:p>
            <a:endParaRPr lang="en-US" dirty="0" smtClean="0">
              <a:latin typeface="Century Gothic" pitchFamily="34" charset="0"/>
            </a:endParaRPr>
          </a:p>
          <a:p>
            <a:endParaRPr lang="en-US" dirty="0" smtClean="0">
              <a:latin typeface="Century Gothic" pitchFamily="34" charset="0"/>
            </a:endParaRPr>
          </a:p>
          <a:p>
            <a:pPr>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50</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Eligibility requirements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Self-Attestation</a:t>
            </a:r>
          </a:p>
          <a:p>
            <a:pPr algn="ctr"/>
            <a:r>
              <a:rPr lang="en-US" sz="3200" dirty="0" smtClean="0">
                <a:solidFill>
                  <a:schemeClr val="accent1"/>
                </a:solidFill>
                <a:latin typeface="Century Gothic" pitchFamily="34" charset="0"/>
              </a:rPr>
              <a:t>Appeals</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51</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038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a:bodyPr>
          <a:lstStyle/>
          <a:p>
            <a:r>
              <a:rPr lang="en-US" b="1" dirty="0" smtClean="0">
                <a:latin typeface="Century Gothic" pitchFamily="34" charset="0"/>
              </a:rPr>
              <a:t>SELF-ATTESTATION</a:t>
            </a:r>
            <a:endParaRPr lang="en-US" b="1" dirty="0">
              <a:latin typeface="Century Gothic" pitchFamily="34" charset="0"/>
            </a:endParaRPr>
          </a:p>
        </p:txBody>
      </p:sp>
      <p:sp>
        <p:nvSpPr>
          <p:cNvPr id="3" name="Content Placeholder 2"/>
          <p:cNvSpPr>
            <a:spLocks noGrp="1"/>
          </p:cNvSpPr>
          <p:nvPr>
            <p:ph idx="1"/>
          </p:nvPr>
        </p:nvSpPr>
        <p:spPr>
          <a:xfrm>
            <a:off x="228600" y="1399032"/>
            <a:ext cx="8686800" cy="5257800"/>
          </a:xfrm>
        </p:spPr>
        <p:txBody>
          <a:bodyPr>
            <a:normAutofit/>
          </a:bodyPr>
          <a:lstStyle/>
          <a:p>
            <a:pPr marL="0" indent="0">
              <a:buNone/>
            </a:pPr>
            <a:r>
              <a:rPr lang="en-US" sz="2000" b="1" dirty="0" smtClean="0">
                <a:latin typeface="Century Gothic" pitchFamily="34" charset="0"/>
              </a:rPr>
              <a:t>Self-attestation is a new term introduced by HCR.  It means an individual is formally stating that something is true. </a:t>
            </a:r>
          </a:p>
          <a:p>
            <a:pPr>
              <a:buNone/>
            </a:pPr>
            <a:endParaRPr lang="en-US" sz="2000" b="1" dirty="0" smtClean="0">
              <a:latin typeface="Century Gothic" pitchFamily="34" charset="0"/>
            </a:endParaRPr>
          </a:p>
          <a:p>
            <a:r>
              <a:rPr lang="en-US" sz="2000" dirty="0" smtClean="0">
                <a:latin typeface="Century Gothic" pitchFamily="34" charset="0"/>
              </a:rPr>
              <a:t>Self-attestation occurs when an individual reports information (income, citizenship, immigration status, etc.) related to an eligibility determination, and then signs acknowledging the information is true and correct.</a:t>
            </a:r>
          </a:p>
          <a:p>
            <a:endParaRPr lang="en-US" sz="2000" dirty="0">
              <a:latin typeface="Century Gothic" pitchFamily="34" charset="0"/>
            </a:endParaRPr>
          </a:p>
          <a:p>
            <a:r>
              <a:rPr lang="en-US" sz="2000" dirty="0" smtClean="0">
                <a:latin typeface="Century Gothic" pitchFamily="34" charset="0"/>
              </a:rPr>
              <a:t>The signature can be on a document, telephonic, or electronic. </a:t>
            </a:r>
          </a:p>
          <a:p>
            <a:pPr>
              <a:buNone/>
            </a:pPr>
            <a:endParaRPr lang="en-US" sz="2000" dirty="0" smtClean="0">
              <a:latin typeface="Century Gothic" pitchFamily="34" charset="0"/>
            </a:endParaRPr>
          </a:p>
          <a:p>
            <a:r>
              <a:rPr lang="en-US" sz="2000" dirty="0" smtClean="0">
                <a:latin typeface="Century Gothic" pitchFamily="34" charset="0"/>
              </a:rPr>
              <a:t>Under HCR, counties may accept self-attestation, instead of requiring an individual to produce a document</a:t>
            </a:r>
            <a:r>
              <a:rPr lang="en-US" sz="2000" dirty="0" smtClean="0">
                <a:solidFill>
                  <a:srgbClr val="FF0000"/>
                </a:solidFill>
                <a:latin typeface="Century Gothic" pitchFamily="34" charset="0"/>
              </a:rPr>
              <a:t>, </a:t>
            </a:r>
            <a:r>
              <a:rPr lang="en-US" sz="2000" dirty="0" smtClean="0">
                <a:latin typeface="Century Gothic" pitchFamily="34" charset="0"/>
              </a:rPr>
              <a:t>for certain data elements (see list on next slide), assuming the county has no information that is not reasonably compatible with the self-reported information</a:t>
            </a:r>
            <a:endParaRPr lang="en-US" sz="1600" dirty="0" smtClean="0">
              <a:latin typeface="Century Gothic" pitchFamily="34" charset="0"/>
            </a:endParaRPr>
          </a:p>
          <a:p>
            <a:pPr marL="0" indent="0">
              <a:buNone/>
            </a:pPr>
            <a:endParaRPr lang="en-US" sz="2000" dirty="0">
              <a:latin typeface="Century Gothic" pitchFamily="34" charset="0"/>
            </a:endParaRPr>
          </a:p>
          <a:p>
            <a:pPr marL="0" indent="0">
              <a:buNone/>
            </a:pPr>
            <a:endParaRPr lang="en-US" sz="2000" dirty="0" smtClean="0">
              <a:latin typeface="Century Gothic" pitchFamily="34" charset="0"/>
            </a:endParaRPr>
          </a:p>
          <a:p>
            <a:pPr>
              <a:buNone/>
            </a:pPr>
            <a:endParaRPr lang="en-US" sz="2000"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52</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864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990600"/>
          </a:xfrm>
        </p:spPr>
        <p:txBody>
          <a:bodyPr/>
          <a:lstStyle/>
          <a:p>
            <a:r>
              <a:rPr lang="en-US" b="1" dirty="0" smtClean="0">
                <a:latin typeface="Century Gothic" pitchFamily="34" charset="0"/>
              </a:rPr>
              <a:t>SELF-ATTESTATION</a:t>
            </a:r>
            <a:endParaRPr lang="en-US" sz="1400" dirty="0"/>
          </a:p>
        </p:txBody>
      </p:sp>
      <p:sp>
        <p:nvSpPr>
          <p:cNvPr id="3" name="Content Placeholder 2"/>
          <p:cNvSpPr>
            <a:spLocks noGrp="1"/>
          </p:cNvSpPr>
          <p:nvPr>
            <p:ph idx="1"/>
          </p:nvPr>
        </p:nvSpPr>
        <p:spPr>
          <a:xfrm>
            <a:off x="228600" y="1295400"/>
            <a:ext cx="8686800" cy="5398008"/>
          </a:xfrm>
        </p:spPr>
        <p:txBody>
          <a:bodyPr>
            <a:normAutofit fontScale="40000" lnSpcReduction="20000"/>
          </a:bodyPr>
          <a:lstStyle/>
          <a:p>
            <a:r>
              <a:rPr lang="en-US" sz="3800" dirty="0" smtClean="0">
                <a:latin typeface="Century Gothic" pitchFamily="34" charset="0"/>
              </a:rPr>
              <a:t>Self-attestation is acceptable for APTC for:</a:t>
            </a:r>
          </a:p>
          <a:p>
            <a:pPr lvl="2">
              <a:buFont typeface="Wingdings" pitchFamily="2" charset="2"/>
              <a:buChar char="Ø"/>
            </a:pPr>
            <a:r>
              <a:rPr lang="en-US" sz="3800" dirty="0" smtClean="0">
                <a:latin typeface="Century Gothic" pitchFamily="34" charset="0"/>
              </a:rPr>
              <a:t>Age</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Date </a:t>
            </a:r>
            <a:r>
              <a:rPr lang="en-US" sz="3800" dirty="0">
                <a:latin typeface="Century Gothic" pitchFamily="34" charset="0"/>
              </a:rPr>
              <a:t>of </a:t>
            </a:r>
            <a:r>
              <a:rPr lang="en-US" sz="3800" dirty="0" smtClean="0">
                <a:latin typeface="Century Gothic" pitchFamily="34" charset="0"/>
              </a:rPr>
              <a:t>birth</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Family size</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Household income</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Residency</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Pregnancy</a:t>
            </a:r>
            <a:r>
              <a:rPr lang="en-US" sz="3800" dirty="0">
                <a:latin typeface="Century Gothic" pitchFamily="34" charset="0"/>
              </a:rPr>
              <a:t>; </a:t>
            </a:r>
            <a:r>
              <a:rPr lang="en-US" sz="3800" dirty="0" smtClean="0">
                <a:latin typeface="Century Gothic" pitchFamily="34" charset="0"/>
              </a:rPr>
              <a:t>and</a:t>
            </a:r>
          </a:p>
          <a:p>
            <a:pPr lvl="2">
              <a:buFont typeface="Wingdings" pitchFamily="2" charset="2"/>
              <a:buChar char="Ø"/>
            </a:pPr>
            <a:r>
              <a:rPr lang="en-US" sz="3800" dirty="0" smtClean="0">
                <a:latin typeface="Century Gothic" pitchFamily="34" charset="0"/>
              </a:rPr>
              <a:t>Any </a:t>
            </a:r>
            <a:r>
              <a:rPr lang="en-US" sz="3800" dirty="0">
                <a:latin typeface="Century Gothic" pitchFamily="34" charset="0"/>
              </a:rPr>
              <a:t>other information needed to determine eligibility.  </a:t>
            </a:r>
            <a:endParaRPr lang="en-US" sz="3800" dirty="0" smtClean="0">
              <a:latin typeface="Century Gothic" pitchFamily="34" charset="0"/>
            </a:endParaRPr>
          </a:p>
          <a:p>
            <a:pPr lvl="3"/>
            <a:endParaRPr lang="en-US" sz="3800" dirty="0" smtClean="0">
              <a:latin typeface="Century Gothic" pitchFamily="34" charset="0"/>
            </a:endParaRPr>
          </a:p>
          <a:p>
            <a:r>
              <a:rPr lang="en-US" sz="3800" dirty="0" smtClean="0">
                <a:latin typeface="Century Gothic" pitchFamily="34" charset="0"/>
              </a:rPr>
              <a:t>Self-attestation is acceptable for Medi-Cal for:</a:t>
            </a:r>
          </a:p>
          <a:p>
            <a:pPr lvl="2">
              <a:buFont typeface="Wingdings" pitchFamily="2" charset="2"/>
              <a:buChar char="Ø"/>
            </a:pPr>
            <a:r>
              <a:rPr lang="en-US" sz="3800" dirty="0" smtClean="0">
                <a:latin typeface="Century Gothic" pitchFamily="34" charset="0"/>
              </a:rPr>
              <a:t>Age</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Date of birth</a:t>
            </a:r>
          </a:p>
          <a:p>
            <a:pPr lvl="2">
              <a:buFont typeface="Wingdings" pitchFamily="2" charset="2"/>
              <a:buChar char="Ø"/>
            </a:pPr>
            <a:r>
              <a:rPr lang="en-US" sz="3800" dirty="0" smtClean="0">
                <a:latin typeface="Century Gothic" pitchFamily="34" charset="0"/>
              </a:rPr>
              <a:t>Family size</a:t>
            </a:r>
          </a:p>
          <a:p>
            <a:pPr lvl="2">
              <a:buFont typeface="Wingdings" pitchFamily="2" charset="2"/>
              <a:buChar char="Ø"/>
            </a:pPr>
            <a:r>
              <a:rPr lang="en-US" sz="3800" dirty="0" smtClean="0">
                <a:latin typeface="Century Gothic" pitchFamily="34" charset="0"/>
              </a:rPr>
              <a:t>Pregnancy</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SSN if verified through the hub</a:t>
            </a:r>
          </a:p>
          <a:p>
            <a:pPr lvl="2">
              <a:buFont typeface="Wingdings" pitchFamily="2" charset="2"/>
              <a:buChar char="Ø"/>
            </a:pPr>
            <a:r>
              <a:rPr lang="en-US" sz="3800" dirty="0" smtClean="0">
                <a:latin typeface="Century Gothic" pitchFamily="34" charset="0"/>
              </a:rPr>
              <a:t>Citizenship if verified through the hub</a:t>
            </a:r>
          </a:p>
          <a:p>
            <a:pPr marL="822960" lvl="3" indent="0">
              <a:buNone/>
            </a:pPr>
            <a:endParaRPr lang="en-US" sz="3800" dirty="0">
              <a:latin typeface="Century Gothic" pitchFamily="34" charset="0"/>
            </a:endParaRPr>
          </a:p>
          <a:p>
            <a:r>
              <a:rPr lang="en-US" sz="3800" dirty="0" smtClean="0">
                <a:latin typeface="Century Gothic" pitchFamily="34" charset="0"/>
              </a:rPr>
              <a:t>Self-attestation is </a:t>
            </a:r>
            <a:r>
              <a:rPr lang="en-US" sz="3800" b="1" dirty="0" smtClean="0">
                <a:latin typeface="Century Gothic" pitchFamily="34" charset="0"/>
              </a:rPr>
              <a:t>not</a:t>
            </a:r>
            <a:r>
              <a:rPr lang="en-US" sz="3800" dirty="0" smtClean="0">
                <a:latin typeface="Century Gothic" pitchFamily="34" charset="0"/>
              </a:rPr>
              <a:t> allowed for Medi-Cal for:</a:t>
            </a:r>
          </a:p>
          <a:p>
            <a:pPr lvl="2">
              <a:buFont typeface="Wingdings" pitchFamily="2" charset="2"/>
              <a:buChar char="Ø"/>
            </a:pPr>
            <a:r>
              <a:rPr lang="en-US" sz="3800" dirty="0" smtClean="0">
                <a:latin typeface="Century Gothic" pitchFamily="34" charset="0"/>
              </a:rPr>
              <a:t>Residency</a:t>
            </a:r>
            <a:endParaRPr lang="en-US" sz="3800" dirty="0">
              <a:latin typeface="Century Gothic" pitchFamily="34" charset="0"/>
            </a:endParaRPr>
          </a:p>
          <a:p>
            <a:pPr lvl="2">
              <a:buFont typeface="Wingdings" pitchFamily="2" charset="2"/>
              <a:buChar char="Ø"/>
            </a:pPr>
            <a:r>
              <a:rPr lang="en-US" sz="3800" dirty="0" smtClean="0">
                <a:latin typeface="Century Gothic" pitchFamily="34" charset="0"/>
              </a:rPr>
              <a:t>Income </a:t>
            </a:r>
            <a:endParaRPr lang="en-US" sz="3800" dirty="0">
              <a:latin typeface="Century Gothic" pitchFamily="34" charset="0"/>
            </a:endParaRPr>
          </a:p>
          <a:p>
            <a:endParaRPr lang="en-US" dirty="0" smtClean="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53</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548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a:bodyPr>
          <a:lstStyle/>
          <a:p>
            <a:r>
              <a:rPr lang="en-US" b="1" dirty="0" smtClean="0">
                <a:latin typeface="Century Gothic" pitchFamily="34" charset="0"/>
              </a:rPr>
              <a:t>APPEALS</a:t>
            </a:r>
            <a:endParaRPr lang="en-US" b="1" dirty="0">
              <a:latin typeface="Century Gothic" pitchFamily="34" charset="0"/>
            </a:endParaRPr>
          </a:p>
        </p:txBody>
      </p:sp>
      <p:sp>
        <p:nvSpPr>
          <p:cNvPr id="3" name="Content Placeholder 2"/>
          <p:cNvSpPr>
            <a:spLocks noGrp="1"/>
          </p:cNvSpPr>
          <p:nvPr>
            <p:ph idx="1"/>
          </p:nvPr>
        </p:nvSpPr>
        <p:spPr>
          <a:xfrm>
            <a:off x="228600" y="1399032"/>
            <a:ext cx="8686800" cy="5257800"/>
          </a:xfrm>
        </p:spPr>
        <p:txBody>
          <a:bodyPr>
            <a:normAutofit/>
          </a:bodyPr>
          <a:lstStyle/>
          <a:p>
            <a:pPr marL="0" indent="0">
              <a:buNone/>
            </a:pPr>
            <a:r>
              <a:rPr lang="en-US" sz="2800" b="1" dirty="0" smtClean="0">
                <a:latin typeface="Century Gothic" pitchFamily="34" charset="0"/>
              </a:rPr>
              <a:t>Customers can file an appeal within 90 days for any action taken on their case. </a:t>
            </a:r>
          </a:p>
          <a:p>
            <a:pPr marL="0" indent="0">
              <a:buNone/>
            </a:pPr>
            <a:endParaRPr lang="en-US" sz="2800" b="1" dirty="0" smtClean="0">
              <a:latin typeface="Century Gothic" pitchFamily="34" charset="0"/>
            </a:endParaRPr>
          </a:p>
          <a:p>
            <a:r>
              <a:rPr lang="en-US" sz="2800" dirty="0" smtClean="0">
                <a:latin typeface="Century Gothic" pitchFamily="34" charset="0"/>
              </a:rPr>
              <a:t>Medi-Cal appeals will remain the same.  Counties will continue to conduct appeals for non-MAGI and for MAGI in 2014.</a:t>
            </a:r>
          </a:p>
          <a:p>
            <a:pPr marL="0" indent="0">
              <a:buNone/>
            </a:pPr>
            <a:endParaRPr lang="en-US" sz="2800" strike="sngStrike" dirty="0" smtClean="0">
              <a:latin typeface="Century Gothic" pitchFamily="34" charset="0"/>
            </a:endParaRPr>
          </a:p>
          <a:p>
            <a:r>
              <a:rPr lang="en-US" sz="2800" dirty="0" smtClean="0">
                <a:latin typeface="Century Gothic" pitchFamily="34" charset="0"/>
              </a:rPr>
              <a:t>The appeals process for Covered CA is still pending.  </a:t>
            </a:r>
          </a:p>
          <a:p>
            <a:endParaRPr lang="en-US" sz="1600" dirty="0" smtClean="0">
              <a:latin typeface="Century Gothic" pitchFamily="34" charset="0"/>
            </a:endParaRPr>
          </a:p>
          <a:p>
            <a:pPr marL="0" indent="0">
              <a:buNone/>
            </a:pPr>
            <a:endParaRPr lang="en-US" sz="1600" dirty="0" smtClean="0">
              <a:latin typeface="Century Gothic" pitchFamily="34" charset="0"/>
            </a:endParaRPr>
          </a:p>
          <a:p>
            <a:pPr>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54</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3239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Additional information</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Pending Future Guidance</a:t>
            </a:r>
          </a:p>
          <a:p>
            <a:pPr algn="ctr"/>
            <a:r>
              <a:rPr lang="en-US" sz="3200" dirty="0" smtClean="0">
                <a:solidFill>
                  <a:schemeClr val="accent1"/>
                </a:solidFill>
                <a:latin typeface="Century Gothic" pitchFamily="34" charset="0"/>
              </a:rPr>
              <a:t>Resources</a:t>
            </a: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55</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592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b="1" dirty="0" smtClean="0">
                <a:latin typeface="Century Gothic" pitchFamily="34" charset="0"/>
              </a:rPr>
              <a:t>PENDING FUTURE GUIDANCE</a:t>
            </a:r>
            <a:endParaRPr lang="en-US" b="1" dirty="0">
              <a:latin typeface="Century Gothic" pitchFamily="34" charset="0"/>
            </a:endParaRPr>
          </a:p>
        </p:txBody>
      </p:sp>
      <p:sp>
        <p:nvSpPr>
          <p:cNvPr id="3" name="Content Placeholder 2"/>
          <p:cNvSpPr>
            <a:spLocks noGrp="1"/>
          </p:cNvSpPr>
          <p:nvPr>
            <p:ph idx="1"/>
          </p:nvPr>
        </p:nvSpPr>
        <p:spPr>
          <a:xfrm>
            <a:off x="228600" y="1600200"/>
            <a:ext cx="8686800" cy="4876800"/>
          </a:xfrm>
        </p:spPr>
        <p:txBody>
          <a:bodyPr/>
          <a:lstStyle/>
          <a:p>
            <a:r>
              <a:rPr lang="en-US" dirty="0" smtClean="0">
                <a:latin typeface="Century Gothic" pitchFamily="34" charset="0"/>
              </a:rPr>
              <a:t>Interaction between CalWORKs and Medi-Cal</a:t>
            </a:r>
          </a:p>
          <a:p>
            <a:endParaRPr lang="en-US" dirty="0">
              <a:latin typeface="Century Gothic" pitchFamily="34" charset="0"/>
            </a:endParaRPr>
          </a:p>
          <a:p>
            <a:r>
              <a:rPr lang="en-US" dirty="0" smtClean="0">
                <a:latin typeface="Century Gothic" pitchFamily="34" charset="0"/>
              </a:rPr>
              <a:t>Pregnancy</a:t>
            </a:r>
          </a:p>
          <a:p>
            <a:endParaRPr lang="en-US" dirty="0">
              <a:latin typeface="Century Gothic" pitchFamily="34" charset="0"/>
            </a:endParaRPr>
          </a:p>
          <a:p>
            <a:r>
              <a:rPr lang="en-US" dirty="0" smtClean="0">
                <a:latin typeface="Century Gothic" pitchFamily="34" charset="0"/>
              </a:rPr>
              <a:t>Citizenship</a:t>
            </a:r>
          </a:p>
          <a:p>
            <a:pPr lvl="2">
              <a:buFont typeface="Wingdings" pitchFamily="2" charset="2"/>
              <a:buChar char="Ø"/>
            </a:pPr>
            <a:r>
              <a:rPr lang="en-US" sz="2400" dirty="0" smtClean="0">
                <a:latin typeface="Century Gothic" pitchFamily="34" charset="0"/>
              </a:rPr>
              <a:t>Eligibility for Lawful Permanent Residents with less than 5 years of residency, including wrap-around program, and undocumented individuals</a:t>
            </a:r>
          </a:p>
          <a:p>
            <a:pPr lvl="2">
              <a:buFont typeface="Wingdings" pitchFamily="2" charset="2"/>
              <a:buChar char="Ø"/>
            </a:pPr>
            <a:endParaRPr lang="en-US" sz="2400" dirty="0">
              <a:latin typeface="Century Gothic" pitchFamily="34" charset="0"/>
            </a:endParaRPr>
          </a:p>
          <a:p>
            <a:pPr lvl="0">
              <a:buClr>
                <a:srgbClr val="873624"/>
              </a:buClr>
            </a:pPr>
            <a:r>
              <a:rPr lang="en-US" dirty="0" smtClean="0">
                <a:solidFill>
                  <a:prstClr val="black"/>
                </a:solidFill>
                <a:latin typeface="Century Gothic" pitchFamily="34" charset="0"/>
              </a:rPr>
              <a:t>Reporting and processing changes</a:t>
            </a:r>
            <a:endParaRPr lang="en-US" dirty="0">
              <a:solidFill>
                <a:prstClr val="black"/>
              </a:solidFill>
              <a:latin typeface="Century Gothic" pitchFamily="34" charset="0"/>
            </a:endParaRPr>
          </a:p>
          <a:p>
            <a:pPr marL="548640" lvl="2" indent="0">
              <a:buNone/>
            </a:pPr>
            <a:endParaRPr lang="en-US" dirty="0" smtClean="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56</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22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dirty="0" smtClean="0"/>
              <a:t>ABX1 1 (Statutes of 2013)</a:t>
            </a:r>
          </a:p>
          <a:p>
            <a:pPr>
              <a:buNone/>
            </a:pPr>
            <a:r>
              <a:rPr lang="en-US" sz="1000" dirty="0" smtClean="0">
                <a:hlinkClick r:id="rId2"/>
              </a:rPr>
              <a:t>http://www.leginfo.ca.gov/pub/13-14/bill/asm/ab_0001-0050/abx1_1_bill_20130627_chaptered.pdf</a:t>
            </a:r>
            <a:endParaRPr lang="en-US" sz="1000" dirty="0" smtClean="0"/>
          </a:p>
          <a:p>
            <a:pPr>
              <a:buNone/>
            </a:pPr>
            <a:endParaRPr lang="en-US" sz="1000" dirty="0" smtClean="0"/>
          </a:p>
          <a:p>
            <a:pPr>
              <a:buNone/>
            </a:pPr>
            <a:r>
              <a:rPr lang="en-US" dirty="0" smtClean="0"/>
              <a:t>SBX1 1 (Statutes of 2013)</a:t>
            </a:r>
          </a:p>
          <a:p>
            <a:pPr>
              <a:buNone/>
            </a:pPr>
            <a:r>
              <a:rPr lang="en-US" sz="1000" dirty="0" smtClean="0">
                <a:hlinkClick r:id="rId3"/>
              </a:rPr>
              <a:t>http://www.leginfo.ca.gov/pub/13-14/bill/sen/sb_0001-0050/sbx1_1_bill_20130627_chaptered.pdf</a:t>
            </a:r>
            <a:endParaRPr lang="en-US" sz="1000" dirty="0" smtClean="0"/>
          </a:p>
          <a:p>
            <a:pPr>
              <a:buNone/>
            </a:pPr>
            <a:endParaRPr lang="en-US" sz="1000" dirty="0" smtClean="0"/>
          </a:p>
          <a:p>
            <a:pPr>
              <a:buNone/>
            </a:pPr>
            <a:r>
              <a:rPr lang="en-US" dirty="0" smtClean="0"/>
              <a:t>Covered California Eligibility Regulations</a:t>
            </a:r>
          </a:p>
          <a:p>
            <a:pPr>
              <a:buNone/>
            </a:pPr>
            <a:r>
              <a:rPr lang="en-US" sz="1000" dirty="0" smtClean="0">
                <a:hlinkClick r:id="rId4"/>
              </a:rPr>
              <a:t>http://www.healthexchange.ca.gov/Regulations/Documents/NoticeofOALFiling-EligibilityandEnrollmentEmergRegulationsR.pdf</a:t>
            </a:r>
            <a:endParaRPr lang="en-US" sz="1000" dirty="0" smtClean="0"/>
          </a:p>
          <a:p>
            <a:pPr>
              <a:buNone/>
            </a:pPr>
            <a:endParaRPr lang="en-US" sz="1000" dirty="0" smtClean="0"/>
          </a:p>
          <a:p>
            <a:pPr>
              <a:buNone/>
            </a:pPr>
            <a:endParaRPr lang="en-US" dirty="0"/>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57</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QUESTIONS?</a:t>
            </a:r>
            <a:endParaRPr lang="en-US" b="1" dirty="0">
              <a:latin typeface="Century Gothic" pitchFamily="34" charset="0"/>
            </a:endParaRPr>
          </a:p>
        </p:txBody>
      </p:sp>
      <p:pic>
        <p:nvPicPr>
          <p:cNvPr id="5" name="Picture 2" descr="C:\Users\The Ontz\AppData\Local\Microsoft\Windows\Temporary Internet Files\Content.IE5\56MP5GSY\MC900441428[1].png"/>
          <p:cNvPicPr>
            <a:picLocks noGrp="1" noChangeAspect="1" noChangeArrowheads="1"/>
          </p:cNvPicPr>
          <p:nvPr>
            <p:ph idx="1"/>
          </p:nvPr>
        </p:nvPicPr>
        <p:blipFill>
          <a:blip r:embed="rId2" cstate="print"/>
          <a:stretch>
            <a:fillRect/>
          </a:stretch>
        </p:blipFill>
        <p:spPr bwMode="auto">
          <a:xfrm>
            <a:off x="2438400" y="1828800"/>
            <a:ext cx="4114800" cy="4114800"/>
          </a:xfrm>
          <a:prstGeom prst="rect">
            <a:avLst/>
          </a:prstGeom>
          <a:noFill/>
        </p:spPr>
      </p:pic>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58</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0205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Additional information</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Supplemental Slides</a:t>
            </a:r>
          </a:p>
          <a:p>
            <a:pPr algn="ctr"/>
            <a:r>
              <a:rPr lang="en-US" sz="3200" dirty="0" smtClean="0">
                <a:solidFill>
                  <a:schemeClr val="accent1"/>
                </a:solidFill>
                <a:latin typeface="Century Gothic" pitchFamily="34" charset="0"/>
              </a:rPr>
              <a:t>(Added Post-Webinar)</a:t>
            </a: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59</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76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entury Gothic" pitchFamily="34" charset="0"/>
              </a:rPr>
              <a:t>HEALTH REFORM PROGRAMS</a:t>
            </a:r>
            <a:endParaRPr lang="en-US" b="1" dirty="0">
              <a:latin typeface="Century Gothic"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849322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6</a:t>
            </a:fld>
            <a:endParaRPr lang="en-US" sz="1800" dirty="0">
              <a:solidFill>
                <a:schemeClr val="accent1"/>
              </a:solidFill>
              <a:latin typeface="Century Gothic" pitchFamily="34" charset="0"/>
            </a:endParaRPr>
          </a:p>
        </p:txBody>
      </p:sp>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1" y="6417383"/>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“LARGE” EMPLOYER COVERAGE</a:t>
            </a:r>
            <a:endParaRPr lang="en-US" b="1" dirty="0">
              <a:latin typeface="Century Gothic" pitchFamily="34" charset="0"/>
            </a:endParaRPr>
          </a:p>
        </p:txBody>
      </p:sp>
      <p:sp>
        <p:nvSpPr>
          <p:cNvPr id="3" name="Content Placeholder 2"/>
          <p:cNvSpPr>
            <a:spLocks noGrp="1"/>
          </p:cNvSpPr>
          <p:nvPr>
            <p:ph idx="1"/>
          </p:nvPr>
        </p:nvSpPr>
        <p:spPr/>
        <p:txBody>
          <a:bodyPr>
            <a:normAutofit fontScale="92500"/>
          </a:bodyPr>
          <a:lstStyle/>
          <a:p>
            <a:r>
              <a:rPr lang="en-US" dirty="0" smtClean="0">
                <a:latin typeface="Century Gothic" pitchFamily="34" charset="0"/>
              </a:rPr>
              <a:t>“Large” employers = those with 50 or more employees</a:t>
            </a:r>
          </a:p>
          <a:p>
            <a:pPr lvl="1"/>
            <a:r>
              <a:rPr lang="en-US" dirty="0" smtClean="0">
                <a:latin typeface="Century Gothic" pitchFamily="34" charset="0"/>
              </a:rPr>
              <a:t>“Large” employers are not required to buy “essential health benefits”: Note that most do, but not all</a:t>
            </a:r>
          </a:p>
          <a:p>
            <a:pPr lvl="1"/>
            <a:r>
              <a:rPr lang="en-US" dirty="0" smtClean="0">
                <a:latin typeface="Century Gothic" pitchFamily="34" charset="0"/>
              </a:rPr>
              <a:t>Coverage offered by employers to employees and dependents is always considered minimum essential coverage</a:t>
            </a:r>
          </a:p>
          <a:p>
            <a:r>
              <a:rPr lang="en-US" dirty="0" smtClean="0">
                <a:latin typeface="Century Gothic" pitchFamily="34" charset="0"/>
              </a:rPr>
              <a:t>Minimum essential coverage may or may not be “good” coverage:</a:t>
            </a:r>
          </a:p>
          <a:p>
            <a:pPr lvl="1"/>
            <a:r>
              <a:rPr lang="en-US" dirty="0" smtClean="0">
                <a:latin typeface="Century Gothic" pitchFamily="34" charset="0"/>
              </a:rPr>
              <a:t>“Large” employers can cover only preventive benefits (mammograms, immunizations, screening but not treatment)</a:t>
            </a:r>
          </a:p>
          <a:p>
            <a:pPr lvl="1"/>
            <a:r>
              <a:rPr lang="en-US" dirty="0" smtClean="0">
                <a:latin typeface="Century Gothic" pitchFamily="34" charset="0"/>
              </a:rPr>
              <a:t>Unless an employee ends up on the Exchange, employers offering these limited benefits face </a:t>
            </a:r>
            <a:r>
              <a:rPr lang="en-US" dirty="0">
                <a:latin typeface="Century Gothic" pitchFamily="34" charset="0"/>
              </a:rPr>
              <a:t>no penalty</a:t>
            </a:r>
          </a:p>
          <a:p>
            <a:r>
              <a:rPr lang="en-US" dirty="0">
                <a:latin typeface="Century Gothic" pitchFamily="34" charset="0"/>
              </a:rPr>
              <a:t>Large employers are not required to offer coverage but </a:t>
            </a:r>
            <a:r>
              <a:rPr lang="en-US" dirty="0" smtClean="0">
                <a:latin typeface="Century Gothic" pitchFamily="34" charset="0"/>
              </a:rPr>
              <a:t>a large employer faces </a:t>
            </a:r>
            <a:r>
              <a:rPr lang="en-US" dirty="0">
                <a:latin typeface="Century Gothic" pitchFamily="34" charset="0"/>
              </a:rPr>
              <a:t>penalties if a full-time, non-seasonal employee enrolls in the Exchange</a:t>
            </a:r>
          </a:p>
          <a:p>
            <a:pPr lvl="1"/>
            <a:endParaRPr lang="en-US" dirty="0" smtClean="0"/>
          </a:p>
          <a:p>
            <a:pPr lvl="1"/>
            <a:endParaRPr lang="en-US" dirty="0"/>
          </a:p>
        </p:txBody>
      </p:sp>
      <p:sp>
        <p:nvSpPr>
          <p:cNvPr id="4" name="Slide Number Placeholder 3"/>
          <p:cNvSpPr>
            <a:spLocks noGrp="1"/>
          </p:cNvSpPr>
          <p:nvPr>
            <p:ph type="sldNum" sz="quarter" idx="12"/>
          </p:nvPr>
        </p:nvSpPr>
        <p:spPr>
          <a:xfrm>
            <a:off x="7848600" y="6400800"/>
            <a:ext cx="1066800" cy="329184"/>
          </a:xfrm>
        </p:spPr>
        <p:txBody>
          <a:bodyPr/>
          <a:lstStyle/>
          <a:p>
            <a:pPr algn="r"/>
            <a:fld id="{1F8FFAB7-4B88-4A46-B438-0DCF829E65C6}" type="slidenum">
              <a:rPr lang="en-US" sz="1800" smtClean="0">
                <a:solidFill>
                  <a:schemeClr val="accent1"/>
                </a:solidFill>
              </a:rPr>
              <a:pPr algn="r"/>
              <a:t>60</a:t>
            </a:fld>
            <a:endParaRPr lang="en-US" sz="1800" dirty="0">
              <a:solidFill>
                <a:schemeClr val="accent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55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entury Gothic" pitchFamily="34" charset="0"/>
              </a:rPr>
              <a:t>EMPLOYER-SPONSORED COVERAGE AND PUBLIC PROGRAMS </a:t>
            </a:r>
            <a:endParaRPr lang="en-US" b="1" dirty="0">
              <a:latin typeface="Century Gothic"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Century Gothic" pitchFamily="34" charset="0"/>
              </a:rPr>
              <a:t>S</a:t>
            </a:r>
            <a:r>
              <a:rPr lang="en-US" dirty="0" smtClean="0">
                <a:latin typeface="Century Gothic" pitchFamily="34" charset="0"/>
              </a:rPr>
              <a:t>ome employers may offer </a:t>
            </a:r>
            <a:r>
              <a:rPr lang="en-US" dirty="0">
                <a:latin typeface="Century Gothic" pitchFamily="34" charset="0"/>
              </a:rPr>
              <a:t>coverage </a:t>
            </a:r>
            <a:r>
              <a:rPr lang="en-US" dirty="0" smtClean="0">
                <a:latin typeface="Century Gothic" pitchFamily="34" charset="0"/>
              </a:rPr>
              <a:t>that: </a:t>
            </a:r>
            <a:endParaRPr lang="en-US" dirty="0">
              <a:latin typeface="Century Gothic" pitchFamily="34" charset="0"/>
            </a:endParaRPr>
          </a:p>
          <a:p>
            <a:pPr lvl="1"/>
            <a:r>
              <a:rPr lang="en-US" dirty="0">
                <a:latin typeface="Century Gothic" pitchFamily="34" charset="0"/>
              </a:rPr>
              <a:t>Costs </a:t>
            </a:r>
            <a:r>
              <a:rPr lang="en-US" dirty="0" smtClean="0">
                <a:latin typeface="Century Gothic" pitchFamily="34" charset="0"/>
              </a:rPr>
              <a:t>a relatively high percentage of the person’s wages</a:t>
            </a:r>
            <a:endParaRPr lang="en-US" dirty="0">
              <a:latin typeface="Century Gothic" pitchFamily="34" charset="0"/>
            </a:endParaRPr>
          </a:p>
          <a:p>
            <a:pPr lvl="1"/>
            <a:r>
              <a:rPr lang="en-US" dirty="0">
                <a:latin typeface="Century Gothic" pitchFamily="34" charset="0"/>
              </a:rPr>
              <a:t>Covers </a:t>
            </a:r>
            <a:r>
              <a:rPr lang="en-US" dirty="0" smtClean="0">
                <a:latin typeface="Century Gothic" pitchFamily="34" charset="0"/>
              </a:rPr>
              <a:t>less than 100% of </a:t>
            </a:r>
            <a:r>
              <a:rPr lang="en-US" dirty="0">
                <a:latin typeface="Century Gothic" pitchFamily="34" charset="0"/>
              </a:rPr>
              <a:t>the cost of </a:t>
            </a:r>
            <a:r>
              <a:rPr lang="en-US" dirty="0" smtClean="0">
                <a:latin typeface="Century Gothic" pitchFamily="34" charset="0"/>
              </a:rPr>
              <a:t>care</a:t>
            </a:r>
            <a:endParaRPr lang="en-US" dirty="0">
              <a:latin typeface="Century Gothic" pitchFamily="34" charset="0"/>
            </a:endParaRPr>
          </a:p>
          <a:p>
            <a:pPr lvl="1"/>
            <a:r>
              <a:rPr lang="en-US" dirty="0">
                <a:latin typeface="Century Gothic" pitchFamily="34" charset="0"/>
              </a:rPr>
              <a:t>Has </a:t>
            </a:r>
            <a:r>
              <a:rPr lang="en-US" dirty="0" smtClean="0">
                <a:latin typeface="Century Gothic" pitchFamily="34" charset="0"/>
              </a:rPr>
              <a:t>a relatively high deductible</a:t>
            </a:r>
          </a:p>
          <a:p>
            <a:pPr lvl="1"/>
            <a:r>
              <a:rPr lang="en-US" dirty="0" smtClean="0">
                <a:latin typeface="Century Gothic" pitchFamily="34" charset="0"/>
              </a:rPr>
              <a:t>Covers children but not spouses</a:t>
            </a:r>
            <a:endParaRPr lang="en-US" dirty="0">
              <a:latin typeface="Century Gothic" pitchFamily="34" charset="0"/>
            </a:endParaRPr>
          </a:p>
          <a:p>
            <a:r>
              <a:rPr lang="en-US" dirty="0" smtClean="0">
                <a:latin typeface="Century Gothic" pitchFamily="34" charset="0"/>
              </a:rPr>
              <a:t>Medi-Cal </a:t>
            </a:r>
            <a:r>
              <a:rPr lang="en-US" dirty="0">
                <a:latin typeface="Century Gothic" pitchFamily="34" charset="0"/>
              </a:rPr>
              <a:t>is an </a:t>
            </a:r>
            <a:r>
              <a:rPr lang="en-US" dirty="0" smtClean="0">
                <a:latin typeface="Century Gothic" pitchFamily="34" charset="0"/>
              </a:rPr>
              <a:t>entitlement </a:t>
            </a:r>
            <a:endParaRPr lang="en-US" dirty="0">
              <a:latin typeface="Century Gothic" pitchFamily="34" charset="0"/>
            </a:endParaRPr>
          </a:p>
          <a:p>
            <a:pPr lvl="1"/>
            <a:r>
              <a:rPr lang="en-US" dirty="0" smtClean="0">
                <a:latin typeface="Century Gothic" pitchFamily="34" charset="0"/>
              </a:rPr>
              <a:t>An individual who is eligible for Medi-Cal is eligible whether or not they are offered employer-based coverage: this does not change in 2014</a:t>
            </a:r>
          </a:p>
          <a:p>
            <a:pPr lvl="1"/>
            <a:r>
              <a:rPr lang="en-US" dirty="0">
                <a:latin typeface="Century Gothic" pitchFamily="34" charset="0"/>
              </a:rPr>
              <a:t>Employer-based coverage is always primary but workers and dependents are not required to accept </a:t>
            </a:r>
            <a:r>
              <a:rPr lang="en-US" dirty="0" smtClean="0">
                <a:latin typeface="Century Gothic" pitchFamily="34" charset="0"/>
              </a:rPr>
              <a:t>it</a:t>
            </a:r>
          </a:p>
          <a:p>
            <a:r>
              <a:rPr lang="en-US" dirty="0" smtClean="0">
                <a:latin typeface="Century Gothic" pitchFamily="34" charset="0"/>
              </a:rPr>
              <a:t>The Exchange treats employer-sponsored coverage differently than Medi-Cal</a:t>
            </a:r>
          </a:p>
          <a:p>
            <a:pPr lvl="1"/>
            <a:r>
              <a:rPr lang="en-US" dirty="0" smtClean="0">
                <a:latin typeface="Century Gothic" pitchFamily="34" charset="0"/>
              </a:rPr>
              <a:t>A worker is barred from the Exchange if offered employer-coverage unless the employer coverage costs more 9.5% of wages or covers less than 70% of the cost of care. </a:t>
            </a:r>
            <a:endParaRPr lang="en-US" dirty="0">
              <a:latin typeface="Century Gothic" pitchFamily="34" charset="0"/>
            </a:endParaRPr>
          </a:p>
          <a:p>
            <a:endParaRPr lang="en-US" dirty="0"/>
          </a:p>
        </p:txBody>
      </p:sp>
      <p:sp>
        <p:nvSpPr>
          <p:cNvPr id="4" name="Slide Number Placeholder 3"/>
          <p:cNvSpPr>
            <a:spLocks noGrp="1"/>
          </p:cNvSpPr>
          <p:nvPr>
            <p:ph type="sldNum" sz="quarter" idx="12"/>
          </p:nvPr>
        </p:nvSpPr>
        <p:spPr>
          <a:xfrm>
            <a:off x="7848600" y="6400800"/>
            <a:ext cx="1066800" cy="329184"/>
          </a:xfrm>
        </p:spPr>
        <p:txBody>
          <a:bodyPr/>
          <a:lstStyle/>
          <a:p>
            <a:pPr algn="r"/>
            <a:fld id="{1F8FFAB7-4B88-4A46-B438-0DCF829E65C6}" type="slidenum">
              <a:rPr lang="en-US" sz="1800" smtClean="0">
                <a:solidFill>
                  <a:schemeClr val="accent1"/>
                </a:solidFill>
              </a:rPr>
              <a:pPr algn="r"/>
              <a:t>61</a:t>
            </a:fld>
            <a:endParaRPr lang="en-US" sz="1800" dirty="0">
              <a:solidFill>
                <a:schemeClr val="accent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66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90600"/>
          </a:xfrm>
        </p:spPr>
        <p:txBody>
          <a:bodyPr/>
          <a:lstStyle/>
          <a:p>
            <a:r>
              <a:rPr lang="en-US" b="1" dirty="0" smtClean="0">
                <a:latin typeface="Century Gothic" pitchFamily="34" charset="0"/>
              </a:rPr>
              <a:t>NON-MAGI MEDI-CAL PROGRAM</a:t>
            </a:r>
            <a:endParaRPr lang="en-US" b="1" dirty="0">
              <a:latin typeface="Century Gothic" pitchFamily="34" charset="0"/>
            </a:endParaRPr>
          </a:p>
        </p:txBody>
      </p:sp>
      <p:sp>
        <p:nvSpPr>
          <p:cNvPr id="3" name="Content Placeholder 2"/>
          <p:cNvSpPr>
            <a:spLocks noGrp="1"/>
          </p:cNvSpPr>
          <p:nvPr>
            <p:ph idx="1"/>
          </p:nvPr>
        </p:nvSpPr>
        <p:spPr>
          <a:xfrm>
            <a:off x="228600" y="1524000"/>
            <a:ext cx="8686800" cy="4876800"/>
          </a:xfrm>
        </p:spPr>
        <p:txBody>
          <a:bodyPr>
            <a:normAutofit/>
          </a:bodyPr>
          <a:lstStyle/>
          <a:p>
            <a:pPr marL="0" indent="0">
              <a:buNone/>
            </a:pPr>
            <a:r>
              <a:rPr lang="en-US" sz="2000" b="1" dirty="0" smtClean="0">
                <a:latin typeface="Century Gothic" pitchFamily="34" charset="0"/>
              </a:rPr>
              <a:t>Non-MAGI Medi-Cal is the new term for the existing Medi-Cal programs that are identified below:</a:t>
            </a:r>
          </a:p>
          <a:p>
            <a:pPr lvl="1"/>
            <a:r>
              <a:rPr lang="en-US" sz="1600" dirty="0" smtClean="0">
                <a:latin typeface="Century Gothic" pitchFamily="34" charset="0"/>
              </a:rPr>
              <a:t>Supplemental Security Income (SSI)</a:t>
            </a:r>
          </a:p>
          <a:p>
            <a:pPr lvl="1"/>
            <a:r>
              <a:rPr lang="en-US" sz="1600" dirty="0" smtClean="0">
                <a:latin typeface="Century Gothic" pitchFamily="34" charset="0"/>
              </a:rPr>
              <a:t>Foster Care</a:t>
            </a:r>
          </a:p>
          <a:p>
            <a:pPr lvl="1"/>
            <a:r>
              <a:rPr lang="en-US" sz="1600" dirty="0" smtClean="0">
                <a:latin typeface="Century Gothic" pitchFamily="34" charset="0"/>
              </a:rPr>
              <a:t>Aged (65 or over), Blind or Disabled</a:t>
            </a:r>
          </a:p>
          <a:p>
            <a:pPr lvl="1"/>
            <a:r>
              <a:rPr lang="en-US" sz="1600" dirty="0" smtClean="0">
                <a:latin typeface="Century Gothic" pitchFamily="34" charset="0"/>
              </a:rPr>
              <a:t>Long Term Care (LTC)</a:t>
            </a:r>
          </a:p>
          <a:p>
            <a:pPr lvl="1"/>
            <a:r>
              <a:rPr lang="en-US" sz="1600" dirty="0" smtClean="0">
                <a:latin typeface="Century Gothic" pitchFamily="34" charset="0"/>
              </a:rPr>
              <a:t>Home and Community Based Waiver</a:t>
            </a:r>
          </a:p>
          <a:p>
            <a:pPr lvl="1"/>
            <a:r>
              <a:rPr lang="en-US" sz="1600" dirty="0" smtClean="0">
                <a:latin typeface="Century Gothic" pitchFamily="34" charset="0"/>
              </a:rPr>
              <a:t>Medicare Savings Programs</a:t>
            </a:r>
          </a:p>
          <a:p>
            <a:pPr lvl="1"/>
            <a:r>
              <a:rPr lang="en-US" sz="1600" dirty="0" smtClean="0">
                <a:latin typeface="Century Gothic" pitchFamily="34" charset="0"/>
              </a:rPr>
              <a:t>Medically Needy (MN)</a:t>
            </a:r>
          </a:p>
          <a:p>
            <a:pPr lvl="1"/>
            <a:r>
              <a:rPr lang="en-US" sz="1600" dirty="0" smtClean="0">
                <a:latin typeface="Century Gothic" pitchFamily="34" charset="0"/>
              </a:rPr>
              <a:t>MN Sneede</a:t>
            </a:r>
          </a:p>
          <a:p>
            <a:pPr lvl="1"/>
            <a:r>
              <a:rPr lang="en-US" sz="1600" dirty="0" smtClean="0">
                <a:latin typeface="Century Gothic" pitchFamily="34" charset="0"/>
              </a:rPr>
              <a:t>250% Working Disabled Program</a:t>
            </a:r>
          </a:p>
          <a:p>
            <a:pPr lvl="1"/>
            <a:r>
              <a:rPr lang="en-US" sz="1600" dirty="0" smtClean="0">
                <a:latin typeface="Century Gothic" pitchFamily="34" charset="0"/>
              </a:rPr>
              <a:t>Disabled Adult Child (DAC)</a:t>
            </a:r>
          </a:p>
          <a:p>
            <a:pPr lvl="1"/>
            <a:r>
              <a:rPr lang="en-US" sz="1600" dirty="0" smtClean="0">
                <a:latin typeface="Century Gothic" pitchFamily="34" charset="0"/>
              </a:rPr>
              <a:t>Pickle Program</a:t>
            </a:r>
          </a:p>
          <a:p>
            <a:pPr>
              <a:buNone/>
            </a:pPr>
            <a:endParaRPr lang="en-US" sz="1800" b="1" dirty="0" smtClean="0">
              <a:latin typeface="Century Gothic" pitchFamily="34" charset="0"/>
            </a:endParaRPr>
          </a:p>
          <a:p>
            <a:pPr>
              <a:buNone/>
            </a:pPr>
            <a:r>
              <a:rPr lang="en-US" sz="1800" dirty="0" smtClean="0">
                <a:latin typeface="Century Gothic" pitchFamily="34" charset="0"/>
              </a:rPr>
              <a:t>Note: Minor Consent continues to exist – not really a MAGI or non-MAGI program – no changes to eligibility rules for that program at this time </a:t>
            </a:r>
            <a:endParaRPr lang="en-US" sz="1800" dirty="0">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7</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latin typeface="Century Gothic" pitchFamily="34" charset="0"/>
              </a:rPr>
              <a:t>applications</a:t>
            </a:r>
            <a:endParaRPr lang="en-US" dirty="0">
              <a:latin typeface="Century Gothic" pitchFamily="34" charset="0"/>
            </a:endParaRPr>
          </a:p>
        </p:txBody>
      </p:sp>
      <p:sp>
        <p:nvSpPr>
          <p:cNvPr id="8" name="Subtitle 7"/>
          <p:cNvSpPr>
            <a:spLocks noGrp="1"/>
          </p:cNvSpPr>
          <p:nvPr>
            <p:ph type="subTitle" idx="1"/>
          </p:nvPr>
        </p:nvSpPr>
        <p:spPr>
          <a:xfrm>
            <a:off x="685800" y="3505200"/>
            <a:ext cx="7848600" cy="1752600"/>
          </a:xfrm>
        </p:spPr>
        <p:txBody>
          <a:bodyPr>
            <a:normAutofit/>
          </a:bodyPr>
          <a:lstStyle/>
          <a:p>
            <a:pPr algn="ctr"/>
            <a:r>
              <a:rPr lang="en-US" sz="3200" dirty="0" smtClean="0">
                <a:solidFill>
                  <a:schemeClr val="accent1"/>
                </a:solidFill>
                <a:latin typeface="Century Gothic" pitchFamily="34" charset="0"/>
              </a:rPr>
              <a:t>Single Streamlined Application</a:t>
            </a:r>
          </a:p>
          <a:p>
            <a:pPr algn="ctr"/>
            <a:r>
              <a:rPr lang="en-US" sz="3200" dirty="0" smtClean="0">
                <a:solidFill>
                  <a:schemeClr val="accent1"/>
                </a:solidFill>
                <a:latin typeface="Century Gothic" pitchFamily="34" charset="0"/>
              </a:rPr>
              <a:t>Current Applications for Medi-Cal</a:t>
            </a:r>
          </a:p>
          <a:p>
            <a:pPr algn="ctr"/>
            <a:r>
              <a:rPr lang="en-US" sz="3200" dirty="0" smtClean="0">
                <a:solidFill>
                  <a:schemeClr val="accent1"/>
                </a:solidFill>
                <a:latin typeface="Century Gothic" pitchFamily="34" charset="0"/>
              </a:rPr>
              <a:t>SAWS 2 / SAWS Plus</a:t>
            </a:r>
            <a:endParaRPr lang="en-US" sz="3200" dirty="0">
              <a:solidFill>
                <a:schemeClr val="accent1"/>
              </a:solidFill>
              <a:latin typeface="Century Gothic" pitchFamily="34" charset="0"/>
            </a:endParaRPr>
          </a:p>
        </p:txBody>
      </p:sp>
      <p:sp>
        <p:nvSpPr>
          <p:cNvPr id="5"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8</a:t>
            </a:fld>
            <a:endParaRPr lang="en-US" sz="1800" dirty="0">
              <a:solidFill>
                <a:schemeClr val="accent1"/>
              </a:solidFill>
              <a:latin typeface="Century Gothic"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74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990600"/>
          </a:xfrm>
        </p:spPr>
        <p:txBody>
          <a:bodyPr/>
          <a:lstStyle/>
          <a:p>
            <a:r>
              <a:rPr lang="en-US" b="1" dirty="0" smtClean="0">
                <a:latin typeface="Century Gothic" pitchFamily="34" charset="0"/>
              </a:rPr>
              <a:t>APPLICATIONS</a:t>
            </a:r>
            <a:endParaRPr lang="en-US" b="1" dirty="0">
              <a:latin typeface="Century Gothic" pitchFamily="34" charset="0"/>
            </a:endParaRPr>
          </a:p>
        </p:txBody>
      </p:sp>
      <p:sp>
        <p:nvSpPr>
          <p:cNvPr id="3" name="Content Placeholder 2"/>
          <p:cNvSpPr>
            <a:spLocks noGrp="1"/>
          </p:cNvSpPr>
          <p:nvPr>
            <p:ph idx="1"/>
          </p:nvPr>
        </p:nvSpPr>
        <p:spPr>
          <a:xfrm>
            <a:off x="152400" y="1219200"/>
            <a:ext cx="8839200" cy="5562600"/>
          </a:xfrm>
        </p:spPr>
        <p:txBody>
          <a:bodyPr>
            <a:normAutofit/>
          </a:bodyPr>
          <a:lstStyle/>
          <a:p>
            <a:pPr marL="0" indent="0">
              <a:buNone/>
            </a:pPr>
            <a:r>
              <a:rPr lang="en-US" sz="2000" b="1" dirty="0" smtClean="0">
                <a:latin typeface="Century Gothic" pitchFamily="34" charset="0"/>
              </a:rPr>
              <a:t>Single Streamlined Application (</a:t>
            </a:r>
            <a:r>
              <a:rPr lang="en-US" sz="2000" b="1" dirty="0" err="1" smtClean="0">
                <a:latin typeface="Century Gothic" pitchFamily="34" charset="0"/>
              </a:rPr>
              <a:t>SSApp</a:t>
            </a:r>
            <a:r>
              <a:rPr lang="en-US" sz="2000" b="1" dirty="0" smtClean="0">
                <a:latin typeface="Century Gothic" pitchFamily="34" charset="0"/>
              </a:rPr>
              <a:t>)*</a:t>
            </a:r>
            <a:endParaRPr lang="en-US" sz="2000" dirty="0" smtClean="0">
              <a:latin typeface="Century Gothic" pitchFamily="34" charset="0"/>
            </a:endParaRPr>
          </a:p>
          <a:p>
            <a:r>
              <a:rPr lang="en-US" sz="1800" dirty="0" smtClean="0">
                <a:latin typeface="Century Gothic" pitchFamily="34" charset="0"/>
              </a:rPr>
              <a:t>Used to apply for these health insurance </a:t>
            </a:r>
          </a:p>
          <a:p>
            <a:pPr marL="0" indent="0">
              <a:buNone/>
            </a:pPr>
            <a:r>
              <a:rPr lang="en-US" sz="1800" dirty="0">
                <a:latin typeface="Century Gothic" pitchFamily="34" charset="0"/>
              </a:rPr>
              <a:t> </a:t>
            </a:r>
            <a:r>
              <a:rPr lang="en-US" sz="1800" dirty="0" smtClean="0">
                <a:latin typeface="Century Gothic" pitchFamily="34" charset="0"/>
              </a:rPr>
              <a:t>  affordability programs:</a:t>
            </a:r>
          </a:p>
          <a:p>
            <a:pPr marL="0" indent="0">
              <a:buNone/>
            </a:pPr>
            <a:endParaRPr lang="en-US" sz="1800" dirty="0" smtClean="0">
              <a:latin typeface="Century Gothic" pitchFamily="34" charset="0"/>
            </a:endParaRPr>
          </a:p>
          <a:p>
            <a:pPr lvl="2">
              <a:buFont typeface="Wingdings" pitchFamily="2" charset="2"/>
              <a:buChar char="Ø"/>
            </a:pPr>
            <a:r>
              <a:rPr lang="en-US" dirty="0" smtClean="0">
                <a:latin typeface="Century Gothic" pitchFamily="34" charset="0"/>
              </a:rPr>
              <a:t>Medi-Cal (MAGI and non-MAGI)</a:t>
            </a:r>
          </a:p>
          <a:p>
            <a:pPr lvl="2">
              <a:buFont typeface="Wingdings" pitchFamily="2" charset="2"/>
              <a:buChar char="Ø"/>
            </a:pPr>
            <a:r>
              <a:rPr lang="en-US" dirty="0" smtClean="0">
                <a:latin typeface="Century Gothic" pitchFamily="34" charset="0"/>
              </a:rPr>
              <a:t>Access for Infants and Mothers (AIM)</a:t>
            </a:r>
          </a:p>
          <a:p>
            <a:pPr lvl="2">
              <a:buFont typeface="Wingdings" pitchFamily="2" charset="2"/>
              <a:buChar char="Ø"/>
            </a:pPr>
            <a:r>
              <a:rPr lang="en-US" dirty="0" smtClean="0">
                <a:latin typeface="Century Gothic" pitchFamily="34" charset="0"/>
              </a:rPr>
              <a:t>Subsidized Covered California coverage</a:t>
            </a:r>
          </a:p>
          <a:p>
            <a:pPr lvl="2">
              <a:buFont typeface="Wingdings" pitchFamily="2" charset="2"/>
              <a:buChar char="Ø"/>
            </a:pPr>
            <a:endParaRPr lang="en-US" sz="1800" dirty="0">
              <a:latin typeface="Century Gothic" pitchFamily="34" charset="0"/>
            </a:endParaRPr>
          </a:p>
          <a:p>
            <a:pPr lvl="0">
              <a:buClr>
                <a:srgbClr val="873624"/>
              </a:buClr>
            </a:pPr>
            <a:r>
              <a:rPr lang="en-US" sz="1800" dirty="0" err="1" smtClean="0">
                <a:latin typeface="Century Gothic" pitchFamily="34" charset="0"/>
              </a:rPr>
              <a:t>SSApp</a:t>
            </a:r>
            <a:r>
              <a:rPr lang="en-US" sz="1800" dirty="0" smtClean="0">
                <a:latin typeface="Century Gothic" pitchFamily="34" charset="0"/>
              </a:rPr>
              <a:t> captures tax filer and tax dependent information, including income and immigration status.</a:t>
            </a:r>
          </a:p>
          <a:p>
            <a:pPr lvl="0">
              <a:buClr>
                <a:srgbClr val="873624"/>
              </a:buClr>
            </a:pPr>
            <a:endParaRPr lang="en-US" sz="1800" dirty="0" smtClean="0">
              <a:latin typeface="Century Gothic" pitchFamily="34" charset="0"/>
            </a:endParaRPr>
          </a:p>
          <a:p>
            <a:pPr lvl="0">
              <a:buClr>
                <a:srgbClr val="873624"/>
              </a:buClr>
            </a:pPr>
            <a:r>
              <a:rPr lang="en-US" sz="1800" dirty="0" smtClean="0">
                <a:latin typeface="Century Gothic" pitchFamily="34" charset="0"/>
              </a:rPr>
              <a:t>Does not ask for assets information; there is no asset test for MAGI Medi-Cal or for the Covered California subsidized coverage (APTC/CSR).</a:t>
            </a:r>
          </a:p>
          <a:p>
            <a:pPr lvl="1">
              <a:buClr>
                <a:srgbClr val="873624"/>
              </a:buClr>
            </a:pPr>
            <a:r>
              <a:rPr lang="en-US" sz="1600" dirty="0" err="1" smtClean="0">
                <a:latin typeface="Century Gothic" pitchFamily="34" charset="0"/>
              </a:rPr>
              <a:t>SSApp</a:t>
            </a:r>
            <a:r>
              <a:rPr lang="en-US" sz="1600" dirty="0" smtClean="0">
                <a:latin typeface="Century Gothic" pitchFamily="34" charset="0"/>
              </a:rPr>
              <a:t> can be used to start non-MAGI application, register app and protect app date, but additional information (i.e., asset information) must be collected.</a:t>
            </a:r>
          </a:p>
          <a:p>
            <a:pPr lvl="0">
              <a:buClr>
                <a:srgbClr val="873624"/>
              </a:buClr>
            </a:pPr>
            <a:endParaRPr lang="en-US" dirty="0">
              <a:solidFill>
                <a:srgbClr val="FF0000"/>
              </a:solidFill>
              <a:latin typeface="Century Gothic" pitchFamily="34" charset="0"/>
            </a:endParaRPr>
          </a:p>
          <a:p>
            <a:pPr marL="548640" lvl="2" indent="0">
              <a:buNone/>
            </a:pPr>
            <a:endParaRPr lang="en-US" dirty="0" smtClean="0">
              <a:latin typeface="Century Gothic" pitchFamily="34" charset="0"/>
            </a:endParaRPr>
          </a:p>
        </p:txBody>
      </p:sp>
      <p:sp>
        <p:nvSpPr>
          <p:cNvPr id="6" name="TextBox 5"/>
          <p:cNvSpPr txBox="1"/>
          <p:nvPr/>
        </p:nvSpPr>
        <p:spPr>
          <a:xfrm>
            <a:off x="1143000" y="6400800"/>
            <a:ext cx="6582309" cy="369332"/>
          </a:xfrm>
          <a:prstGeom prst="rect">
            <a:avLst/>
          </a:prstGeom>
          <a:noFill/>
        </p:spPr>
        <p:txBody>
          <a:bodyPr wrap="square" rtlCol="0">
            <a:spAutoFit/>
          </a:bodyPr>
          <a:lstStyle/>
          <a:p>
            <a:pPr algn="ctr"/>
            <a:r>
              <a:rPr lang="en-US" b="1" dirty="0" smtClean="0">
                <a:solidFill>
                  <a:schemeClr val="accent1"/>
                </a:solidFill>
                <a:latin typeface="Century Gothic" pitchFamily="34" charset="0"/>
              </a:rPr>
              <a:t>*SSApp pending final development/approval.</a:t>
            </a:r>
            <a:endParaRPr lang="en-US" b="1" dirty="0">
              <a:solidFill>
                <a:schemeClr val="accent1"/>
              </a:solidFill>
              <a:latin typeface="Century Gothic" pitchFamily="34" charset="0"/>
            </a:endParaRPr>
          </a:p>
        </p:txBody>
      </p:sp>
      <p:sp>
        <p:nvSpPr>
          <p:cNvPr id="7" name="Slide Number Placeholder 3"/>
          <p:cNvSpPr txBox="1">
            <a:spLocks/>
          </p:cNvSpPr>
          <p:nvPr/>
        </p:nvSpPr>
        <p:spPr>
          <a:xfrm>
            <a:off x="8046720" y="649224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F8FFAB7-4B88-4A46-B438-0DCF829E65C6}" type="slidenum">
              <a:rPr lang="en-US" sz="1800" smtClean="0">
                <a:solidFill>
                  <a:schemeClr val="accent1"/>
                </a:solidFill>
                <a:latin typeface="Century Gothic" pitchFamily="34" charset="0"/>
              </a:rPr>
              <a:pPr algn="ctr"/>
              <a:t>9</a:t>
            </a:fld>
            <a:endParaRPr lang="en-US" sz="1800" dirty="0">
              <a:solidFill>
                <a:schemeClr val="accent1"/>
              </a:solidFill>
              <a:latin typeface="Century Gothic"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57200"/>
            <a:ext cx="2636520" cy="3447376"/>
          </a:xfrm>
          <a:prstGeom prst="rect">
            <a:avLst/>
          </a:prstGeom>
          <a:ln>
            <a:solidFill>
              <a:schemeClr val="accent1"/>
            </a:solidFill>
          </a:ln>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347532"/>
            <a:ext cx="304800" cy="3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655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1950</TotalTime>
  <Words>5122</Words>
  <Application>Microsoft Office PowerPoint</Application>
  <PresentationFormat>On-screen Show (4:3)</PresentationFormat>
  <Paragraphs>712</Paragraphs>
  <Slides>61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ArialMT</vt:lpstr>
      <vt:lpstr>Calibri</vt:lpstr>
      <vt:lpstr>Century Gothic</vt:lpstr>
      <vt:lpstr>Times New Roman</vt:lpstr>
      <vt:lpstr>Wingdings</vt:lpstr>
      <vt:lpstr>Clarity</vt:lpstr>
      <vt:lpstr>Determining eligibility under Health Care reform</vt:lpstr>
      <vt:lpstr>OVERVIEW OF TRAINING</vt:lpstr>
      <vt:lpstr>HEALTH COVERAGE REQUIREMENT</vt:lpstr>
      <vt:lpstr>ESSENTIAL HEALTH BENEFITS</vt:lpstr>
      <vt:lpstr>ENROLLMENT PERIODS</vt:lpstr>
      <vt:lpstr>HEALTH REFORM PROGRAMS</vt:lpstr>
      <vt:lpstr>NON-MAGI MEDI-CAL PROGRAM</vt:lpstr>
      <vt:lpstr>applications</vt:lpstr>
      <vt:lpstr>APPLICATIONS</vt:lpstr>
      <vt:lpstr>APPLICATIONS</vt:lpstr>
      <vt:lpstr>APPLICATIONS</vt:lpstr>
      <vt:lpstr>APPLICATION CHANNELS</vt:lpstr>
      <vt:lpstr>TELEPHONIC SIGNATURES</vt:lpstr>
      <vt:lpstr>PROCESSING DEADLINES</vt:lpstr>
      <vt:lpstr>Application processing</vt:lpstr>
      <vt:lpstr>INTERIM PERIOD  OCTOBER TO DECEMBER 2013</vt:lpstr>
      <vt:lpstr>NOW OR LATER OCTOBER TO DECEMBER 2013</vt:lpstr>
      <vt:lpstr>NOW OR LATER OCTOBER TO DECEMBER 2013</vt:lpstr>
      <vt:lpstr>Application processing</vt:lpstr>
      <vt:lpstr>FEDERAL DATA HUB</vt:lpstr>
      <vt:lpstr>FEDERAL DATA HUB</vt:lpstr>
      <vt:lpstr>Eligibility requirements</vt:lpstr>
      <vt:lpstr>HOUSEHOLD COMPOSITION</vt:lpstr>
      <vt:lpstr>HOUSEHOLD COMPOSITION</vt:lpstr>
      <vt:lpstr>HOUSEHOLD COMPOSITION</vt:lpstr>
      <vt:lpstr>HOUSEHOLD COMPOSITION</vt:lpstr>
      <vt:lpstr>Eligibility requirements</vt:lpstr>
      <vt:lpstr>RESIDENCY</vt:lpstr>
      <vt:lpstr>RESIDENCY</vt:lpstr>
      <vt:lpstr>Eligibility requirements</vt:lpstr>
      <vt:lpstr>CITIZENSHIP</vt:lpstr>
      <vt:lpstr>RECENT LEGAL IMMIGRANTS</vt:lpstr>
      <vt:lpstr>Eligibility requirements</vt:lpstr>
      <vt:lpstr>Social Security Number</vt:lpstr>
      <vt:lpstr>Eligibility requirements</vt:lpstr>
      <vt:lpstr>NEW INCOME ELIGIBILITY</vt:lpstr>
      <vt:lpstr>COUNTABLE MAGI INCOME</vt:lpstr>
      <vt:lpstr>EXCLUDED INCOME FOR MAGI</vt:lpstr>
      <vt:lpstr>SELF-EMPLOYED INCOME FOR MAGI</vt:lpstr>
      <vt:lpstr>MAGI INCOME DEDUCTIONS</vt:lpstr>
      <vt:lpstr>INCOME VERIFICATION</vt:lpstr>
      <vt:lpstr>Eligibility requirements</vt:lpstr>
      <vt:lpstr>MEDI-CAL COVERAGE GROUPS</vt:lpstr>
      <vt:lpstr>MAGI COVERAGE</vt:lpstr>
      <vt:lpstr>ADULTS</vt:lpstr>
      <vt:lpstr>PARENTS/CARETAKER RELATIVES</vt:lpstr>
      <vt:lpstr>INFANTS AND CHILDREN</vt:lpstr>
      <vt:lpstr>Eligibility requirements</vt:lpstr>
      <vt:lpstr>APTC/CSR</vt:lpstr>
      <vt:lpstr>APTC/CSR</vt:lpstr>
      <vt:lpstr>Eligibility requirements</vt:lpstr>
      <vt:lpstr>SELF-ATTESTATION</vt:lpstr>
      <vt:lpstr>SELF-ATTESTATION</vt:lpstr>
      <vt:lpstr>APPEALS</vt:lpstr>
      <vt:lpstr>Additional information</vt:lpstr>
      <vt:lpstr>PENDING FUTURE GUIDANCE</vt:lpstr>
      <vt:lpstr>RESOURCES</vt:lpstr>
      <vt:lpstr>QUESTIONS?</vt:lpstr>
      <vt:lpstr>Additional information</vt:lpstr>
      <vt:lpstr>“LARGE” EMPLOYER COVERAGE</vt:lpstr>
      <vt:lpstr>EMPLOYER-SPONSORED COVERAGE AND PUBLIC PROGRAMS </vt:lpstr>
    </vt:vector>
  </TitlesOfParts>
  <Company>LAC-DPSS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Ontiveros, Luis</dc:creator>
  <cp:lastModifiedBy>Sarah Jimenez</cp:lastModifiedBy>
  <cp:revision>322</cp:revision>
  <cp:lastPrinted>2013-08-19T18:58:09Z</cp:lastPrinted>
  <dcterms:created xsi:type="dcterms:W3CDTF">2013-08-16T15:26:37Z</dcterms:created>
  <dcterms:modified xsi:type="dcterms:W3CDTF">2013-09-11T22:25:36Z</dcterms:modified>
</cp:coreProperties>
</file>