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5"/>
  </p:notesMasterIdLst>
  <p:handoutMasterIdLst>
    <p:handoutMasterId r:id="rId26"/>
  </p:handoutMasterIdLst>
  <p:sldIdLst>
    <p:sldId id="256" r:id="rId2"/>
    <p:sldId id="320" r:id="rId3"/>
    <p:sldId id="356" r:id="rId4"/>
    <p:sldId id="363" r:id="rId5"/>
    <p:sldId id="358" r:id="rId6"/>
    <p:sldId id="343" r:id="rId7"/>
    <p:sldId id="266" r:id="rId8"/>
    <p:sldId id="346" r:id="rId9"/>
    <p:sldId id="341" r:id="rId10"/>
    <p:sldId id="344" r:id="rId11"/>
    <p:sldId id="351" r:id="rId12"/>
    <p:sldId id="349" r:id="rId13"/>
    <p:sldId id="355" r:id="rId14"/>
    <p:sldId id="354" r:id="rId15"/>
    <p:sldId id="350" r:id="rId16"/>
    <p:sldId id="362" r:id="rId17"/>
    <p:sldId id="359" r:id="rId18"/>
    <p:sldId id="352" r:id="rId19"/>
    <p:sldId id="353" r:id="rId20"/>
    <p:sldId id="357" r:id="rId21"/>
    <p:sldId id="333" r:id="rId22"/>
    <p:sldId id="361" r:id="rId23"/>
    <p:sldId id="332" r:id="rId24"/>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40" autoAdjust="0"/>
  </p:normalViewPr>
  <p:slideViewPr>
    <p:cSldViewPr>
      <p:cViewPr varScale="1">
        <p:scale>
          <a:sx n="77" d="100"/>
          <a:sy n="77" d="100"/>
        </p:scale>
        <p:origin x="1618" y="6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63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1963"/>
          </a:xfrm>
          <a:prstGeom prst="rect">
            <a:avLst/>
          </a:prstGeom>
        </p:spPr>
        <p:txBody>
          <a:bodyPr vert="horz" lIns="91440" tIns="45720" rIns="91440" bIns="45720" rtlCol="0"/>
          <a:lstStyle>
            <a:lvl1pPr algn="r">
              <a:defRPr sz="1200"/>
            </a:lvl1pPr>
          </a:lstStyle>
          <a:p>
            <a:fld id="{9B1A6E9C-7842-4A2F-A194-67E6BB40BA9F}" type="datetimeFigureOut">
              <a:rPr lang="en-US" smtClean="0"/>
              <a:pPr/>
              <a:t>10/30/2013</a:t>
            </a:fld>
            <a:endParaRPr lang="en-US"/>
          </a:p>
        </p:txBody>
      </p:sp>
      <p:sp>
        <p:nvSpPr>
          <p:cNvPr id="4" name="Footer Placeholder 3"/>
          <p:cNvSpPr>
            <a:spLocks noGrp="1"/>
          </p:cNvSpPr>
          <p:nvPr>
            <p:ph type="ftr" sz="quarter" idx="2"/>
          </p:nvPr>
        </p:nvSpPr>
        <p:spPr>
          <a:xfrm>
            <a:off x="0" y="8772525"/>
            <a:ext cx="3038475" cy="4619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772525"/>
            <a:ext cx="3038475" cy="461963"/>
          </a:xfrm>
          <a:prstGeom prst="rect">
            <a:avLst/>
          </a:prstGeom>
        </p:spPr>
        <p:txBody>
          <a:bodyPr vert="horz" lIns="91440" tIns="45720" rIns="91440" bIns="45720" rtlCol="0" anchor="b"/>
          <a:lstStyle>
            <a:lvl1pPr algn="r">
              <a:defRPr sz="1200"/>
            </a:lvl1pPr>
          </a:lstStyle>
          <a:p>
            <a:fld id="{E355B5F9-8D8F-45E8-BDA4-C4BB0306332A}" type="slidenum">
              <a:rPr lang="en-US" smtClean="0"/>
              <a:pPr/>
              <a:t>‹#›</a:t>
            </a:fld>
            <a:endParaRPr lang="en-US"/>
          </a:p>
        </p:txBody>
      </p:sp>
    </p:spTree>
    <p:extLst>
      <p:ext uri="{BB962C8B-B14F-4D97-AF65-F5344CB8AC3E}">
        <p14:creationId xmlns:p14="http://schemas.microsoft.com/office/powerpoint/2010/main" val="7683066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18" tIns="46409" rIns="92818" bIns="46409"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2818" tIns="46409" rIns="92818" bIns="46409" rtlCol="0"/>
          <a:lstStyle>
            <a:lvl1pPr algn="r">
              <a:defRPr sz="1200"/>
            </a:lvl1pPr>
          </a:lstStyle>
          <a:p>
            <a:fld id="{158AE00F-D3C7-4F13-9FF0-986300CDAC1C}" type="datetimeFigureOut">
              <a:rPr lang="en-US" smtClean="0"/>
              <a:pPr/>
              <a:t>10/30/2013</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818" tIns="46409" rIns="92818" bIns="46409"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818" tIns="46409" rIns="92818" bIns="4640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37840" cy="461804"/>
          </a:xfrm>
          <a:prstGeom prst="rect">
            <a:avLst/>
          </a:prstGeom>
        </p:spPr>
        <p:txBody>
          <a:bodyPr vert="horz" lIns="92818" tIns="46409" rIns="92818" bIns="4640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2818" tIns="46409" rIns="92818" bIns="46409" rtlCol="0" anchor="b"/>
          <a:lstStyle>
            <a:lvl1pPr algn="r">
              <a:defRPr sz="1200"/>
            </a:lvl1pPr>
          </a:lstStyle>
          <a:p>
            <a:fld id="{E0BC8EF0-C6DB-4545-8CB8-0A650C298361}" type="slidenum">
              <a:rPr lang="en-US" smtClean="0"/>
              <a:pPr/>
              <a:t>‹#›</a:t>
            </a:fld>
            <a:endParaRPr lang="en-US"/>
          </a:p>
        </p:txBody>
      </p:sp>
    </p:spTree>
    <p:extLst>
      <p:ext uri="{BB962C8B-B14F-4D97-AF65-F5344CB8AC3E}">
        <p14:creationId xmlns:p14="http://schemas.microsoft.com/office/powerpoint/2010/main" val="2074261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0BC8EF0-C6DB-4545-8CB8-0A650C298361}" type="slidenum">
              <a:rPr lang="en-US" smtClean="0"/>
              <a:pPr/>
              <a:t>2</a:t>
            </a:fld>
            <a:endParaRPr lang="en-US"/>
          </a:p>
        </p:txBody>
      </p:sp>
    </p:spTree>
    <p:extLst>
      <p:ext uri="{BB962C8B-B14F-4D97-AF65-F5344CB8AC3E}">
        <p14:creationId xmlns:p14="http://schemas.microsoft.com/office/powerpoint/2010/main" val="14394978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0BC8EF0-C6DB-4545-8CB8-0A650C298361}" type="slidenum">
              <a:rPr lang="en-US" smtClean="0"/>
              <a:pPr/>
              <a:t>3</a:t>
            </a:fld>
            <a:endParaRPr lang="en-US"/>
          </a:p>
        </p:txBody>
      </p:sp>
    </p:spTree>
    <p:extLst>
      <p:ext uri="{BB962C8B-B14F-4D97-AF65-F5344CB8AC3E}">
        <p14:creationId xmlns:p14="http://schemas.microsoft.com/office/powerpoint/2010/main" val="1439497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F7E87D0-5208-4702-BAEA-9A5C4A949458}" type="datetime1">
              <a:rPr lang="en-US" smtClean="0"/>
              <a:pPr/>
              <a:t>10/30/2013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8FFAB7-4B88-4A46-B438-0DCF829E65C6}"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A27FE-5F2F-40B5-9E38-21BEB476D848}" type="datetime1">
              <a:rPr lang="en-US" smtClean="0"/>
              <a:pPr/>
              <a:t>10/30/2013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8FFAB7-4B88-4A46-B438-0DCF829E65C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EAEEDA-A2CE-4FC0-8A12-081B22AEF565}" type="datetime1">
              <a:rPr lang="en-US" smtClean="0"/>
              <a:pPr/>
              <a:t>10/30/2013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8FFAB7-4B88-4A46-B438-0DCF829E65C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4A116D-EA5E-4467-B54F-761B1A59FA7A}" type="datetime1">
              <a:rPr lang="en-US" smtClean="0"/>
              <a:pPr/>
              <a:t>10/30/2013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8FFAB7-4B88-4A46-B438-0DCF829E65C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4B562E-6840-4127-BF00-33621FFE12AE}" type="datetime1">
              <a:rPr lang="en-US" smtClean="0"/>
              <a:pPr/>
              <a:t>10/30/2013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8FFAB7-4B88-4A46-B438-0DCF829E65C6}"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74B4730-FB66-4524-BAC5-F76B0B85236A}" type="datetime1">
              <a:rPr lang="en-US" smtClean="0"/>
              <a:pPr/>
              <a:t>10/30/2013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8FFAB7-4B88-4A46-B438-0DCF829E65C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5B07350-64E4-49E6-8AF9-E5729052BFD5}" type="datetime1">
              <a:rPr lang="en-US" smtClean="0"/>
              <a:pPr/>
              <a:t>10/30/2013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8FFAB7-4B88-4A46-B438-0DCF829E65C6}"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14E6991-F1D1-49E3-970A-E5366441E7F5}" type="datetime1">
              <a:rPr lang="en-US" smtClean="0"/>
              <a:pPr/>
              <a:t>10/30/2013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8FFAB7-4B88-4A46-B438-0DCF829E65C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9D0EBC-5429-4C1E-B74C-24ECA53EECE5}" type="datetime1">
              <a:rPr lang="en-US" smtClean="0"/>
              <a:pPr/>
              <a:t>10/30/2013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8FFAB7-4B88-4A46-B438-0DCF829E65C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D3E43C-7FCD-47C8-AFFC-A7F5883C083A}" type="datetime1">
              <a:rPr lang="en-US" smtClean="0"/>
              <a:pPr/>
              <a:t>10/30/2013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8FFAB7-4B88-4A46-B438-0DCF829E65C6}"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17C4A0-2B20-426E-94BD-F79E31B5E3DF}" type="datetime1">
              <a:rPr lang="en-US" smtClean="0"/>
              <a:pPr/>
              <a:t>10/30/2013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8FFAB7-4B88-4A46-B438-0DCF829E65C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78E88193-25A8-4A35-8DA6-CF7E6E2AAD5F}" type="datetime1">
              <a:rPr lang="en-US" smtClean="0"/>
              <a:pPr/>
              <a:t>10/30/2013</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1F8FFAB7-4B88-4A46-B438-0DCF829E65C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848600" cy="2286000"/>
          </a:xfrm>
        </p:spPr>
        <p:txBody>
          <a:bodyPr/>
          <a:lstStyle/>
          <a:p>
            <a:pPr algn="ctr"/>
            <a:r>
              <a:rPr lang="en-US" sz="4800" b="1" dirty="0" smtClean="0">
                <a:latin typeface="Century Gothic" pitchFamily="34" charset="0"/>
              </a:rPr>
              <a:t>COVERAGE FOR IMMIGRANTS</a:t>
            </a:r>
            <a:r>
              <a:rPr lang="en-US" sz="4800" b="1" dirty="0" smtClean="0">
                <a:solidFill>
                  <a:srgbClr val="FF0000"/>
                </a:solidFill>
                <a:latin typeface="Century Gothic" pitchFamily="34" charset="0"/>
              </a:rPr>
              <a:t> </a:t>
            </a:r>
            <a:r>
              <a:rPr lang="en-US" sz="4800" b="1" dirty="0" smtClean="0">
                <a:latin typeface="Century Gothic" pitchFamily="34" charset="0"/>
              </a:rPr>
              <a:t>under</a:t>
            </a:r>
            <a:br>
              <a:rPr lang="en-US" sz="4800" b="1" dirty="0" smtClean="0">
                <a:latin typeface="Century Gothic" pitchFamily="34" charset="0"/>
              </a:rPr>
            </a:br>
            <a:r>
              <a:rPr lang="en-US" sz="4800" b="1" dirty="0" smtClean="0">
                <a:latin typeface="Century Gothic" pitchFamily="34" charset="0"/>
              </a:rPr>
              <a:t>Health Care reform</a:t>
            </a:r>
            <a:endParaRPr lang="en-US" sz="4800" b="1" dirty="0">
              <a:latin typeface="Century Gothic" pitchFamily="34" charset="0"/>
            </a:endParaRPr>
          </a:p>
        </p:txBody>
      </p:sp>
      <p:sp>
        <p:nvSpPr>
          <p:cNvPr id="3" name="Subtitle 2"/>
          <p:cNvSpPr>
            <a:spLocks noGrp="1"/>
          </p:cNvSpPr>
          <p:nvPr>
            <p:ph type="subTitle" idx="1"/>
          </p:nvPr>
        </p:nvSpPr>
        <p:spPr>
          <a:xfrm>
            <a:off x="685800" y="2895600"/>
            <a:ext cx="7696200" cy="457200"/>
          </a:xfrm>
        </p:spPr>
        <p:txBody>
          <a:bodyPr>
            <a:normAutofit/>
          </a:bodyPr>
          <a:lstStyle/>
          <a:p>
            <a:pPr algn="ctr"/>
            <a:r>
              <a:rPr lang="en-US" b="1" dirty="0" smtClean="0">
                <a:solidFill>
                  <a:schemeClr val="accent1"/>
                </a:solidFill>
                <a:latin typeface="Century Gothic" pitchFamily="34" charset="0"/>
              </a:rPr>
              <a:t>October 22, 2013</a:t>
            </a:r>
          </a:p>
        </p:txBody>
      </p:sp>
      <p:sp>
        <p:nvSpPr>
          <p:cNvPr id="4" name="Subtitle 2"/>
          <p:cNvSpPr txBox="1">
            <a:spLocks/>
          </p:cNvSpPr>
          <p:nvPr/>
        </p:nvSpPr>
        <p:spPr>
          <a:xfrm>
            <a:off x="685800" y="3505200"/>
            <a:ext cx="7696200" cy="22860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1"/>
              </a:buClr>
              <a:buSzPct val="85000"/>
              <a:buFont typeface="Arial" pitchFamily="34" charset="0"/>
              <a:buNone/>
              <a:defRPr sz="2400" kern="1200">
                <a:solidFill>
                  <a:schemeClr val="tx1">
                    <a:lumMod val="75000"/>
                    <a:lumOff val="25000"/>
                  </a:schemeClr>
                </a:solidFill>
                <a:latin typeface="+mn-lt"/>
                <a:ea typeface="+mn-ea"/>
                <a:cs typeface="+mn-cs"/>
              </a:defRPr>
            </a:lvl1pPr>
            <a:lvl2pPr marL="457200" indent="0" algn="ctr" defTabSz="914400" rtl="0" eaLnBrk="1" latinLnBrk="0" hangingPunct="1">
              <a:spcBef>
                <a:spcPct val="20000"/>
              </a:spcBef>
              <a:buClr>
                <a:schemeClr val="accent1"/>
              </a:buClr>
              <a:buSzPct val="85000"/>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SzPct val="90000"/>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SzPct val="100000"/>
              <a:buFont typeface="Arial" pitchFamily="34" charset="0"/>
              <a:buNone/>
              <a:defRPr sz="14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9pPr>
          </a:lstStyle>
          <a:p>
            <a:r>
              <a:rPr lang="en-US" dirty="0" smtClean="0">
                <a:latin typeface="Century Gothic" pitchFamily="34" charset="0"/>
              </a:rPr>
              <a:t>County Welfare Directors Association of California</a:t>
            </a:r>
          </a:p>
          <a:p>
            <a:pPr marL="285750" indent="-285750">
              <a:buFont typeface="Arial" pitchFamily="34" charset="0"/>
              <a:buChar char="•"/>
            </a:pPr>
            <a:r>
              <a:rPr lang="en-US" sz="1600" dirty="0" smtClean="0">
                <a:solidFill>
                  <a:schemeClr val="accent1"/>
                </a:solidFill>
                <a:latin typeface="Century Gothic" pitchFamily="34" charset="0"/>
              </a:rPr>
              <a:t>Cathy Senderling-McDonald</a:t>
            </a:r>
          </a:p>
          <a:p>
            <a:r>
              <a:rPr lang="en-US" dirty="0" smtClean="0">
                <a:latin typeface="Century Gothic" pitchFamily="34" charset="0"/>
              </a:rPr>
              <a:t>Los Angeles County</a:t>
            </a:r>
          </a:p>
          <a:p>
            <a:pPr marL="285750" indent="-285750">
              <a:buFont typeface="Arial" pitchFamily="34" charset="0"/>
              <a:buChar char="•"/>
            </a:pPr>
            <a:r>
              <a:rPr lang="en-US" sz="1600" dirty="0" smtClean="0">
                <a:solidFill>
                  <a:schemeClr val="accent1"/>
                </a:solidFill>
                <a:latin typeface="Century Gothic" pitchFamily="34" charset="0"/>
              </a:rPr>
              <a:t>Isabelle Maggio</a:t>
            </a:r>
          </a:p>
          <a:p>
            <a:r>
              <a:rPr lang="en-US" dirty="0" smtClean="0">
                <a:latin typeface="Century Gothic" pitchFamily="34" charset="0"/>
              </a:rPr>
              <a:t>California Pan-Ethnic Health Network</a:t>
            </a:r>
          </a:p>
          <a:p>
            <a:pPr marL="342900" indent="-342900">
              <a:buFont typeface="Arial" pitchFamily="34" charset="0"/>
              <a:buChar char="•"/>
            </a:pPr>
            <a:r>
              <a:rPr lang="en-US" sz="1600" dirty="0" smtClean="0">
                <a:solidFill>
                  <a:schemeClr val="accent1"/>
                </a:solidFill>
                <a:latin typeface="Century Gothic" pitchFamily="34" charset="0"/>
              </a:rPr>
              <a:t>Ellen Wu</a:t>
            </a:r>
            <a:endParaRPr lang="en-US" sz="1600" dirty="0">
              <a:solidFill>
                <a:schemeClr val="accent1"/>
              </a:solidFill>
              <a:latin typeface="Century Gothic" pitchFamily="34" charset="0"/>
            </a:endParaRPr>
          </a:p>
        </p:txBody>
      </p:sp>
    </p:spTree>
    <p:extLst>
      <p:ext uri="{BB962C8B-B14F-4D97-AF65-F5344CB8AC3E}">
        <p14:creationId xmlns:p14="http://schemas.microsoft.com/office/powerpoint/2010/main" val="10572839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86800" cy="990600"/>
          </a:xfrm>
        </p:spPr>
        <p:txBody>
          <a:bodyPr>
            <a:noAutofit/>
          </a:bodyPr>
          <a:lstStyle/>
          <a:p>
            <a:r>
              <a:rPr lang="en-US" sz="2800" b="1" dirty="0" smtClean="0">
                <a:latin typeface="Century Gothic" pitchFamily="34" charset="0"/>
              </a:rPr>
              <a:t>ELIGIBILITY FOR THE LAWFULLY PRESENT IMMIGRANT</a:t>
            </a:r>
            <a:endParaRPr lang="en-US" sz="2800" b="1" dirty="0">
              <a:latin typeface="Century Gothic" pitchFamily="34" charset="0"/>
            </a:endParaRPr>
          </a:p>
        </p:txBody>
      </p:sp>
      <p:sp>
        <p:nvSpPr>
          <p:cNvPr id="3" name="Content Placeholder 2"/>
          <p:cNvSpPr>
            <a:spLocks noGrp="1"/>
          </p:cNvSpPr>
          <p:nvPr>
            <p:ph idx="1"/>
          </p:nvPr>
        </p:nvSpPr>
        <p:spPr>
          <a:xfrm>
            <a:off x="228600" y="1247450"/>
            <a:ext cx="8686800" cy="5257800"/>
          </a:xfrm>
        </p:spPr>
        <p:txBody>
          <a:bodyPr>
            <a:normAutofit/>
          </a:bodyPr>
          <a:lstStyle/>
          <a:p>
            <a:pPr marL="0" indent="0">
              <a:buNone/>
            </a:pPr>
            <a:r>
              <a:rPr lang="en-US" sz="2200" b="1" dirty="0" smtClean="0">
                <a:latin typeface="Century Gothic" pitchFamily="34" charset="0"/>
              </a:rPr>
              <a:t>As of January 2014, the following will apply to lawfully present immigrants:</a:t>
            </a:r>
          </a:p>
          <a:p>
            <a:pPr marL="0" indent="0">
              <a:buNone/>
            </a:pPr>
            <a:endParaRPr lang="en-US" sz="2200" b="1" dirty="0">
              <a:latin typeface="Century Gothic" pitchFamily="34" charset="0"/>
            </a:endParaRPr>
          </a:p>
          <a:p>
            <a:r>
              <a:rPr lang="en-US" sz="2200" dirty="0" smtClean="0">
                <a:latin typeface="Century Gothic" pitchFamily="34" charset="0"/>
              </a:rPr>
              <a:t>Subject to the individual mandate and related tax penalty.</a:t>
            </a:r>
          </a:p>
          <a:p>
            <a:endParaRPr lang="en-US" sz="2200" dirty="0">
              <a:latin typeface="Century Gothic" pitchFamily="34" charset="0"/>
            </a:endParaRPr>
          </a:p>
          <a:p>
            <a:r>
              <a:rPr lang="en-US" sz="2200" dirty="0" smtClean="0">
                <a:latin typeface="Century Gothic" pitchFamily="34" charset="0"/>
              </a:rPr>
              <a:t>May enroll in a health plan from the state insurance exchange.</a:t>
            </a:r>
          </a:p>
          <a:p>
            <a:endParaRPr lang="en-US" sz="2200" dirty="0">
              <a:latin typeface="Century Gothic" pitchFamily="34" charset="0"/>
            </a:endParaRPr>
          </a:p>
          <a:p>
            <a:r>
              <a:rPr lang="en-US" sz="2200" dirty="0" smtClean="0">
                <a:latin typeface="Century Gothic" pitchFamily="34" charset="0"/>
              </a:rPr>
              <a:t>Eligible for premium tax credits and subsidies.</a:t>
            </a:r>
          </a:p>
          <a:p>
            <a:endParaRPr lang="en-US" sz="2200" dirty="0">
              <a:latin typeface="Century Gothic" pitchFamily="34" charset="0"/>
            </a:endParaRPr>
          </a:p>
          <a:p>
            <a:r>
              <a:rPr lang="en-US" sz="2200" dirty="0" smtClean="0">
                <a:latin typeface="Century Gothic" pitchFamily="34" charset="0"/>
              </a:rPr>
              <a:t>No waiting periods for enrolling in state insurance exchanges or premium tax credits.</a:t>
            </a:r>
          </a:p>
          <a:p>
            <a:pPr marL="0" indent="0">
              <a:buNone/>
            </a:pPr>
            <a:endParaRPr lang="en-US" dirty="0"/>
          </a:p>
          <a:p>
            <a:pPr marL="0" indent="0">
              <a:buNone/>
            </a:pPr>
            <a:endParaRPr lang="en-US" dirty="0" smtClean="0"/>
          </a:p>
          <a:p>
            <a:pPr marL="0" indent="0">
              <a:buNone/>
            </a:pPr>
            <a:endParaRPr lang="en-US" dirty="0"/>
          </a:p>
        </p:txBody>
      </p:sp>
      <p:sp>
        <p:nvSpPr>
          <p:cNvPr id="5" name="Slide Number Placeholder 3"/>
          <p:cNvSpPr txBox="1">
            <a:spLocks/>
          </p:cNvSpPr>
          <p:nvPr/>
        </p:nvSpPr>
        <p:spPr>
          <a:xfrm>
            <a:off x="8046720" y="6492240"/>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F8FFAB7-4B88-4A46-B438-0DCF829E65C6}" type="slidenum">
              <a:rPr lang="en-US" sz="1800" smtClean="0">
                <a:solidFill>
                  <a:schemeClr val="accent1"/>
                </a:solidFill>
                <a:latin typeface="Century Gothic" pitchFamily="34" charset="0"/>
              </a:rPr>
              <a:pPr algn="ctr"/>
              <a:t>10</a:t>
            </a:fld>
            <a:endParaRPr lang="en-US" sz="1800" dirty="0">
              <a:solidFill>
                <a:schemeClr val="accent1"/>
              </a:solidFill>
              <a:latin typeface="Century Gothic" pitchFamily="34" charset="0"/>
            </a:endParaRPr>
          </a:p>
        </p:txBody>
      </p:sp>
    </p:spTree>
    <p:extLst>
      <p:ext uri="{BB962C8B-B14F-4D97-AF65-F5344CB8AC3E}">
        <p14:creationId xmlns:p14="http://schemas.microsoft.com/office/powerpoint/2010/main" val="31854710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86800" cy="990600"/>
          </a:xfrm>
        </p:spPr>
        <p:txBody>
          <a:bodyPr>
            <a:noAutofit/>
          </a:bodyPr>
          <a:lstStyle/>
          <a:p>
            <a:r>
              <a:rPr lang="en-US" sz="3600" b="1" dirty="0" smtClean="0">
                <a:latin typeface="Century Gothic" pitchFamily="34" charset="0"/>
              </a:rPr>
              <a:t>REFUGEE MEDICAL ASSISTANCE</a:t>
            </a:r>
            <a:endParaRPr lang="en-US" sz="3600" b="1" dirty="0">
              <a:latin typeface="Century Gothic" pitchFamily="34" charset="0"/>
            </a:endParaRPr>
          </a:p>
        </p:txBody>
      </p:sp>
      <p:sp>
        <p:nvSpPr>
          <p:cNvPr id="5" name="Slide Number Placeholder 3"/>
          <p:cNvSpPr txBox="1">
            <a:spLocks/>
          </p:cNvSpPr>
          <p:nvPr/>
        </p:nvSpPr>
        <p:spPr>
          <a:xfrm>
            <a:off x="8046720" y="6492240"/>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F8FFAB7-4B88-4A46-B438-0DCF829E65C6}" type="slidenum">
              <a:rPr lang="en-US" sz="1800" smtClean="0">
                <a:solidFill>
                  <a:schemeClr val="accent1"/>
                </a:solidFill>
                <a:latin typeface="Century Gothic" pitchFamily="34" charset="0"/>
              </a:rPr>
              <a:pPr algn="ctr"/>
              <a:t>11</a:t>
            </a:fld>
            <a:endParaRPr lang="en-US" sz="1800" dirty="0">
              <a:solidFill>
                <a:schemeClr val="accent1"/>
              </a:solidFill>
              <a:latin typeface="Century Gothic" pitchFamily="34" charset="0"/>
            </a:endParaRPr>
          </a:p>
        </p:txBody>
      </p:sp>
      <p:sp>
        <p:nvSpPr>
          <p:cNvPr id="4" name="Content Placeholder 2"/>
          <p:cNvSpPr>
            <a:spLocks noGrp="1"/>
          </p:cNvSpPr>
          <p:nvPr>
            <p:ph idx="1"/>
          </p:nvPr>
        </p:nvSpPr>
        <p:spPr>
          <a:xfrm>
            <a:off x="228600" y="1359408"/>
            <a:ext cx="8686800" cy="5132832"/>
          </a:xfrm>
        </p:spPr>
        <p:txBody>
          <a:bodyPr>
            <a:normAutofit lnSpcReduction="10000"/>
          </a:bodyPr>
          <a:lstStyle/>
          <a:p>
            <a:pPr marL="0" indent="0">
              <a:buNone/>
            </a:pPr>
            <a:r>
              <a:rPr lang="en-US" b="1" dirty="0" smtClean="0">
                <a:latin typeface="Century Gothic" pitchFamily="34" charset="0"/>
              </a:rPr>
              <a:t>Refugee Medical Assistance (RMA) Program</a:t>
            </a:r>
          </a:p>
          <a:p>
            <a:endParaRPr lang="en-US" dirty="0" smtClean="0">
              <a:latin typeface="Century Gothic" pitchFamily="34" charset="0"/>
            </a:endParaRPr>
          </a:p>
          <a:p>
            <a:r>
              <a:rPr lang="en-US" dirty="0" smtClean="0">
                <a:latin typeface="Century Gothic" pitchFamily="34" charset="0"/>
              </a:rPr>
              <a:t>The RMA Program will continue as usual until, December 31, 2013:</a:t>
            </a:r>
          </a:p>
          <a:p>
            <a:pPr marL="0" indent="0">
              <a:buNone/>
            </a:pPr>
            <a:endParaRPr lang="en-US" dirty="0" smtClean="0">
              <a:latin typeface="Century Gothic" pitchFamily="34" charset="0"/>
            </a:endParaRPr>
          </a:p>
          <a:p>
            <a:pPr lvl="2">
              <a:buFont typeface="Wingdings" pitchFamily="2" charset="2"/>
              <a:buChar char="Ø"/>
            </a:pPr>
            <a:r>
              <a:rPr lang="en-US" sz="2400" dirty="0" smtClean="0">
                <a:latin typeface="Century Gothic" pitchFamily="34" charset="0"/>
              </a:rPr>
              <a:t>The RMA Program will sunset.</a:t>
            </a:r>
          </a:p>
          <a:p>
            <a:pPr lvl="2">
              <a:buFont typeface="Wingdings" pitchFamily="2" charset="2"/>
              <a:buChar char="Ø"/>
            </a:pPr>
            <a:r>
              <a:rPr lang="en-US" sz="2400" dirty="0" smtClean="0">
                <a:latin typeface="Century Gothic" pitchFamily="34" charset="0"/>
              </a:rPr>
              <a:t>State Department of Health Care Services (DHCS) to issue instructions.</a:t>
            </a:r>
          </a:p>
          <a:p>
            <a:pPr marL="0" indent="0">
              <a:buNone/>
            </a:pPr>
            <a:endParaRPr lang="en-US" b="1" dirty="0">
              <a:latin typeface="Century Gothic" pitchFamily="34" charset="0"/>
            </a:endParaRPr>
          </a:p>
          <a:p>
            <a:r>
              <a:rPr lang="en-US" dirty="0" smtClean="0">
                <a:latin typeface="Century Gothic" pitchFamily="34" charset="0"/>
              </a:rPr>
              <a:t>Immigrants who would have been eligible to benefits under the RMA program will become part of the new Medicaid Expansion population – MAGI Medi-Cal – beginning January 2014.</a:t>
            </a:r>
            <a:endParaRPr lang="en-US" sz="1800" dirty="0">
              <a:latin typeface="Century Gothic" pitchFamily="34" charset="0"/>
            </a:endParaRPr>
          </a:p>
          <a:p>
            <a:pPr lvl="2">
              <a:buFont typeface="Wingdings" pitchFamily="2" charset="2"/>
              <a:buChar char="Ø"/>
            </a:pPr>
            <a:endParaRPr lang="en-US" sz="1400" dirty="0" smtClean="0">
              <a:latin typeface="Century Gothic" pitchFamily="34" charset="0"/>
            </a:endParaRPr>
          </a:p>
          <a:p>
            <a:pPr marL="0" indent="0">
              <a:buNone/>
            </a:pPr>
            <a:endParaRPr lang="en-US"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8972159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86800" cy="990600"/>
          </a:xfrm>
        </p:spPr>
        <p:txBody>
          <a:bodyPr>
            <a:noAutofit/>
          </a:bodyPr>
          <a:lstStyle/>
          <a:p>
            <a:r>
              <a:rPr lang="en-US" sz="3600" b="1" dirty="0" smtClean="0">
                <a:latin typeface="Century Gothic" pitchFamily="34" charset="0"/>
              </a:rPr>
              <a:t>UNDOCUMENTED IMMIGRANTS</a:t>
            </a:r>
            <a:endParaRPr lang="en-US" sz="3600" b="1" dirty="0">
              <a:latin typeface="Century Gothic" pitchFamily="34" charset="0"/>
            </a:endParaRPr>
          </a:p>
        </p:txBody>
      </p:sp>
      <p:sp>
        <p:nvSpPr>
          <p:cNvPr id="5" name="Slide Number Placeholder 3"/>
          <p:cNvSpPr txBox="1">
            <a:spLocks/>
          </p:cNvSpPr>
          <p:nvPr/>
        </p:nvSpPr>
        <p:spPr>
          <a:xfrm>
            <a:off x="8046720" y="6492240"/>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F8FFAB7-4B88-4A46-B438-0DCF829E65C6}" type="slidenum">
              <a:rPr lang="en-US" sz="1800" smtClean="0">
                <a:solidFill>
                  <a:schemeClr val="accent1"/>
                </a:solidFill>
                <a:latin typeface="Century Gothic" pitchFamily="34" charset="0"/>
              </a:rPr>
              <a:pPr algn="ctr"/>
              <a:t>12</a:t>
            </a:fld>
            <a:endParaRPr lang="en-US" sz="1800" dirty="0">
              <a:solidFill>
                <a:schemeClr val="accent1"/>
              </a:solidFill>
              <a:latin typeface="Century Gothic" pitchFamily="34" charset="0"/>
            </a:endParaRPr>
          </a:p>
        </p:txBody>
      </p:sp>
      <p:sp>
        <p:nvSpPr>
          <p:cNvPr id="4" name="Content Placeholder 2"/>
          <p:cNvSpPr>
            <a:spLocks noGrp="1"/>
          </p:cNvSpPr>
          <p:nvPr>
            <p:ph idx="1"/>
          </p:nvPr>
        </p:nvSpPr>
        <p:spPr>
          <a:xfrm>
            <a:off x="228600" y="1371600"/>
            <a:ext cx="8686800" cy="5257800"/>
          </a:xfrm>
        </p:spPr>
        <p:txBody>
          <a:bodyPr>
            <a:normAutofit/>
          </a:bodyPr>
          <a:lstStyle/>
          <a:p>
            <a:pPr marL="0" indent="0"/>
            <a:r>
              <a:rPr lang="en-US" sz="1900" dirty="0" smtClean="0">
                <a:latin typeface="Century Gothic" pitchFamily="34" charset="0"/>
              </a:rPr>
              <a:t>  Undocumented immigrants include non-citizens without a lawful  </a:t>
            </a:r>
          </a:p>
          <a:p>
            <a:pPr marL="0" indent="0">
              <a:buNone/>
            </a:pPr>
            <a:r>
              <a:rPr lang="en-US" sz="1900" dirty="0" smtClean="0">
                <a:latin typeface="Century Gothic" pitchFamily="34" charset="0"/>
              </a:rPr>
              <a:t>   immigration status.</a:t>
            </a:r>
          </a:p>
          <a:p>
            <a:pPr marL="0" indent="0">
              <a:buNone/>
            </a:pPr>
            <a:endParaRPr lang="en-US" sz="1900" dirty="0" smtClean="0">
              <a:latin typeface="Century Gothic" pitchFamily="34" charset="0"/>
            </a:endParaRPr>
          </a:p>
          <a:p>
            <a:r>
              <a:rPr lang="en-US" sz="1900" dirty="0" smtClean="0">
                <a:latin typeface="Century Gothic" pitchFamily="34" charset="0"/>
              </a:rPr>
              <a:t>Undocumented immigrants who meet all other program requirements for Medi-Cal will be eligible to receive restricted/limited scope benefits.</a:t>
            </a:r>
          </a:p>
          <a:p>
            <a:endParaRPr lang="en-US" sz="1900" dirty="0" smtClean="0">
              <a:latin typeface="Century Gothic" pitchFamily="34" charset="0"/>
            </a:endParaRPr>
          </a:p>
          <a:p>
            <a:pPr lvl="2">
              <a:buFont typeface="Wingdings" pitchFamily="2" charset="2"/>
              <a:buChar char="Ø"/>
            </a:pPr>
            <a:r>
              <a:rPr lang="en-US" sz="1900" dirty="0" smtClean="0">
                <a:latin typeface="Century Gothic" pitchFamily="34" charset="0"/>
              </a:rPr>
              <a:t>Undocumented immigrant childless adults will be included in the MAGI Medicaid Expansion population for restricted benefits.</a:t>
            </a:r>
          </a:p>
          <a:p>
            <a:pPr lvl="2">
              <a:buFont typeface="Wingdings" pitchFamily="2" charset="2"/>
              <a:buChar char="Ø"/>
            </a:pPr>
            <a:r>
              <a:rPr lang="en-US" sz="1900" dirty="0" smtClean="0">
                <a:latin typeface="Century Gothic" pitchFamily="34" charset="0"/>
              </a:rPr>
              <a:t>Undocumented immigrant children will be eligible for       restricted-scope benefits via the coverage groups that exist for children’s coverage under the Affordable Care Act, including but not limited to the general children’s coverage group.  Please refer to the aid code chart (Attachment III) to see the programs that will have restricted-scope aid codes associated with them.</a:t>
            </a:r>
            <a:endParaRPr lang="en-US" sz="1900" strike="sngStrike" dirty="0" smtClean="0">
              <a:latin typeface="Century Gothic" pitchFamily="34" charset="0"/>
            </a:endParaRPr>
          </a:p>
          <a:p>
            <a:pPr marL="0" indent="0">
              <a:buNone/>
            </a:pPr>
            <a:endParaRPr lang="en-US"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9014392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990600"/>
          </a:xfrm>
        </p:spPr>
        <p:txBody>
          <a:bodyPr>
            <a:noAutofit/>
          </a:bodyPr>
          <a:lstStyle/>
          <a:p>
            <a:r>
              <a:rPr lang="en-US" sz="3600" b="1" dirty="0" smtClean="0">
                <a:latin typeface="Century Gothic" pitchFamily="34" charset="0"/>
              </a:rPr>
              <a:t>UNDOCUMENTED IMMIGRANTS</a:t>
            </a:r>
            <a:endParaRPr lang="en-US" sz="3600" b="1" dirty="0">
              <a:latin typeface="Century Gothic" pitchFamily="34" charset="0"/>
            </a:endParaRPr>
          </a:p>
        </p:txBody>
      </p:sp>
      <p:sp>
        <p:nvSpPr>
          <p:cNvPr id="5" name="Slide Number Placeholder 3"/>
          <p:cNvSpPr txBox="1">
            <a:spLocks/>
          </p:cNvSpPr>
          <p:nvPr/>
        </p:nvSpPr>
        <p:spPr>
          <a:xfrm>
            <a:off x="8046720" y="6492240"/>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F8FFAB7-4B88-4A46-B438-0DCF829E65C6}" type="slidenum">
              <a:rPr lang="en-US" sz="1800" smtClean="0">
                <a:solidFill>
                  <a:schemeClr val="accent1"/>
                </a:solidFill>
                <a:latin typeface="Century Gothic" pitchFamily="34" charset="0"/>
              </a:rPr>
              <a:pPr algn="ctr"/>
              <a:t>13</a:t>
            </a:fld>
            <a:endParaRPr lang="en-US" sz="1800" dirty="0">
              <a:solidFill>
                <a:schemeClr val="accent1"/>
              </a:solidFill>
              <a:latin typeface="Century Gothic" pitchFamily="34" charset="0"/>
            </a:endParaRPr>
          </a:p>
        </p:txBody>
      </p:sp>
      <p:sp>
        <p:nvSpPr>
          <p:cNvPr id="4" name="Content Placeholder 2"/>
          <p:cNvSpPr>
            <a:spLocks noGrp="1"/>
          </p:cNvSpPr>
          <p:nvPr>
            <p:ph idx="1"/>
          </p:nvPr>
        </p:nvSpPr>
        <p:spPr>
          <a:xfrm>
            <a:off x="228600" y="952983"/>
            <a:ext cx="8686800" cy="5715000"/>
          </a:xfrm>
        </p:spPr>
        <p:txBody>
          <a:bodyPr>
            <a:normAutofit fontScale="92500" lnSpcReduction="20000"/>
          </a:bodyPr>
          <a:lstStyle/>
          <a:p>
            <a:pPr marL="0" indent="0">
              <a:buNone/>
            </a:pPr>
            <a:r>
              <a:rPr lang="en-US" sz="1900" b="1" dirty="0" smtClean="0">
                <a:latin typeface="Century Gothic" pitchFamily="34" charset="0"/>
              </a:rPr>
              <a:t>Medi-Cal for undocumented immigrants:</a:t>
            </a:r>
          </a:p>
          <a:p>
            <a:pPr marL="0" indent="0">
              <a:buNone/>
            </a:pPr>
            <a:endParaRPr lang="en-US" sz="1900" b="1" dirty="0" smtClean="0">
              <a:latin typeface="Century Gothic" pitchFamily="34" charset="0"/>
            </a:endParaRPr>
          </a:p>
          <a:p>
            <a:r>
              <a:rPr lang="en-US" sz="1900" dirty="0" smtClean="0">
                <a:latin typeface="Century Gothic" pitchFamily="34" charset="0"/>
              </a:rPr>
              <a:t>Not eligible for Medicare or full-scope Medi-Cal.</a:t>
            </a:r>
          </a:p>
          <a:p>
            <a:pPr marL="548640" lvl="2" indent="0">
              <a:buNone/>
            </a:pPr>
            <a:endParaRPr lang="en-US" sz="1900" dirty="0">
              <a:latin typeface="Century Gothic" pitchFamily="34" charset="0"/>
            </a:endParaRPr>
          </a:p>
          <a:p>
            <a:r>
              <a:rPr lang="en-US" sz="1900" dirty="0" smtClean="0">
                <a:latin typeface="Century Gothic" pitchFamily="34" charset="0"/>
              </a:rPr>
              <a:t>If all eligibility requirements are met, undocumented immigrants will continue to receive:</a:t>
            </a:r>
          </a:p>
          <a:p>
            <a:endParaRPr lang="en-US" sz="1900" dirty="0" smtClean="0">
              <a:latin typeface="Century Gothic" pitchFamily="34" charset="0"/>
            </a:endParaRPr>
          </a:p>
          <a:p>
            <a:pPr lvl="2">
              <a:buFont typeface="Wingdings" pitchFamily="2" charset="2"/>
              <a:buChar char="Ø"/>
            </a:pPr>
            <a:r>
              <a:rPr lang="en-US" sz="1900" dirty="0" smtClean="0">
                <a:latin typeface="Century Gothic" pitchFamily="34" charset="0"/>
              </a:rPr>
              <a:t>Emergency-related services.</a:t>
            </a:r>
          </a:p>
          <a:p>
            <a:pPr lvl="2">
              <a:buFont typeface="Wingdings" pitchFamily="2" charset="2"/>
              <a:buChar char="Ø"/>
            </a:pPr>
            <a:r>
              <a:rPr lang="en-US" sz="1900" dirty="0" smtClean="0">
                <a:latin typeface="Century Gothic" pitchFamily="34" charset="0"/>
              </a:rPr>
              <a:t>Pregnancy-related services:</a:t>
            </a:r>
          </a:p>
          <a:p>
            <a:pPr lvl="2">
              <a:buFont typeface="Wingdings" pitchFamily="2" charset="2"/>
              <a:buChar char="Ø"/>
            </a:pPr>
            <a:endParaRPr lang="en-US" sz="1900" dirty="0" smtClean="0">
              <a:latin typeface="Century Gothic" pitchFamily="34" charset="0"/>
            </a:endParaRPr>
          </a:p>
          <a:p>
            <a:pPr lvl="4">
              <a:buFont typeface="Wingdings" pitchFamily="2" charset="2"/>
              <a:buChar char="§"/>
            </a:pPr>
            <a:r>
              <a:rPr lang="en-US" sz="1900" dirty="0">
                <a:latin typeface="Century Gothic" pitchFamily="34" charset="0"/>
              </a:rPr>
              <a:t>Prenatal </a:t>
            </a:r>
            <a:r>
              <a:rPr lang="en-US" sz="1900" dirty="0" smtClean="0">
                <a:latin typeface="Century Gothic" pitchFamily="34" charset="0"/>
              </a:rPr>
              <a:t>care.</a:t>
            </a:r>
            <a:endParaRPr lang="en-US" sz="1900" dirty="0">
              <a:latin typeface="Century Gothic" pitchFamily="34" charset="0"/>
            </a:endParaRPr>
          </a:p>
          <a:p>
            <a:pPr lvl="4">
              <a:buFont typeface="Wingdings" pitchFamily="2" charset="2"/>
              <a:buChar char="§"/>
            </a:pPr>
            <a:r>
              <a:rPr lang="en-US" sz="1900" dirty="0">
                <a:latin typeface="Century Gothic" pitchFamily="34" charset="0"/>
              </a:rPr>
              <a:t>Labor and </a:t>
            </a:r>
            <a:r>
              <a:rPr lang="en-US" sz="1900" dirty="0" smtClean="0">
                <a:latin typeface="Century Gothic" pitchFamily="34" charset="0"/>
              </a:rPr>
              <a:t>delivery.</a:t>
            </a:r>
            <a:endParaRPr lang="en-US" sz="1900" dirty="0">
              <a:latin typeface="Century Gothic" pitchFamily="34" charset="0"/>
            </a:endParaRPr>
          </a:p>
          <a:p>
            <a:pPr lvl="4">
              <a:buFont typeface="Wingdings" pitchFamily="2" charset="2"/>
              <a:buChar char="§"/>
            </a:pPr>
            <a:r>
              <a:rPr lang="en-US" sz="1900" dirty="0">
                <a:latin typeface="Century Gothic" pitchFamily="34" charset="0"/>
              </a:rPr>
              <a:t>Up to 60 days of post-partum </a:t>
            </a:r>
            <a:r>
              <a:rPr lang="en-US" sz="1900" dirty="0" smtClean="0">
                <a:latin typeface="Century Gothic" pitchFamily="34" charset="0"/>
              </a:rPr>
              <a:t>care.</a:t>
            </a:r>
            <a:endParaRPr lang="en-US" sz="1900" dirty="0">
              <a:latin typeface="Century Gothic" pitchFamily="34" charset="0"/>
            </a:endParaRPr>
          </a:p>
          <a:p>
            <a:pPr lvl="4">
              <a:buFont typeface="Wingdings" pitchFamily="2" charset="2"/>
              <a:buChar char="§"/>
            </a:pPr>
            <a:r>
              <a:rPr lang="en-US" sz="1900" dirty="0">
                <a:latin typeface="Century Gothic" pitchFamily="34" charset="0"/>
              </a:rPr>
              <a:t>Family planning </a:t>
            </a:r>
            <a:r>
              <a:rPr lang="en-US" sz="1900" dirty="0" smtClean="0">
                <a:latin typeface="Century Gothic" pitchFamily="34" charset="0"/>
              </a:rPr>
              <a:t>services.</a:t>
            </a:r>
          </a:p>
          <a:p>
            <a:pPr marL="1051560" lvl="4" indent="0">
              <a:buNone/>
            </a:pPr>
            <a:endParaRPr lang="en-US" sz="1900" dirty="0" smtClean="0">
              <a:latin typeface="Century Gothic" pitchFamily="34" charset="0"/>
            </a:endParaRPr>
          </a:p>
          <a:p>
            <a:pPr lvl="2">
              <a:buFont typeface="Wingdings" pitchFamily="2" charset="2"/>
              <a:buChar char="Ø"/>
            </a:pPr>
            <a:r>
              <a:rPr lang="en-US" sz="1900" dirty="0" smtClean="0">
                <a:latin typeface="Century Gothic" pitchFamily="34" charset="0"/>
              </a:rPr>
              <a:t>State funded Long-Term Care (LTC).</a:t>
            </a:r>
            <a:endParaRPr lang="en-US" sz="1900" dirty="0">
              <a:latin typeface="Century Gothic" pitchFamily="34" charset="0"/>
            </a:endParaRPr>
          </a:p>
          <a:p>
            <a:pPr marL="0" indent="0">
              <a:buNone/>
            </a:pPr>
            <a:endParaRPr lang="en-US" sz="1900" dirty="0" smtClean="0"/>
          </a:p>
          <a:p>
            <a:r>
              <a:rPr lang="en-US" sz="1900" dirty="0" smtClean="0">
                <a:latin typeface="Century Gothic" pitchFamily="34" charset="0"/>
              </a:rPr>
              <a:t>May seek non-emergency health services at community health centers or safety-net hospitals.</a:t>
            </a:r>
          </a:p>
          <a:p>
            <a:endParaRPr lang="en-US" sz="1900" dirty="0" smtClean="0">
              <a:latin typeface="Century Gothic" pitchFamily="34" charset="0"/>
            </a:endParaRPr>
          </a:p>
          <a:p>
            <a:r>
              <a:rPr lang="en-US" sz="1900" dirty="0" smtClean="0">
                <a:latin typeface="Century Gothic" pitchFamily="34" charset="0"/>
              </a:rPr>
              <a:t>For aid code information, refer to Attachment III.</a:t>
            </a:r>
            <a:endParaRPr lang="en-US" sz="1900" dirty="0" smtClean="0"/>
          </a:p>
          <a:p>
            <a:pPr marL="0" indent="0">
              <a:buNone/>
            </a:pPr>
            <a:endParaRPr lang="en-US" dirty="0"/>
          </a:p>
        </p:txBody>
      </p:sp>
    </p:spTree>
    <p:extLst>
      <p:ext uri="{BB962C8B-B14F-4D97-AF65-F5344CB8AC3E}">
        <p14:creationId xmlns:p14="http://schemas.microsoft.com/office/powerpoint/2010/main" val="4772780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81000"/>
            <a:ext cx="8686800" cy="990600"/>
          </a:xfrm>
        </p:spPr>
        <p:txBody>
          <a:bodyPr>
            <a:noAutofit/>
          </a:bodyPr>
          <a:lstStyle/>
          <a:p>
            <a:r>
              <a:rPr lang="en-US" sz="3600" b="1" dirty="0" smtClean="0">
                <a:latin typeface="Century Gothic" pitchFamily="34" charset="0"/>
              </a:rPr>
              <a:t>UNDOCUMENTED IMMIGRANTS</a:t>
            </a:r>
            <a:endParaRPr lang="en-US" sz="3600" b="1" dirty="0">
              <a:latin typeface="Century Gothic" pitchFamily="34" charset="0"/>
            </a:endParaRPr>
          </a:p>
        </p:txBody>
      </p:sp>
      <p:sp>
        <p:nvSpPr>
          <p:cNvPr id="5" name="Slide Number Placeholder 3"/>
          <p:cNvSpPr txBox="1">
            <a:spLocks/>
          </p:cNvSpPr>
          <p:nvPr/>
        </p:nvSpPr>
        <p:spPr>
          <a:xfrm>
            <a:off x="8046720" y="6492240"/>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F8FFAB7-4B88-4A46-B438-0DCF829E65C6}" type="slidenum">
              <a:rPr lang="en-US" sz="1800" smtClean="0">
                <a:solidFill>
                  <a:schemeClr val="accent1"/>
                </a:solidFill>
                <a:latin typeface="Century Gothic" pitchFamily="34" charset="0"/>
              </a:rPr>
              <a:pPr algn="ctr"/>
              <a:t>14</a:t>
            </a:fld>
            <a:endParaRPr lang="en-US" sz="1800" dirty="0">
              <a:solidFill>
                <a:schemeClr val="accent1"/>
              </a:solidFill>
              <a:latin typeface="Century Gothic" pitchFamily="34" charset="0"/>
            </a:endParaRPr>
          </a:p>
        </p:txBody>
      </p:sp>
      <p:sp>
        <p:nvSpPr>
          <p:cNvPr id="4" name="Content Placeholder 2"/>
          <p:cNvSpPr>
            <a:spLocks noGrp="1"/>
          </p:cNvSpPr>
          <p:nvPr>
            <p:ph idx="1"/>
          </p:nvPr>
        </p:nvSpPr>
        <p:spPr>
          <a:xfrm>
            <a:off x="76200" y="1247450"/>
            <a:ext cx="8991600" cy="5257800"/>
          </a:xfrm>
        </p:spPr>
        <p:txBody>
          <a:bodyPr>
            <a:normAutofit/>
          </a:bodyPr>
          <a:lstStyle/>
          <a:p>
            <a:pPr marL="0" indent="0">
              <a:buNone/>
            </a:pPr>
            <a:r>
              <a:rPr lang="en-US" sz="2200" b="1" dirty="0" smtClean="0">
                <a:latin typeface="Century Gothic" pitchFamily="34" charset="0"/>
              </a:rPr>
              <a:t>APTC and Health Benefit Exchange coverage for undocumented immigrants:</a:t>
            </a:r>
          </a:p>
          <a:p>
            <a:pPr marL="0" indent="0">
              <a:buNone/>
            </a:pPr>
            <a:endParaRPr lang="en-US" sz="2200" b="1" dirty="0">
              <a:latin typeface="Century Gothic" pitchFamily="34" charset="0"/>
            </a:endParaRPr>
          </a:p>
          <a:p>
            <a:r>
              <a:rPr lang="en-US" sz="2200" dirty="0" smtClean="0">
                <a:latin typeface="Century Gothic" pitchFamily="34" charset="0"/>
              </a:rPr>
              <a:t>Exempt from the individual mandate.</a:t>
            </a:r>
          </a:p>
          <a:p>
            <a:endParaRPr lang="en-US" sz="2200" dirty="0">
              <a:latin typeface="Century Gothic" pitchFamily="34" charset="0"/>
            </a:endParaRPr>
          </a:p>
          <a:p>
            <a:r>
              <a:rPr lang="en-US" sz="2200" dirty="0" smtClean="0">
                <a:latin typeface="Century Gothic" pitchFamily="34" charset="0"/>
              </a:rPr>
              <a:t>Not allowed to purchase private health insurance through the state insurance exchange(s), even if paying full cost.</a:t>
            </a:r>
          </a:p>
          <a:p>
            <a:pPr marL="0" indent="0">
              <a:buNone/>
            </a:pPr>
            <a:endParaRPr lang="en-US" sz="2200" dirty="0">
              <a:latin typeface="Century Gothic" pitchFamily="34" charset="0"/>
            </a:endParaRPr>
          </a:p>
          <a:p>
            <a:r>
              <a:rPr lang="en-US" sz="2200" dirty="0" smtClean="0">
                <a:latin typeface="Century Gothic" pitchFamily="34" charset="0"/>
              </a:rPr>
              <a:t>Not eligible for premium tax credits or subsidies.</a:t>
            </a:r>
          </a:p>
          <a:p>
            <a:endParaRPr lang="en-US" sz="2200" dirty="0" smtClean="0">
              <a:latin typeface="Century Gothic" pitchFamily="34" charset="0"/>
            </a:endParaRPr>
          </a:p>
          <a:p>
            <a:pPr lvl="2">
              <a:buFont typeface="Wingdings" pitchFamily="2" charset="2"/>
              <a:buChar char="Ø"/>
            </a:pPr>
            <a:r>
              <a:rPr lang="en-US" sz="2200" dirty="0" smtClean="0">
                <a:latin typeface="Century Gothic" pitchFamily="34" charset="0"/>
              </a:rPr>
              <a:t>Citizen or lawfully present children of undocumented parent may be eligible (see next slide regarding mixed households).</a:t>
            </a:r>
          </a:p>
          <a:p>
            <a:pPr marL="548640" lvl="2" indent="0">
              <a:buNone/>
            </a:pPr>
            <a:endParaRPr lang="en-US" sz="1900" dirty="0" smtClean="0">
              <a:latin typeface="Century Gothic" pitchFamily="34" charset="0"/>
            </a:endParaRP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6158961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86800" cy="990600"/>
          </a:xfrm>
        </p:spPr>
        <p:txBody>
          <a:bodyPr>
            <a:noAutofit/>
          </a:bodyPr>
          <a:lstStyle/>
          <a:p>
            <a:r>
              <a:rPr lang="en-US" sz="3400" b="1" dirty="0" smtClean="0">
                <a:latin typeface="Century Gothic" pitchFamily="34" charset="0"/>
              </a:rPr>
              <a:t>MIXED IMMIGRATION STATUS HOUSEHOLDS</a:t>
            </a:r>
            <a:endParaRPr lang="en-US" sz="3400" b="1" dirty="0">
              <a:latin typeface="Century Gothic" pitchFamily="34" charset="0"/>
            </a:endParaRPr>
          </a:p>
        </p:txBody>
      </p:sp>
      <p:sp>
        <p:nvSpPr>
          <p:cNvPr id="5" name="Slide Number Placeholder 3"/>
          <p:cNvSpPr txBox="1">
            <a:spLocks/>
          </p:cNvSpPr>
          <p:nvPr/>
        </p:nvSpPr>
        <p:spPr>
          <a:xfrm>
            <a:off x="8046720" y="6492240"/>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F8FFAB7-4B88-4A46-B438-0DCF829E65C6}" type="slidenum">
              <a:rPr lang="en-US" sz="1800" smtClean="0">
                <a:solidFill>
                  <a:schemeClr val="accent1"/>
                </a:solidFill>
                <a:latin typeface="Century Gothic" pitchFamily="34" charset="0"/>
              </a:rPr>
              <a:pPr algn="ctr"/>
              <a:t>15</a:t>
            </a:fld>
            <a:endParaRPr lang="en-US" sz="1800" dirty="0">
              <a:solidFill>
                <a:schemeClr val="accent1"/>
              </a:solidFill>
              <a:latin typeface="Century Gothic" pitchFamily="34" charset="0"/>
            </a:endParaRPr>
          </a:p>
        </p:txBody>
      </p:sp>
      <p:sp>
        <p:nvSpPr>
          <p:cNvPr id="4" name="Content Placeholder 2"/>
          <p:cNvSpPr>
            <a:spLocks noGrp="1"/>
          </p:cNvSpPr>
          <p:nvPr>
            <p:ph idx="1"/>
          </p:nvPr>
        </p:nvSpPr>
        <p:spPr>
          <a:xfrm>
            <a:off x="228600" y="1371600"/>
            <a:ext cx="8686800" cy="5120640"/>
          </a:xfrm>
        </p:spPr>
        <p:txBody>
          <a:bodyPr>
            <a:normAutofit lnSpcReduction="10000"/>
          </a:bodyPr>
          <a:lstStyle/>
          <a:p>
            <a:pPr marL="0" indent="0">
              <a:buNone/>
            </a:pPr>
            <a:r>
              <a:rPr lang="en-US" b="1" dirty="0" smtClean="0">
                <a:latin typeface="Century Gothic" pitchFamily="34" charset="0"/>
              </a:rPr>
              <a:t>Undocumented parents of citizen or lawfully present children are eligible:</a:t>
            </a:r>
          </a:p>
          <a:p>
            <a:endParaRPr lang="en-US" b="1" dirty="0">
              <a:latin typeface="Century Gothic" pitchFamily="34" charset="0"/>
            </a:endParaRPr>
          </a:p>
          <a:p>
            <a:r>
              <a:rPr lang="en-US" dirty="0" smtClean="0">
                <a:latin typeface="Century Gothic" pitchFamily="34" charset="0"/>
              </a:rPr>
              <a:t>To purchase from the state insurance exchange on behalf of their children, but not for themselves.</a:t>
            </a:r>
          </a:p>
          <a:p>
            <a:pPr marL="0" indent="0">
              <a:buNone/>
            </a:pPr>
            <a:endParaRPr lang="en-US" dirty="0">
              <a:latin typeface="Century Gothic" pitchFamily="34" charset="0"/>
            </a:endParaRPr>
          </a:p>
          <a:p>
            <a:r>
              <a:rPr lang="en-US" dirty="0" smtClean="0">
                <a:latin typeface="Century Gothic" pitchFamily="34" charset="0"/>
              </a:rPr>
              <a:t>For premium tax credits and subsidies on behalf of their children, but not for themselves, if they file taxes.</a:t>
            </a:r>
            <a:endParaRPr lang="en-US" sz="2400" dirty="0" smtClean="0">
              <a:latin typeface="Century Gothic" pitchFamily="34" charset="0"/>
            </a:endParaRPr>
          </a:p>
          <a:p>
            <a:pPr marL="548640" lvl="2" indent="0">
              <a:buNone/>
            </a:pPr>
            <a:endParaRPr lang="en-US" sz="2400" dirty="0" smtClean="0">
              <a:latin typeface="Century Gothic" pitchFamily="34" charset="0"/>
            </a:endParaRPr>
          </a:p>
          <a:p>
            <a:pPr marL="0" lvl="0" indent="0">
              <a:buClr>
                <a:srgbClr val="873624"/>
              </a:buClr>
              <a:buNone/>
            </a:pPr>
            <a:r>
              <a:rPr lang="en-US" b="1" dirty="0">
                <a:solidFill>
                  <a:prstClr val="black"/>
                </a:solidFill>
                <a:latin typeface="Century Gothic" pitchFamily="34" charset="0"/>
              </a:rPr>
              <a:t>Citizen or lawfully present children of undocumented parents are eligible:</a:t>
            </a:r>
          </a:p>
          <a:p>
            <a:pPr marL="548640" lvl="2" indent="0">
              <a:buNone/>
            </a:pPr>
            <a:endParaRPr lang="en-US" sz="2400" dirty="0">
              <a:latin typeface="Century Gothic" pitchFamily="34" charset="0"/>
            </a:endParaRPr>
          </a:p>
          <a:p>
            <a:r>
              <a:rPr lang="en-US" dirty="0" smtClean="0">
                <a:latin typeface="Century Gothic" pitchFamily="34" charset="0"/>
              </a:rPr>
              <a:t>For full-scope Medi-Cal, if otherwise eligible.</a:t>
            </a:r>
          </a:p>
          <a:p>
            <a:pPr marL="548640" lvl="2" indent="0">
              <a:buNone/>
            </a:pPr>
            <a:endParaRPr lang="en-US" sz="1400" dirty="0" smtClean="0">
              <a:latin typeface="Century Gothic" pitchFamily="34" charset="0"/>
            </a:endParaRPr>
          </a:p>
          <a:p>
            <a:pPr marL="0" indent="0">
              <a:buNone/>
            </a:pPr>
            <a:endParaRPr lang="en-US"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4646926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686800" cy="990600"/>
          </a:xfrm>
        </p:spPr>
        <p:txBody>
          <a:bodyPr>
            <a:normAutofit/>
          </a:bodyPr>
          <a:lstStyle/>
          <a:p>
            <a:r>
              <a:rPr lang="en-US" sz="3800" b="1" dirty="0" smtClean="0">
                <a:latin typeface="Century Gothic" pitchFamily="34" charset="0"/>
              </a:rPr>
              <a:t>IMMIGRANTS WITH TEMPORARY STATUS</a:t>
            </a:r>
            <a:endParaRPr lang="en-US" sz="3800" b="1" dirty="0">
              <a:latin typeface="Century Gothic" pitchFamily="34" charset="0"/>
            </a:endParaRPr>
          </a:p>
        </p:txBody>
      </p:sp>
      <p:sp>
        <p:nvSpPr>
          <p:cNvPr id="3" name="Content Placeholder 2"/>
          <p:cNvSpPr>
            <a:spLocks noGrp="1"/>
          </p:cNvSpPr>
          <p:nvPr>
            <p:ph idx="1"/>
          </p:nvPr>
        </p:nvSpPr>
        <p:spPr>
          <a:xfrm>
            <a:off x="228600" y="1524000"/>
            <a:ext cx="8686800" cy="4876800"/>
          </a:xfrm>
        </p:spPr>
        <p:txBody>
          <a:bodyPr>
            <a:normAutofit/>
          </a:bodyPr>
          <a:lstStyle/>
          <a:p>
            <a:r>
              <a:rPr lang="en-US" sz="2600" dirty="0" smtClean="0">
                <a:latin typeface="Century Gothic" pitchFamily="34" charset="0"/>
              </a:rPr>
              <a:t>Individuals with temporary visas or those who do not intend to stay permanently in the United States, such as foreign visitors and students, are not typically eligible, unless they can establish that they intend to  permanently reside in the state, and meet all other eligibility requirements.</a:t>
            </a:r>
          </a:p>
          <a:p>
            <a:endParaRPr lang="en-US" sz="2600" dirty="0">
              <a:latin typeface="Century Gothic" pitchFamily="34" charset="0"/>
            </a:endParaRPr>
          </a:p>
          <a:p>
            <a:r>
              <a:rPr lang="en-US" sz="2600" dirty="0" smtClean="0">
                <a:latin typeface="Century Gothic" pitchFamily="34" charset="0"/>
              </a:rPr>
              <a:t>If eligible to Medi-Cal, they receive the same restricted-scope benefits as undocumented individuals.</a:t>
            </a:r>
            <a:endParaRPr lang="en-US" sz="2600" dirty="0">
              <a:latin typeface="Century Gothic" pitchFamily="34" charset="0"/>
            </a:endParaRPr>
          </a:p>
        </p:txBody>
      </p:sp>
      <p:sp>
        <p:nvSpPr>
          <p:cNvPr id="5" name="Slide Number Placeholder 3"/>
          <p:cNvSpPr txBox="1">
            <a:spLocks/>
          </p:cNvSpPr>
          <p:nvPr/>
        </p:nvSpPr>
        <p:spPr>
          <a:xfrm>
            <a:off x="8046720" y="6492240"/>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F8FFAB7-4B88-4A46-B438-0DCF829E65C6}" type="slidenum">
              <a:rPr lang="en-US" sz="1800" smtClean="0">
                <a:solidFill>
                  <a:schemeClr val="accent1"/>
                </a:solidFill>
                <a:latin typeface="Century Gothic" pitchFamily="34" charset="0"/>
              </a:rPr>
              <a:pPr algn="ctr"/>
              <a:t>16</a:t>
            </a:fld>
            <a:endParaRPr lang="en-US" sz="1800" dirty="0">
              <a:solidFill>
                <a:schemeClr val="accent1"/>
              </a:solidFill>
              <a:latin typeface="Century Gothic" pitchFamily="34" charset="0"/>
            </a:endParaRPr>
          </a:p>
        </p:txBody>
      </p:sp>
    </p:spTree>
    <p:extLst>
      <p:ext uri="{BB962C8B-B14F-4D97-AF65-F5344CB8AC3E}">
        <p14:creationId xmlns:p14="http://schemas.microsoft.com/office/powerpoint/2010/main" val="42231275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pPr algn="ctr"/>
            <a:r>
              <a:rPr lang="en-US" dirty="0" smtClean="0">
                <a:latin typeface="Century Gothic" pitchFamily="34" charset="0"/>
              </a:rPr>
              <a:t>Eligibility and verification systems</a:t>
            </a:r>
            <a:endParaRPr lang="en-US" dirty="0">
              <a:latin typeface="Century Gothic" pitchFamily="34" charset="0"/>
            </a:endParaRPr>
          </a:p>
        </p:txBody>
      </p:sp>
      <p:sp>
        <p:nvSpPr>
          <p:cNvPr id="8" name="Subtitle 7"/>
          <p:cNvSpPr>
            <a:spLocks noGrp="1"/>
          </p:cNvSpPr>
          <p:nvPr>
            <p:ph type="subTitle" idx="1"/>
          </p:nvPr>
        </p:nvSpPr>
        <p:spPr>
          <a:xfrm>
            <a:off x="685800" y="3505200"/>
            <a:ext cx="7848600" cy="1752600"/>
          </a:xfrm>
        </p:spPr>
        <p:txBody>
          <a:bodyPr>
            <a:normAutofit/>
          </a:bodyPr>
          <a:lstStyle/>
          <a:p>
            <a:pPr algn="ctr"/>
            <a:r>
              <a:rPr lang="en-US" sz="3200" dirty="0" smtClean="0">
                <a:solidFill>
                  <a:schemeClr val="accent1"/>
                </a:solidFill>
                <a:latin typeface="Century Gothic" pitchFamily="34" charset="0"/>
              </a:rPr>
              <a:t>CalHEERS</a:t>
            </a:r>
          </a:p>
          <a:p>
            <a:pPr algn="ctr"/>
            <a:r>
              <a:rPr lang="en-US" sz="3200" dirty="0" smtClean="0">
                <a:solidFill>
                  <a:schemeClr val="accent1"/>
                </a:solidFill>
                <a:latin typeface="Century Gothic" pitchFamily="34" charset="0"/>
              </a:rPr>
              <a:t>Systematic Alien Verification for Entitlement (SAVE)</a:t>
            </a:r>
          </a:p>
        </p:txBody>
      </p:sp>
      <p:sp>
        <p:nvSpPr>
          <p:cNvPr id="5" name="Slide Number Placeholder 3"/>
          <p:cNvSpPr txBox="1">
            <a:spLocks/>
          </p:cNvSpPr>
          <p:nvPr/>
        </p:nvSpPr>
        <p:spPr>
          <a:xfrm>
            <a:off x="8046720" y="6492240"/>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F8FFAB7-4B88-4A46-B438-0DCF829E65C6}" type="slidenum">
              <a:rPr lang="en-US" sz="1800" smtClean="0">
                <a:solidFill>
                  <a:schemeClr val="accent1"/>
                </a:solidFill>
                <a:latin typeface="Century Gothic" pitchFamily="34" charset="0"/>
              </a:rPr>
              <a:pPr algn="ctr"/>
              <a:t>17</a:t>
            </a:fld>
            <a:endParaRPr lang="en-US" sz="1800" dirty="0">
              <a:solidFill>
                <a:schemeClr val="accent1"/>
              </a:solidFill>
              <a:latin typeface="Century Gothic" pitchFamily="34" charset="0"/>
            </a:endParaRPr>
          </a:p>
        </p:txBody>
      </p:sp>
    </p:spTree>
    <p:extLst>
      <p:ext uri="{BB962C8B-B14F-4D97-AF65-F5344CB8AC3E}">
        <p14:creationId xmlns:p14="http://schemas.microsoft.com/office/powerpoint/2010/main" val="2800856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86800" cy="990600"/>
          </a:xfrm>
        </p:spPr>
        <p:txBody>
          <a:bodyPr>
            <a:noAutofit/>
          </a:bodyPr>
          <a:lstStyle/>
          <a:p>
            <a:r>
              <a:rPr lang="en-US" sz="3400" b="1" dirty="0" smtClean="0">
                <a:latin typeface="Century Gothic" pitchFamily="34" charset="0"/>
              </a:rPr>
              <a:t>DETERMINING ELIGIBILITY IN CalHEERS</a:t>
            </a:r>
            <a:endParaRPr lang="en-US" sz="3400" b="1" dirty="0">
              <a:latin typeface="Century Gothic" pitchFamily="34" charset="0"/>
            </a:endParaRPr>
          </a:p>
        </p:txBody>
      </p:sp>
      <p:sp>
        <p:nvSpPr>
          <p:cNvPr id="5" name="Slide Number Placeholder 3"/>
          <p:cNvSpPr txBox="1">
            <a:spLocks/>
          </p:cNvSpPr>
          <p:nvPr/>
        </p:nvSpPr>
        <p:spPr>
          <a:xfrm>
            <a:off x="8046720" y="6492240"/>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F8FFAB7-4B88-4A46-B438-0DCF829E65C6}" type="slidenum">
              <a:rPr lang="en-US" sz="1800" smtClean="0">
                <a:solidFill>
                  <a:schemeClr val="accent1"/>
                </a:solidFill>
                <a:latin typeface="Century Gothic" pitchFamily="34" charset="0"/>
              </a:rPr>
              <a:pPr algn="ctr"/>
              <a:t>18</a:t>
            </a:fld>
            <a:endParaRPr lang="en-US" sz="1800" dirty="0">
              <a:solidFill>
                <a:schemeClr val="accent1"/>
              </a:solidFill>
              <a:latin typeface="Century Gothic" pitchFamily="34" charset="0"/>
            </a:endParaRPr>
          </a:p>
        </p:txBody>
      </p:sp>
      <p:sp>
        <p:nvSpPr>
          <p:cNvPr id="6" name="Content Placeholder 2"/>
          <p:cNvSpPr>
            <a:spLocks noGrp="1"/>
          </p:cNvSpPr>
          <p:nvPr>
            <p:ph idx="1"/>
          </p:nvPr>
        </p:nvSpPr>
        <p:spPr>
          <a:xfrm>
            <a:off x="228600" y="1371600"/>
            <a:ext cx="8686800" cy="5257800"/>
          </a:xfrm>
        </p:spPr>
        <p:txBody>
          <a:bodyPr>
            <a:normAutofit/>
          </a:bodyPr>
          <a:lstStyle/>
          <a:p>
            <a:r>
              <a:rPr lang="en-US" sz="2500" dirty="0" smtClean="0">
                <a:latin typeface="Century Gothic" pitchFamily="34" charset="0"/>
              </a:rPr>
              <a:t>CalHEERS is programmed to determine eligibility for each individual regardless of citizenship status.</a:t>
            </a:r>
          </a:p>
          <a:p>
            <a:endParaRPr lang="en-US" sz="2500" dirty="0">
              <a:latin typeface="Century Gothic" pitchFamily="34" charset="0"/>
            </a:endParaRPr>
          </a:p>
          <a:p>
            <a:pPr lvl="2">
              <a:buFont typeface="Wingdings" pitchFamily="2" charset="2"/>
              <a:buChar char="Ø"/>
            </a:pPr>
            <a:r>
              <a:rPr lang="en-US" sz="2500" dirty="0" smtClean="0">
                <a:latin typeface="Century Gothic" pitchFamily="34" charset="0"/>
              </a:rPr>
              <a:t>It is imperative that Eligibility Workers enter accurate information in CalHEERS to assign the correct program and aid code.</a:t>
            </a:r>
          </a:p>
          <a:p>
            <a:pPr lvl="2">
              <a:buFont typeface="Wingdings" pitchFamily="2" charset="2"/>
              <a:buChar char="Ø"/>
            </a:pPr>
            <a:endParaRPr lang="en-US" sz="2500" dirty="0">
              <a:latin typeface="Century Gothic" pitchFamily="34" charset="0"/>
            </a:endParaRPr>
          </a:p>
          <a:p>
            <a:pPr lvl="0">
              <a:buClr>
                <a:srgbClr val="873624"/>
              </a:buClr>
            </a:pPr>
            <a:r>
              <a:rPr lang="en-US" sz="2500" dirty="0" smtClean="0">
                <a:solidFill>
                  <a:prstClr val="black"/>
                </a:solidFill>
                <a:latin typeface="Century Gothic" pitchFamily="34" charset="0"/>
              </a:rPr>
              <a:t>The Notice of Action sent to customers will inform them of their approval to MAGI Medi-Cal with either limited-scope or restricted-scope benefits.</a:t>
            </a:r>
          </a:p>
          <a:p>
            <a:pPr lvl="0">
              <a:buClr>
                <a:srgbClr val="873624"/>
              </a:buClr>
            </a:pPr>
            <a:endParaRPr lang="en-US" sz="2200" dirty="0">
              <a:solidFill>
                <a:prstClr val="black"/>
              </a:solidFill>
              <a:latin typeface="Century Gothic" pitchFamily="34" charset="0"/>
            </a:endParaRPr>
          </a:p>
          <a:p>
            <a:pPr marL="548640" lvl="2" indent="0">
              <a:buNone/>
            </a:pPr>
            <a:endParaRPr lang="en-US" sz="2000" dirty="0" smtClean="0">
              <a:latin typeface="Century Gothic" pitchFamily="34" charset="0"/>
            </a:endParaRPr>
          </a:p>
          <a:p>
            <a:pPr lvl="2">
              <a:buFont typeface="Wingdings" pitchFamily="2" charset="2"/>
              <a:buChar char="Ø"/>
            </a:pPr>
            <a:endParaRPr lang="en-US" sz="1300" dirty="0" smtClean="0">
              <a:latin typeface="Century Gothic" pitchFamily="34" charset="0"/>
            </a:endParaRPr>
          </a:p>
          <a:p>
            <a:pPr marL="0" indent="0">
              <a:buNone/>
            </a:pPr>
            <a:endParaRPr lang="en-US"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8862306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86800" cy="990600"/>
          </a:xfrm>
        </p:spPr>
        <p:txBody>
          <a:bodyPr>
            <a:noAutofit/>
          </a:bodyPr>
          <a:lstStyle/>
          <a:p>
            <a:r>
              <a:rPr lang="en-US" sz="2800" b="1" dirty="0" smtClean="0">
                <a:latin typeface="Century Gothic" pitchFamily="34" charset="0"/>
              </a:rPr>
              <a:t>SYSTEMATIC ALIEN VERIFICATION FOR ENTITLEMENT</a:t>
            </a:r>
            <a:endParaRPr lang="en-US" sz="2800" b="1" dirty="0">
              <a:latin typeface="Century Gothic" pitchFamily="34" charset="0"/>
            </a:endParaRPr>
          </a:p>
        </p:txBody>
      </p:sp>
      <p:sp>
        <p:nvSpPr>
          <p:cNvPr id="5" name="Slide Number Placeholder 3"/>
          <p:cNvSpPr txBox="1">
            <a:spLocks/>
          </p:cNvSpPr>
          <p:nvPr/>
        </p:nvSpPr>
        <p:spPr>
          <a:xfrm>
            <a:off x="8046720" y="6492240"/>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F8FFAB7-4B88-4A46-B438-0DCF829E65C6}" type="slidenum">
              <a:rPr lang="en-US" sz="1800" smtClean="0">
                <a:solidFill>
                  <a:schemeClr val="accent1"/>
                </a:solidFill>
                <a:latin typeface="Century Gothic" pitchFamily="34" charset="0"/>
              </a:rPr>
              <a:pPr algn="ctr"/>
              <a:t>19</a:t>
            </a:fld>
            <a:endParaRPr lang="en-US" sz="1800" dirty="0">
              <a:solidFill>
                <a:schemeClr val="accent1"/>
              </a:solidFill>
              <a:latin typeface="Century Gothic" pitchFamily="34" charset="0"/>
            </a:endParaRPr>
          </a:p>
        </p:txBody>
      </p:sp>
      <p:sp>
        <p:nvSpPr>
          <p:cNvPr id="4" name="Content Placeholder 2"/>
          <p:cNvSpPr>
            <a:spLocks noGrp="1"/>
          </p:cNvSpPr>
          <p:nvPr>
            <p:ph idx="1"/>
          </p:nvPr>
        </p:nvSpPr>
        <p:spPr>
          <a:xfrm>
            <a:off x="228600" y="1369295"/>
            <a:ext cx="8686800" cy="5257800"/>
          </a:xfrm>
        </p:spPr>
        <p:txBody>
          <a:bodyPr>
            <a:normAutofit fontScale="85000" lnSpcReduction="10000"/>
          </a:bodyPr>
          <a:lstStyle/>
          <a:p>
            <a:pPr marL="0" indent="0">
              <a:buNone/>
            </a:pPr>
            <a:r>
              <a:rPr lang="en-US" sz="1800" b="1" dirty="0" smtClean="0">
                <a:latin typeface="Century Gothic" pitchFamily="34" charset="0"/>
              </a:rPr>
              <a:t>Systematic Alien Verification for Entitlement (SAVE) use:</a:t>
            </a:r>
          </a:p>
          <a:p>
            <a:pPr marL="0" indent="0">
              <a:buNone/>
            </a:pPr>
            <a:endParaRPr lang="en-US" sz="1800" dirty="0" smtClean="0">
              <a:latin typeface="Century Gothic" pitchFamily="34" charset="0"/>
            </a:endParaRPr>
          </a:p>
          <a:p>
            <a:r>
              <a:rPr lang="en-US" sz="1800" dirty="0" smtClean="0">
                <a:latin typeface="Century Gothic" pitchFamily="34" charset="0"/>
              </a:rPr>
              <a:t>During the Pre-Enrollment period from October to December 2013, cases entered directly into CalHEERS will have citizenship and immigration status information reported by the customer verified against the Federal Data Hub.</a:t>
            </a:r>
          </a:p>
          <a:p>
            <a:endParaRPr lang="en-US" sz="1800" dirty="0">
              <a:latin typeface="Century Gothic" pitchFamily="34" charset="0"/>
            </a:endParaRPr>
          </a:p>
          <a:p>
            <a:pPr lvl="2">
              <a:buFont typeface="Wingdings" pitchFamily="2" charset="2"/>
              <a:buChar char="Ø"/>
            </a:pPr>
            <a:r>
              <a:rPr lang="en-US" dirty="0" smtClean="0">
                <a:latin typeface="Century Gothic" pitchFamily="34" charset="0"/>
              </a:rPr>
              <a:t>The United States Department of Homeland Security will be one of the entities providing information to the Federal Data Hub.</a:t>
            </a:r>
          </a:p>
          <a:p>
            <a:pPr lvl="2">
              <a:buFont typeface="Wingdings" pitchFamily="2" charset="2"/>
              <a:buChar char="Ø"/>
            </a:pPr>
            <a:r>
              <a:rPr lang="en-US" dirty="0" smtClean="0">
                <a:latin typeface="Century Gothic" pitchFamily="34" charset="0"/>
              </a:rPr>
              <a:t>If a discrepancy occurs, staff will need to request verification of the lawfully present status.  If secondary verification is required, counties are to use the same process as used today by sending a G-845 to USCIS and following-up accordingly once a response is received.</a:t>
            </a:r>
          </a:p>
          <a:p>
            <a:pPr marL="548640" lvl="2" indent="0">
              <a:buNone/>
            </a:pPr>
            <a:endParaRPr lang="en-US" dirty="0" smtClean="0">
              <a:latin typeface="Century Gothic" pitchFamily="34" charset="0"/>
            </a:endParaRPr>
          </a:p>
          <a:p>
            <a:pPr lvl="5">
              <a:buFont typeface="Wingdings" pitchFamily="2" charset="2"/>
              <a:buChar char="§"/>
            </a:pPr>
            <a:r>
              <a:rPr lang="en-US" sz="1800" dirty="0" smtClean="0">
                <a:latin typeface="Century Gothic" pitchFamily="34" charset="0"/>
              </a:rPr>
              <a:t>Benefits are not to be delayed pending this secondary verification process.  Per existing Medi-Cal regulations, if acceptable evidence of lawful permanent residence is provided by the applicant, </a:t>
            </a:r>
            <a:br>
              <a:rPr lang="en-US" sz="1800" dirty="0" smtClean="0">
                <a:latin typeface="Century Gothic" pitchFamily="34" charset="0"/>
              </a:rPr>
            </a:br>
            <a:r>
              <a:rPr lang="en-US" sz="1800" dirty="0" smtClean="0">
                <a:latin typeface="Century Gothic" pitchFamily="34" charset="0"/>
              </a:rPr>
              <a:t>full-scope benefits are to be issued while the G-845 is pending with USCIS.</a:t>
            </a:r>
          </a:p>
          <a:p>
            <a:endParaRPr lang="en-US" sz="1800" dirty="0" smtClean="0">
              <a:latin typeface="Century Gothic" pitchFamily="34" charset="0"/>
            </a:endParaRPr>
          </a:p>
          <a:p>
            <a:r>
              <a:rPr lang="en-US" sz="1800" dirty="0" smtClean="0">
                <a:latin typeface="Century Gothic" pitchFamily="34" charset="0"/>
              </a:rPr>
              <a:t>Once the SAWS and CalHEERS interface is implemented, counties will process SAVE documents in the same manner they do today in SAWS.  </a:t>
            </a:r>
            <a:r>
              <a:rPr lang="en-US" sz="1800" b="1" dirty="0" smtClean="0">
                <a:solidFill>
                  <a:schemeClr val="accent1"/>
                </a:solidFill>
                <a:latin typeface="Century Gothic" pitchFamily="34" charset="0"/>
              </a:rPr>
              <a:t>Note:  if secondary verification is instituted when the case is processed in CalHEERS, this process does not need to be completed again in SAWS if a new SAVE is generated due to the case migration.</a:t>
            </a:r>
          </a:p>
          <a:p>
            <a:pPr marL="548640" lvl="2" indent="0">
              <a:buNone/>
            </a:pPr>
            <a:endParaRPr lang="en-US" sz="2000" dirty="0" smtClean="0">
              <a:latin typeface="Century Gothic" pitchFamily="34" charset="0"/>
            </a:endParaRPr>
          </a:p>
          <a:p>
            <a:pPr lvl="2">
              <a:buFont typeface="Wingdings" pitchFamily="2" charset="2"/>
              <a:buChar char="Ø"/>
            </a:pPr>
            <a:endParaRPr lang="en-US" sz="1300" dirty="0" smtClean="0">
              <a:latin typeface="Century Gothic" pitchFamily="34" charset="0"/>
            </a:endParaRPr>
          </a:p>
          <a:p>
            <a:pPr marL="0" indent="0">
              <a:buNone/>
            </a:pPr>
            <a:endParaRPr lang="en-US"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6646065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1" y="533400"/>
            <a:ext cx="8534399" cy="990600"/>
          </a:xfrm>
        </p:spPr>
        <p:txBody>
          <a:bodyPr/>
          <a:lstStyle/>
          <a:p>
            <a:r>
              <a:rPr lang="en-US" b="1" dirty="0" smtClean="0">
                <a:latin typeface="Century Gothic" pitchFamily="34" charset="0"/>
              </a:rPr>
              <a:t>OVERVIEW OF TRAINING</a:t>
            </a:r>
            <a:endParaRPr lang="en-US" b="1" dirty="0">
              <a:latin typeface="Century Gothic" pitchFamily="34" charset="0"/>
            </a:endParaRPr>
          </a:p>
        </p:txBody>
      </p:sp>
      <p:sp>
        <p:nvSpPr>
          <p:cNvPr id="3" name="Content Placeholder 2"/>
          <p:cNvSpPr>
            <a:spLocks noGrp="1"/>
          </p:cNvSpPr>
          <p:nvPr>
            <p:ph idx="1"/>
          </p:nvPr>
        </p:nvSpPr>
        <p:spPr>
          <a:xfrm>
            <a:off x="152400" y="1676400"/>
            <a:ext cx="8839199" cy="4671132"/>
          </a:xfrm>
        </p:spPr>
        <p:txBody>
          <a:bodyPr>
            <a:normAutofit/>
          </a:bodyPr>
          <a:lstStyle/>
          <a:p>
            <a:r>
              <a:rPr lang="en-US" sz="3200" dirty="0" smtClean="0">
                <a:latin typeface="Century Gothic" pitchFamily="34" charset="0"/>
              </a:rPr>
              <a:t>Glossary of Terms</a:t>
            </a:r>
          </a:p>
          <a:p>
            <a:pPr marL="0" indent="0">
              <a:buNone/>
            </a:pPr>
            <a:endParaRPr lang="en-US" sz="3200" dirty="0" smtClean="0">
              <a:latin typeface="Century Gothic" pitchFamily="34" charset="0"/>
            </a:endParaRPr>
          </a:p>
          <a:p>
            <a:r>
              <a:rPr lang="en-US" sz="3200" dirty="0" smtClean="0">
                <a:latin typeface="Century Gothic" pitchFamily="34" charset="0"/>
              </a:rPr>
              <a:t>Immigrant Categories </a:t>
            </a:r>
          </a:p>
          <a:p>
            <a:endParaRPr lang="en-US" sz="3200" dirty="0" smtClean="0">
              <a:latin typeface="Century Gothic" pitchFamily="34" charset="0"/>
            </a:endParaRPr>
          </a:p>
          <a:p>
            <a:r>
              <a:rPr lang="en-US" sz="3200" dirty="0" smtClean="0">
                <a:latin typeface="Century Gothic" pitchFamily="34" charset="0"/>
              </a:rPr>
              <a:t>Undocumented Immigrants</a:t>
            </a:r>
          </a:p>
          <a:p>
            <a:endParaRPr lang="en-US" sz="3200" dirty="0">
              <a:latin typeface="Century Gothic" pitchFamily="34" charset="0"/>
            </a:endParaRPr>
          </a:p>
          <a:p>
            <a:r>
              <a:rPr lang="en-US" sz="3200" dirty="0" smtClean="0">
                <a:latin typeface="Century Gothic" pitchFamily="34" charset="0"/>
              </a:rPr>
              <a:t>Eligibility and Verification Systems</a:t>
            </a:r>
          </a:p>
          <a:p>
            <a:endParaRPr lang="en-US" sz="2800" dirty="0" smtClean="0">
              <a:latin typeface="Century Gothic" pitchFamily="34" charset="0"/>
            </a:endParaRPr>
          </a:p>
          <a:p>
            <a:endParaRPr lang="en-US" dirty="0"/>
          </a:p>
        </p:txBody>
      </p:sp>
      <p:sp>
        <p:nvSpPr>
          <p:cNvPr id="4" name="Slide Number Placeholder 3"/>
          <p:cNvSpPr>
            <a:spLocks noGrp="1"/>
          </p:cNvSpPr>
          <p:nvPr>
            <p:ph type="sldNum" sz="quarter" idx="12"/>
          </p:nvPr>
        </p:nvSpPr>
        <p:spPr>
          <a:xfrm>
            <a:off x="8046720" y="6492240"/>
            <a:ext cx="1066800" cy="329184"/>
          </a:xfrm>
          <a:noFill/>
        </p:spPr>
        <p:txBody>
          <a:bodyPr/>
          <a:lstStyle/>
          <a:p>
            <a:pPr algn="ctr"/>
            <a:fld id="{1F8FFAB7-4B88-4A46-B438-0DCF829E65C6}" type="slidenum">
              <a:rPr lang="en-US" sz="1800" smtClean="0">
                <a:solidFill>
                  <a:schemeClr val="accent1"/>
                </a:solidFill>
                <a:latin typeface="Century Gothic" pitchFamily="34" charset="0"/>
              </a:rPr>
              <a:pPr algn="ctr"/>
              <a:t>2</a:t>
            </a:fld>
            <a:endParaRPr lang="en-US" sz="1800" dirty="0">
              <a:solidFill>
                <a:schemeClr val="accent1"/>
              </a:solidFill>
              <a:latin typeface="Century Gothic"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pPr algn="ctr"/>
            <a:r>
              <a:rPr lang="en-US" dirty="0" smtClean="0">
                <a:latin typeface="Century Gothic" pitchFamily="34" charset="0"/>
              </a:rPr>
              <a:t>Additional information</a:t>
            </a:r>
            <a:endParaRPr lang="en-US" dirty="0">
              <a:latin typeface="Century Gothic" pitchFamily="34" charset="0"/>
            </a:endParaRPr>
          </a:p>
        </p:txBody>
      </p:sp>
      <p:sp>
        <p:nvSpPr>
          <p:cNvPr id="8" name="Subtitle 7"/>
          <p:cNvSpPr>
            <a:spLocks noGrp="1"/>
          </p:cNvSpPr>
          <p:nvPr>
            <p:ph type="subTitle" idx="1"/>
          </p:nvPr>
        </p:nvSpPr>
        <p:spPr>
          <a:xfrm>
            <a:off x="685800" y="3505200"/>
            <a:ext cx="7848600" cy="1752600"/>
          </a:xfrm>
        </p:spPr>
        <p:txBody>
          <a:bodyPr>
            <a:normAutofit/>
          </a:bodyPr>
          <a:lstStyle/>
          <a:p>
            <a:pPr algn="ctr"/>
            <a:r>
              <a:rPr lang="en-US" sz="3200" dirty="0" smtClean="0">
                <a:solidFill>
                  <a:schemeClr val="accent1"/>
                </a:solidFill>
                <a:latin typeface="Century Gothic" pitchFamily="34" charset="0"/>
              </a:rPr>
              <a:t>Pending Future Guidance</a:t>
            </a:r>
          </a:p>
          <a:p>
            <a:pPr algn="ctr"/>
            <a:endParaRPr lang="en-US" sz="3200" dirty="0" smtClean="0">
              <a:solidFill>
                <a:schemeClr val="accent1"/>
              </a:solidFill>
              <a:latin typeface="Century Gothic" pitchFamily="34" charset="0"/>
            </a:endParaRPr>
          </a:p>
        </p:txBody>
      </p:sp>
      <p:sp>
        <p:nvSpPr>
          <p:cNvPr id="5" name="Slide Number Placeholder 3"/>
          <p:cNvSpPr txBox="1">
            <a:spLocks/>
          </p:cNvSpPr>
          <p:nvPr/>
        </p:nvSpPr>
        <p:spPr>
          <a:xfrm>
            <a:off x="8046720" y="6492240"/>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F8FFAB7-4B88-4A46-B438-0DCF829E65C6}" type="slidenum">
              <a:rPr lang="en-US" sz="1800" smtClean="0">
                <a:solidFill>
                  <a:schemeClr val="accent1"/>
                </a:solidFill>
                <a:latin typeface="Century Gothic" pitchFamily="34" charset="0"/>
              </a:rPr>
              <a:pPr algn="ctr"/>
              <a:t>20</a:t>
            </a:fld>
            <a:endParaRPr lang="en-US" sz="1800" dirty="0">
              <a:solidFill>
                <a:schemeClr val="accent1"/>
              </a:solidFill>
              <a:latin typeface="Century Gothic" pitchFamily="34" charset="0"/>
            </a:endParaRPr>
          </a:p>
        </p:txBody>
      </p:sp>
    </p:spTree>
    <p:extLst>
      <p:ext uri="{BB962C8B-B14F-4D97-AF65-F5344CB8AC3E}">
        <p14:creationId xmlns:p14="http://schemas.microsoft.com/office/powerpoint/2010/main" val="2800856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686800" cy="990600"/>
          </a:xfrm>
        </p:spPr>
        <p:txBody>
          <a:bodyPr/>
          <a:lstStyle/>
          <a:p>
            <a:r>
              <a:rPr lang="en-US" b="1" dirty="0" smtClean="0">
                <a:latin typeface="Century Gothic" pitchFamily="34" charset="0"/>
              </a:rPr>
              <a:t>PENDING FUTURE GUIDANCE</a:t>
            </a:r>
            <a:endParaRPr lang="en-US" b="1" dirty="0">
              <a:latin typeface="Century Gothic" pitchFamily="34" charset="0"/>
            </a:endParaRPr>
          </a:p>
        </p:txBody>
      </p:sp>
      <p:sp>
        <p:nvSpPr>
          <p:cNvPr id="3" name="Content Placeholder 2"/>
          <p:cNvSpPr>
            <a:spLocks noGrp="1"/>
          </p:cNvSpPr>
          <p:nvPr>
            <p:ph idx="1"/>
          </p:nvPr>
        </p:nvSpPr>
        <p:spPr>
          <a:xfrm>
            <a:off x="228600" y="1371600"/>
            <a:ext cx="8686800" cy="5181600"/>
          </a:xfrm>
        </p:spPr>
        <p:txBody>
          <a:bodyPr>
            <a:normAutofit fontScale="92500" lnSpcReduction="20000"/>
          </a:bodyPr>
          <a:lstStyle/>
          <a:p>
            <a:r>
              <a:rPr lang="en-US" dirty="0" smtClean="0">
                <a:latin typeface="Century Gothic" pitchFamily="34" charset="0"/>
              </a:rPr>
              <a:t>Wrap Around Program:</a:t>
            </a:r>
          </a:p>
          <a:p>
            <a:pPr marL="0" indent="0">
              <a:buNone/>
            </a:pPr>
            <a:endParaRPr lang="en-US" sz="2000" dirty="0" smtClean="0">
              <a:latin typeface="Century Gothic" pitchFamily="34" charset="0"/>
            </a:endParaRPr>
          </a:p>
          <a:p>
            <a:pPr lvl="2">
              <a:buFont typeface="Wingdings" pitchFamily="2" charset="2"/>
              <a:buChar char="Ø"/>
            </a:pPr>
            <a:r>
              <a:rPr lang="en-US" sz="1900" dirty="0" smtClean="0">
                <a:latin typeface="Century Gothic" pitchFamily="34" charset="0"/>
              </a:rPr>
              <a:t>A Wrap Around Program is being established by the Department of Health Care Services (DHCS) and Covered California for qualified immigrants who are childless adults (21 years of age and older), under the “5 year bar," earning up to 138% of the FPL.</a:t>
            </a:r>
          </a:p>
          <a:p>
            <a:pPr lvl="2">
              <a:buFont typeface="Wingdings" pitchFamily="2" charset="2"/>
              <a:buChar char="Ø"/>
            </a:pPr>
            <a:endParaRPr lang="en-US" sz="1900" dirty="0" smtClean="0">
              <a:latin typeface="Century Gothic" pitchFamily="34" charset="0"/>
            </a:endParaRPr>
          </a:p>
          <a:p>
            <a:pPr lvl="2">
              <a:buFont typeface="Wingdings" pitchFamily="2" charset="2"/>
              <a:buChar char="Ø"/>
            </a:pPr>
            <a:r>
              <a:rPr lang="en-US" sz="1900" dirty="0" smtClean="0">
                <a:latin typeface="Century Gothic" pitchFamily="34" charset="0"/>
              </a:rPr>
              <a:t>This program will allow these adults to enroll in coverage in Covered California with APTC applied towards their premium.  DHCS will provide payments to reduce the premium and out-of-pocket expenses to zero.</a:t>
            </a:r>
          </a:p>
          <a:p>
            <a:pPr lvl="2">
              <a:buFont typeface="Wingdings" pitchFamily="2" charset="2"/>
              <a:buChar char="Ø"/>
            </a:pPr>
            <a:endParaRPr lang="en-US" sz="1900" dirty="0" smtClean="0">
              <a:latin typeface="Century Gothic" pitchFamily="34" charset="0"/>
            </a:endParaRPr>
          </a:p>
          <a:p>
            <a:pPr lvl="2">
              <a:buFont typeface="Wingdings" pitchFamily="2" charset="2"/>
              <a:buChar char="Ø"/>
            </a:pPr>
            <a:r>
              <a:rPr lang="en-US" sz="1900" dirty="0" smtClean="0">
                <a:latin typeface="Century Gothic" pitchFamily="34" charset="0"/>
              </a:rPr>
              <a:t>DHCS will also provide these adults benefits that are available in Medi-Cal, but not included in Covered California.</a:t>
            </a:r>
          </a:p>
          <a:p>
            <a:pPr lvl="2">
              <a:buFont typeface="Wingdings" pitchFamily="2" charset="2"/>
              <a:buChar char="Ø"/>
            </a:pPr>
            <a:endParaRPr lang="en-US" sz="1900" dirty="0" smtClean="0">
              <a:latin typeface="Century Gothic" pitchFamily="34" charset="0"/>
            </a:endParaRPr>
          </a:p>
          <a:p>
            <a:pPr lvl="2">
              <a:buFont typeface="Wingdings" pitchFamily="2" charset="2"/>
              <a:buChar char="Ø"/>
            </a:pPr>
            <a:r>
              <a:rPr lang="en-US" sz="1900" dirty="0" smtClean="0">
                <a:latin typeface="Century Gothic" pitchFamily="34" charset="0"/>
              </a:rPr>
              <a:t>Details of the program policy are still in development.  </a:t>
            </a:r>
          </a:p>
          <a:p>
            <a:pPr lvl="2">
              <a:buFont typeface="Wingdings" pitchFamily="2" charset="2"/>
              <a:buChar char="Ø"/>
            </a:pPr>
            <a:endParaRPr lang="en-US" sz="1900" dirty="0">
              <a:latin typeface="Century Gothic" pitchFamily="34" charset="0"/>
            </a:endParaRPr>
          </a:p>
          <a:p>
            <a:pPr lvl="2">
              <a:buFont typeface="Wingdings" pitchFamily="2" charset="2"/>
              <a:buChar char="Ø"/>
            </a:pPr>
            <a:r>
              <a:rPr lang="en-US" sz="1900" dirty="0" smtClean="0">
                <a:latin typeface="Century Gothic" pitchFamily="34" charset="0"/>
              </a:rPr>
              <a:t>The program is expected to be implemented no earlier than </a:t>
            </a:r>
            <a:br>
              <a:rPr lang="en-US" sz="1900" dirty="0" smtClean="0">
                <a:latin typeface="Century Gothic" pitchFamily="34" charset="0"/>
              </a:rPr>
            </a:br>
            <a:r>
              <a:rPr lang="en-US" sz="1900" dirty="0" smtClean="0">
                <a:latin typeface="Century Gothic" pitchFamily="34" charset="0"/>
              </a:rPr>
              <a:t>April 2014.</a:t>
            </a:r>
            <a:endParaRPr lang="en-US" sz="1900" dirty="0">
              <a:latin typeface="Century Gothic" pitchFamily="34" charset="0"/>
            </a:endParaRPr>
          </a:p>
          <a:p>
            <a:pPr marL="548640" lvl="2" indent="0">
              <a:buNone/>
            </a:pPr>
            <a:endParaRPr lang="en-US" dirty="0">
              <a:latin typeface="Century Gothic" pitchFamily="34" charset="0"/>
            </a:endParaRPr>
          </a:p>
          <a:p>
            <a:pPr marL="548640" lvl="2" indent="0">
              <a:buNone/>
            </a:pPr>
            <a:endParaRPr lang="en-US" dirty="0" smtClean="0">
              <a:latin typeface="Century Gothic" pitchFamily="34" charset="0"/>
            </a:endParaRPr>
          </a:p>
        </p:txBody>
      </p:sp>
      <p:sp>
        <p:nvSpPr>
          <p:cNvPr id="5" name="Slide Number Placeholder 3"/>
          <p:cNvSpPr txBox="1">
            <a:spLocks/>
          </p:cNvSpPr>
          <p:nvPr/>
        </p:nvSpPr>
        <p:spPr>
          <a:xfrm>
            <a:off x="8046720" y="6492240"/>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F8FFAB7-4B88-4A46-B438-0DCF829E65C6}" type="slidenum">
              <a:rPr lang="en-US" sz="1800" smtClean="0">
                <a:solidFill>
                  <a:schemeClr val="accent1"/>
                </a:solidFill>
                <a:latin typeface="Century Gothic" pitchFamily="34" charset="0"/>
              </a:rPr>
              <a:pPr algn="ctr"/>
              <a:t>21</a:t>
            </a:fld>
            <a:endParaRPr lang="en-US" sz="1800" dirty="0">
              <a:solidFill>
                <a:schemeClr val="accent1"/>
              </a:solidFill>
              <a:latin typeface="Century Gothic" pitchFamily="34" charset="0"/>
            </a:endParaRPr>
          </a:p>
        </p:txBody>
      </p:sp>
    </p:spTree>
    <p:extLst>
      <p:ext uri="{BB962C8B-B14F-4D97-AF65-F5344CB8AC3E}">
        <p14:creationId xmlns:p14="http://schemas.microsoft.com/office/powerpoint/2010/main" val="1921221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686800" cy="990600"/>
          </a:xfrm>
        </p:spPr>
        <p:txBody>
          <a:bodyPr/>
          <a:lstStyle/>
          <a:p>
            <a:r>
              <a:rPr lang="en-US" b="1" dirty="0" smtClean="0">
                <a:latin typeface="Century Gothic" pitchFamily="34" charset="0"/>
              </a:rPr>
              <a:t>PENDING FUTURE GUIDANCE</a:t>
            </a:r>
            <a:endParaRPr lang="en-US" b="1" dirty="0">
              <a:latin typeface="Century Gothic" pitchFamily="34" charset="0"/>
            </a:endParaRPr>
          </a:p>
        </p:txBody>
      </p:sp>
      <p:sp>
        <p:nvSpPr>
          <p:cNvPr id="3" name="Content Placeholder 2"/>
          <p:cNvSpPr>
            <a:spLocks noGrp="1"/>
          </p:cNvSpPr>
          <p:nvPr>
            <p:ph idx="1"/>
          </p:nvPr>
        </p:nvSpPr>
        <p:spPr>
          <a:xfrm>
            <a:off x="228600" y="1371600"/>
            <a:ext cx="8686800" cy="4876800"/>
          </a:xfrm>
        </p:spPr>
        <p:txBody>
          <a:bodyPr>
            <a:normAutofit fontScale="92500" lnSpcReduction="20000"/>
          </a:bodyPr>
          <a:lstStyle/>
          <a:p>
            <a:r>
              <a:rPr lang="en-US" sz="3200" dirty="0" smtClean="0">
                <a:latin typeface="Century Gothic" pitchFamily="34" charset="0"/>
              </a:rPr>
              <a:t>MC 13 for Medi-Cal:</a:t>
            </a:r>
          </a:p>
          <a:p>
            <a:pPr marL="0" indent="0">
              <a:buNone/>
            </a:pPr>
            <a:endParaRPr lang="en-US" sz="2800" dirty="0" smtClean="0">
              <a:latin typeface="Century Gothic" pitchFamily="34" charset="0"/>
            </a:endParaRPr>
          </a:p>
          <a:p>
            <a:pPr lvl="2">
              <a:buFont typeface="Wingdings" pitchFamily="2" charset="2"/>
              <a:buChar char="Ø"/>
            </a:pPr>
            <a:r>
              <a:rPr lang="en-US" sz="2800" dirty="0" smtClean="0">
                <a:latin typeface="Century Gothic" pitchFamily="34" charset="0"/>
              </a:rPr>
              <a:t>At this time, counties are to continue using the MC 13 for customers requesting Medi-Cal consistent with current requirements.</a:t>
            </a:r>
          </a:p>
          <a:p>
            <a:pPr marL="548640" lvl="2" indent="0">
              <a:buNone/>
            </a:pPr>
            <a:endParaRPr lang="en-US" sz="2800" strike="sngStrike" dirty="0" smtClean="0">
              <a:solidFill>
                <a:srgbClr val="FF0000"/>
              </a:solidFill>
              <a:latin typeface="Century Gothic" pitchFamily="34" charset="0"/>
            </a:endParaRPr>
          </a:p>
          <a:p>
            <a:pPr lvl="2">
              <a:buFont typeface="Wingdings" pitchFamily="2" charset="2"/>
              <a:buChar char="Ø"/>
            </a:pPr>
            <a:r>
              <a:rPr lang="en-US" sz="2800" dirty="0" smtClean="0">
                <a:latin typeface="Century Gothic" pitchFamily="34" charset="0"/>
              </a:rPr>
              <a:t>Future guidance has been requested for the use of the MC 13 for customers requesting </a:t>
            </a:r>
            <a:br>
              <a:rPr lang="en-US" sz="2800" dirty="0" smtClean="0">
                <a:latin typeface="Century Gothic" pitchFamily="34" charset="0"/>
              </a:rPr>
            </a:br>
            <a:r>
              <a:rPr lang="en-US" sz="2800" dirty="0" smtClean="0">
                <a:latin typeface="Century Gothic" pitchFamily="34" charset="0"/>
              </a:rPr>
              <a:t>Medi-Cal later, and all customers after    January 01, 2014.</a:t>
            </a:r>
          </a:p>
          <a:p>
            <a:pPr lvl="2">
              <a:buFont typeface="Wingdings" pitchFamily="2" charset="2"/>
              <a:buChar char="Ø"/>
            </a:pPr>
            <a:endParaRPr lang="en-US" sz="2800" dirty="0" smtClean="0">
              <a:latin typeface="Century Gothic" pitchFamily="34" charset="0"/>
            </a:endParaRPr>
          </a:p>
          <a:p>
            <a:pPr lvl="2">
              <a:buFont typeface="Wingdings" pitchFamily="2" charset="2"/>
              <a:buChar char="Ø"/>
            </a:pPr>
            <a:r>
              <a:rPr lang="en-US" sz="2800" dirty="0" smtClean="0">
                <a:latin typeface="Century Gothic" pitchFamily="34" charset="0"/>
              </a:rPr>
              <a:t>DHCS is currently reviewing the requirement.</a:t>
            </a:r>
          </a:p>
          <a:p>
            <a:pPr lvl="2">
              <a:buFont typeface="Wingdings" pitchFamily="2" charset="2"/>
              <a:buChar char="Ø"/>
            </a:pPr>
            <a:endParaRPr lang="en-US" dirty="0">
              <a:latin typeface="Century Gothic" pitchFamily="34" charset="0"/>
            </a:endParaRPr>
          </a:p>
          <a:p>
            <a:pPr marL="548640" lvl="2" indent="0">
              <a:buNone/>
            </a:pPr>
            <a:endParaRPr lang="en-US" dirty="0">
              <a:latin typeface="Century Gothic" pitchFamily="34" charset="0"/>
            </a:endParaRPr>
          </a:p>
          <a:p>
            <a:pPr marL="548640" lvl="2" indent="0">
              <a:buNone/>
            </a:pPr>
            <a:endParaRPr lang="en-US" dirty="0" smtClean="0">
              <a:latin typeface="Century Gothic" pitchFamily="34" charset="0"/>
            </a:endParaRPr>
          </a:p>
        </p:txBody>
      </p:sp>
      <p:sp>
        <p:nvSpPr>
          <p:cNvPr id="5" name="Slide Number Placeholder 3"/>
          <p:cNvSpPr txBox="1">
            <a:spLocks/>
          </p:cNvSpPr>
          <p:nvPr/>
        </p:nvSpPr>
        <p:spPr>
          <a:xfrm>
            <a:off x="8046720" y="6492240"/>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F8FFAB7-4B88-4A46-B438-0DCF829E65C6}" type="slidenum">
              <a:rPr lang="en-US" sz="1800" smtClean="0">
                <a:solidFill>
                  <a:schemeClr val="accent1"/>
                </a:solidFill>
                <a:latin typeface="Century Gothic" pitchFamily="34" charset="0"/>
              </a:rPr>
              <a:pPr algn="ctr"/>
              <a:t>22</a:t>
            </a:fld>
            <a:endParaRPr lang="en-US" sz="1800" dirty="0">
              <a:solidFill>
                <a:schemeClr val="accent1"/>
              </a:solidFill>
              <a:latin typeface="Century Gothic" pitchFamily="34" charset="0"/>
            </a:endParaRPr>
          </a:p>
        </p:txBody>
      </p:sp>
    </p:spTree>
    <p:extLst>
      <p:ext uri="{BB962C8B-B14F-4D97-AF65-F5344CB8AC3E}">
        <p14:creationId xmlns:p14="http://schemas.microsoft.com/office/powerpoint/2010/main" val="6377827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entury Gothic" pitchFamily="34" charset="0"/>
              </a:rPr>
              <a:t>QUESTIONS?</a:t>
            </a:r>
            <a:endParaRPr lang="en-US" b="1" dirty="0">
              <a:latin typeface="Century Gothic" pitchFamily="34" charset="0"/>
            </a:endParaRPr>
          </a:p>
        </p:txBody>
      </p:sp>
      <p:pic>
        <p:nvPicPr>
          <p:cNvPr id="5" name="Picture 2" descr="C:\Users\The Ontz\AppData\Local\Microsoft\Windows\Temporary Internet Files\Content.IE5\56MP5GSY\MC900441428[1].png"/>
          <p:cNvPicPr>
            <a:picLocks noGrp="1" noChangeAspect="1" noChangeArrowheads="1"/>
          </p:cNvPicPr>
          <p:nvPr>
            <p:ph idx="1"/>
          </p:nvPr>
        </p:nvPicPr>
        <p:blipFill>
          <a:blip r:embed="rId2" cstate="print"/>
          <a:stretch>
            <a:fillRect/>
          </a:stretch>
        </p:blipFill>
        <p:spPr bwMode="auto">
          <a:xfrm>
            <a:off x="2438400" y="1828800"/>
            <a:ext cx="4114800" cy="4114800"/>
          </a:xfrm>
          <a:prstGeom prst="rect">
            <a:avLst/>
          </a:prstGeom>
          <a:noFill/>
        </p:spPr>
      </p:pic>
      <p:sp>
        <p:nvSpPr>
          <p:cNvPr id="6" name="Slide Number Placeholder 3"/>
          <p:cNvSpPr txBox="1">
            <a:spLocks/>
          </p:cNvSpPr>
          <p:nvPr/>
        </p:nvSpPr>
        <p:spPr>
          <a:xfrm>
            <a:off x="8046720" y="6492240"/>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F8FFAB7-4B88-4A46-B438-0DCF829E65C6}" type="slidenum">
              <a:rPr lang="en-US" sz="1800" smtClean="0">
                <a:solidFill>
                  <a:schemeClr val="accent1"/>
                </a:solidFill>
                <a:latin typeface="Century Gothic" pitchFamily="34" charset="0"/>
              </a:rPr>
              <a:pPr algn="ctr"/>
              <a:t>23</a:t>
            </a:fld>
            <a:endParaRPr lang="en-US" sz="1800" dirty="0">
              <a:solidFill>
                <a:schemeClr val="accent1"/>
              </a:solidFill>
              <a:latin typeface="Century Gothic" pitchFamily="34" charset="0"/>
            </a:endParaRPr>
          </a:p>
        </p:txBody>
      </p:sp>
    </p:spTree>
    <p:extLst>
      <p:ext uri="{BB962C8B-B14F-4D97-AF65-F5344CB8AC3E}">
        <p14:creationId xmlns:p14="http://schemas.microsoft.com/office/powerpoint/2010/main" val="40110205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4343400" cy="990600"/>
          </a:xfrm>
        </p:spPr>
        <p:txBody>
          <a:bodyPr>
            <a:normAutofit/>
          </a:bodyPr>
          <a:lstStyle/>
          <a:p>
            <a:r>
              <a:rPr lang="en-US" sz="3400" b="1" dirty="0" smtClean="0">
                <a:latin typeface="Century Gothic" pitchFamily="34" charset="0"/>
              </a:rPr>
              <a:t>GLOSSARY OF TERMS</a:t>
            </a:r>
            <a:endParaRPr lang="en-US" sz="3400" b="1" dirty="0">
              <a:latin typeface="Century Gothic" pitchFamily="34" charset="0"/>
            </a:endParaRPr>
          </a:p>
        </p:txBody>
      </p:sp>
      <p:sp>
        <p:nvSpPr>
          <p:cNvPr id="3" name="Content Placeholder 2"/>
          <p:cNvSpPr>
            <a:spLocks noGrp="1"/>
          </p:cNvSpPr>
          <p:nvPr>
            <p:ph idx="1"/>
          </p:nvPr>
        </p:nvSpPr>
        <p:spPr>
          <a:xfrm>
            <a:off x="76200" y="1752600"/>
            <a:ext cx="4114800" cy="4114800"/>
          </a:xfrm>
        </p:spPr>
        <p:txBody>
          <a:bodyPr>
            <a:normAutofit/>
          </a:bodyPr>
          <a:lstStyle/>
          <a:p>
            <a:r>
              <a:rPr lang="en-US" sz="1800" dirty="0" smtClean="0">
                <a:latin typeface="Century Gothic" pitchFamily="34" charset="0"/>
              </a:rPr>
              <a:t>Utilize the glossary (Attachment I) to become familiarized with terms used throughout this presentation.</a:t>
            </a:r>
          </a:p>
          <a:p>
            <a:endParaRPr lang="en-US" sz="1800" dirty="0" smtClean="0">
              <a:latin typeface="Century Gothic" pitchFamily="34" charset="0"/>
            </a:endParaRPr>
          </a:p>
          <a:p>
            <a:r>
              <a:rPr lang="en-US" sz="1800" dirty="0" smtClean="0">
                <a:latin typeface="Century Gothic" pitchFamily="34" charset="0"/>
              </a:rPr>
              <a:t>Make the glossary a part of your individual trainings and provide as</a:t>
            </a:r>
            <a:r>
              <a:rPr lang="en-US" sz="1800" dirty="0" smtClean="0">
                <a:solidFill>
                  <a:srgbClr val="FF0000"/>
                </a:solidFill>
                <a:latin typeface="Century Gothic" pitchFamily="34" charset="0"/>
              </a:rPr>
              <a:t> </a:t>
            </a:r>
            <a:r>
              <a:rPr lang="en-US" sz="1800" dirty="0" smtClean="0">
                <a:latin typeface="Century Gothic" pitchFamily="34" charset="0"/>
              </a:rPr>
              <a:t>a desk reference.</a:t>
            </a:r>
          </a:p>
          <a:p>
            <a:pPr marL="0" indent="0">
              <a:buNone/>
            </a:pPr>
            <a:endParaRPr lang="en-US" sz="1800" dirty="0" smtClean="0">
              <a:latin typeface="Century Gothic" pitchFamily="34" charset="0"/>
            </a:endParaRPr>
          </a:p>
          <a:p>
            <a:r>
              <a:rPr lang="en-US" sz="1800" dirty="0" smtClean="0">
                <a:latin typeface="Century Gothic" pitchFamily="34" charset="0"/>
              </a:rPr>
              <a:t>Add additional terms that will assist staff as you implement training in your counties.</a:t>
            </a:r>
            <a:endParaRPr lang="en-US" sz="1800" dirty="0">
              <a:latin typeface="Century Gothic" pitchFamily="34" charset="0"/>
            </a:endParaRPr>
          </a:p>
        </p:txBody>
      </p:sp>
      <p:sp>
        <p:nvSpPr>
          <p:cNvPr id="4" name="Slide Number Placeholder 3"/>
          <p:cNvSpPr>
            <a:spLocks noGrp="1"/>
          </p:cNvSpPr>
          <p:nvPr>
            <p:ph type="sldNum" sz="quarter" idx="12"/>
          </p:nvPr>
        </p:nvSpPr>
        <p:spPr>
          <a:xfrm>
            <a:off x="76200" y="6502796"/>
            <a:ext cx="1066800" cy="329184"/>
          </a:xfrm>
          <a:noFill/>
        </p:spPr>
        <p:txBody>
          <a:bodyPr/>
          <a:lstStyle/>
          <a:p>
            <a:pPr algn="ctr"/>
            <a:fld id="{1F8FFAB7-4B88-4A46-B438-0DCF829E65C6}" type="slidenum">
              <a:rPr lang="en-US" sz="1800" smtClean="0">
                <a:solidFill>
                  <a:schemeClr val="accent1"/>
                </a:solidFill>
                <a:latin typeface="Century Gothic" pitchFamily="34" charset="0"/>
              </a:rPr>
              <a:pPr algn="ctr"/>
              <a:t>3</a:t>
            </a:fld>
            <a:endParaRPr lang="en-US" sz="1800" dirty="0">
              <a:solidFill>
                <a:schemeClr val="accent1"/>
              </a:solidFill>
              <a:latin typeface="Century Gothic" pitchFamily="34" charset="0"/>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1812135804"/>
              </p:ext>
            </p:extLst>
          </p:nvPr>
        </p:nvGraphicFramePr>
        <p:xfrm>
          <a:off x="4191000" y="457200"/>
          <a:ext cx="4953000" cy="6410354"/>
        </p:xfrm>
        <a:graphic>
          <a:graphicData uri="http://schemas.openxmlformats.org/presentationml/2006/ole">
            <mc:AlternateContent xmlns:mc="http://schemas.openxmlformats.org/markup-compatibility/2006">
              <mc:Choice xmlns:v="urn:schemas-microsoft-com:vml" Requires="v">
                <p:oleObj spid="_x0000_s2203" name="Acrobat Document" r:id="rId4" imgW="5865840" imgH="7603200" progId="AcroExch.Document.11">
                  <p:embed/>
                </p:oleObj>
              </mc:Choice>
              <mc:Fallback>
                <p:oleObj name="Acrobat Document" r:id="rId4" imgW="5865840" imgH="7603200" progId="AcroExch.Document.11">
                  <p:embed/>
                  <p:pic>
                    <p:nvPicPr>
                      <p:cNvPr id="0" name="Picture 15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91000" y="457200"/>
                        <a:ext cx="4953000" cy="641035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906930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8686800" cy="990600"/>
          </a:xfrm>
        </p:spPr>
        <p:txBody>
          <a:bodyPr>
            <a:noAutofit/>
          </a:bodyPr>
          <a:lstStyle/>
          <a:p>
            <a:r>
              <a:rPr lang="en-US" b="1" dirty="0" smtClean="0">
                <a:latin typeface="Century Gothic" pitchFamily="34" charset="0"/>
              </a:rPr>
              <a:t>QUICK NOTE</a:t>
            </a:r>
            <a:endParaRPr lang="en-US" b="1" dirty="0">
              <a:latin typeface="Century Gothic" pitchFamily="34" charset="0"/>
            </a:endParaRPr>
          </a:p>
        </p:txBody>
      </p:sp>
      <p:sp>
        <p:nvSpPr>
          <p:cNvPr id="5" name="Slide Number Placeholder 3"/>
          <p:cNvSpPr txBox="1">
            <a:spLocks/>
          </p:cNvSpPr>
          <p:nvPr/>
        </p:nvSpPr>
        <p:spPr>
          <a:xfrm>
            <a:off x="8046720" y="6492240"/>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F8FFAB7-4B88-4A46-B438-0DCF829E65C6}" type="slidenum">
              <a:rPr lang="en-US" sz="1800" smtClean="0">
                <a:solidFill>
                  <a:schemeClr val="accent1"/>
                </a:solidFill>
                <a:latin typeface="Century Gothic" pitchFamily="34" charset="0"/>
              </a:rPr>
              <a:pPr algn="ctr"/>
              <a:t>4</a:t>
            </a:fld>
            <a:endParaRPr lang="en-US" sz="1800" dirty="0">
              <a:solidFill>
                <a:schemeClr val="accent1"/>
              </a:solidFill>
              <a:latin typeface="Century Gothic" pitchFamily="34" charset="0"/>
            </a:endParaRPr>
          </a:p>
        </p:txBody>
      </p:sp>
      <p:sp>
        <p:nvSpPr>
          <p:cNvPr id="4" name="Content Placeholder 2"/>
          <p:cNvSpPr>
            <a:spLocks noGrp="1"/>
          </p:cNvSpPr>
          <p:nvPr>
            <p:ph idx="1"/>
          </p:nvPr>
        </p:nvSpPr>
        <p:spPr>
          <a:xfrm>
            <a:off x="76200" y="1247450"/>
            <a:ext cx="8991600" cy="5257800"/>
          </a:xfrm>
        </p:spPr>
        <p:txBody>
          <a:bodyPr>
            <a:normAutofit fontScale="92500" lnSpcReduction="10000"/>
          </a:bodyPr>
          <a:lstStyle/>
          <a:p>
            <a:pPr marL="0" indent="0">
              <a:buNone/>
            </a:pPr>
            <a:r>
              <a:rPr lang="en-US" b="1" dirty="0" smtClean="0">
                <a:latin typeface="Century Gothic" pitchFamily="34" charset="0"/>
              </a:rPr>
              <a:t>For the purpose of this presentation, you will hear us use:</a:t>
            </a:r>
          </a:p>
          <a:p>
            <a:pPr marL="0" indent="0">
              <a:buNone/>
            </a:pPr>
            <a:endParaRPr lang="en-US" b="1" dirty="0" smtClean="0">
              <a:latin typeface="Century Gothic" pitchFamily="34" charset="0"/>
            </a:endParaRPr>
          </a:p>
          <a:p>
            <a:r>
              <a:rPr lang="en-US" dirty="0" smtClean="0">
                <a:solidFill>
                  <a:schemeClr val="accent1"/>
                </a:solidFill>
                <a:latin typeface="Century Gothic" pitchFamily="34" charset="0"/>
              </a:rPr>
              <a:t>The federal term “Lawfully Present”</a:t>
            </a:r>
            <a:r>
              <a:rPr lang="en-US" dirty="0" smtClean="0">
                <a:latin typeface="Century Gothic" pitchFamily="34" charset="0"/>
              </a:rPr>
              <a:t>, when referring to Federal rules and the rules used by Covered California.</a:t>
            </a:r>
          </a:p>
          <a:p>
            <a:endParaRPr lang="en-US" sz="2400" dirty="0" smtClean="0">
              <a:solidFill>
                <a:schemeClr val="accent5"/>
              </a:solidFill>
              <a:latin typeface="Century Gothic" pitchFamily="34" charset="0"/>
            </a:endParaRPr>
          </a:p>
          <a:p>
            <a:pPr>
              <a:buNone/>
            </a:pPr>
            <a:r>
              <a:rPr lang="en-US" b="1" dirty="0" smtClean="0">
                <a:solidFill>
                  <a:schemeClr val="accent5"/>
                </a:solidFill>
                <a:latin typeface="Century Gothic" pitchFamily="34" charset="0"/>
              </a:rPr>
              <a:t>Note:  </a:t>
            </a:r>
            <a:r>
              <a:rPr lang="en-US" sz="2400" b="1" dirty="0" smtClean="0">
                <a:solidFill>
                  <a:schemeClr val="accent5"/>
                </a:solidFill>
                <a:latin typeface="Century Gothic" pitchFamily="34" charset="0"/>
              </a:rPr>
              <a:t>For a complete list of “Lawfully Present” individuals 	   </a:t>
            </a:r>
            <a:r>
              <a:rPr lang="en-US" b="1" dirty="0" smtClean="0">
                <a:solidFill>
                  <a:schemeClr val="accent5"/>
                </a:solidFill>
                <a:latin typeface="Century Gothic" pitchFamily="34" charset="0"/>
              </a:rPr>
              <a:t>	</a:t>
            </a:r>
            <a:r>
              <a:rPr lang="en-US" sz="2400" b="1" dirty="0" smtClean="0">
                <a:solidFill>
                  <a:schemeClr val="accent5"/>
                </a:solidFill>
                <a:latin typeface="Century Gothic" pitchFamily="34" charset="0"/>
              </a:rPr>
              <a:t>under the Affordable Care Act (ACA), please refer to   </a:t>
            </a:r>
            <a:r>
              <a:rPr lang="en-US" b="1" dirty="0" smtClean="0">
                <a:solidFill>
                  <a:schemeClr val="accent5"/>
                </a:solidFill>
                <a:latin typeface="Century Gothic" pitchFamily="34" charset="0"/>
              </a:rPr>
              <a:t>	</a:t>
            </a:r>
            <a:r>
              <a:rPr lang="en-US" sz="2400" b="1" dirty="0" smtClean="0">
                <a:solidFill>
                  <a:schemeClr val="accent5"/>
                </a:solidFill>
                <a:latin typeface="Century Gothic" pitchFamily="34" charset="0"/>
              </a:rPr>
              <a:t>Attachment II.</a:t>
            </a:r>
          </a:p>
          <a:p>
            <a:pPr>
              <a:buNone/>
            </a:pPr>
            <a:endParaRPr lang="en-US" dirty="0" smtClean="0">
              <a:latin typeface="Century Gothic" pitchFamily="34" charset="0"/>
            </a:endParaRPr>
          </a:p>
          <a:p>
            <a:r>
              <a:rPr lang="en-US" dirty="0" smtClean="0">
                <a:solidFill>
                  <a:schemeClr val="accent1"/>
                </a:solidFill>
                <a:latin typeface="Century Gothic" pitchFamily="34" charset="0"/>
              </a:rPr>
              <a:t>The state term “Qualified Immigrants”</a:t>
            </a:r>
            <a:r>
              <a:rPr lang="en-US" dirty="0" smtClean="0">
                <a:latin typeface="Century Gothic" pitchFamily="34" charset="0"/>
              </a:rPr>
              <a:t>, when referring to </a:t>
            </a:r>
            <a:br>
              <a:rPr lang="en-US" dirty="0" smtClean="0">
                <a:latin typeface="Century Gothic" pitchFamily="34" charset="0"/>
              </a:rPr>
            </a:br>
            <a:r>
              <a:rPr lang="en-US" dirty="0" smtClean="0">
                <a:latin typeface="Century Gothic" pitchFamily="34" charset="0"/>
              </a:rPr>
              <a:t>Medi-Cal.</a:t>
            </a:r>
          </a:p>
          <a:p>
            <a:pPr>
              <a:buNone/>
            </a:pPr>
            <a:endParaRPr lang="en-US" dirty="0" smtClean="0">
              <a:latin typeface="Century Gothic" pitchFamily="34" charset="0"/>
            </a:endParaRPr>
          </a:p>
          <a:p>
            <a:pPr>
              <a:buNone/>
            </a:pPr>
            <a:r>
              <a:rPr lang="en-US" b="1" dirty="0" smtClean="0">
                <a:solidFill>
                  <a:schemeClr val="accent5"/>
                </a:solidFill>
                <a:latin typeface="Century Gothic" pitchFamily="34" charset="0"/>
              </a:rPr>
              <a:t>Note:  “Lawfully Present” describes a broader category 	 	that includes “Qualified Immigrants”.</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6158961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pPr algn="ctr"/>
            <a:r>
              <a:rPr lang="en-US" dirty="0" smtClean="0">
                <a:latin typeface="Century Gothic" pitchFamily="34" charset="0"/>
              </a:rPr>
              <a:t>Immigration categories</a:t>
            </a:r>
            <a:endParaRPr lang="en-US" dirty="0">
              <a:latin typeface="Century Gothic" pitchFamily="34" charset="0"/>
            </a:endParaRPr>
          </a:p>
        </p:txBody>
      </p:sp>
      <p:sp>
        <p:nvSpPr>
          <p:cNvPr id="8" name="Subtitle 7"/>
          <p:cNvSpPr>
            <a:spLocks noGrp="1"/>
          </p:cNvSpPr>
          <p:nvPr>
            <p:ph type="subTitle" idx="1"/>
          </p:nvPr>
        </p:nvSpPr>
        <p:spPr>
          <a:xfrm>
            <a:off x="228601" y="3505200"/>
            <a:ext cx="8610600" cy="3151632"/>
          </a:xfrm>
        </p:spPr>
        <p:txBody>
          <a:bodyPr>
            <a:normAutofit/>
          </a:bodyPr>
          <a:lstStyle/>
          <a:p>
            <a:pPr algn="ctr"/>
            <a:r>
              <a:rPr lang="en-US" sz="3200" dirty="0" smtClean="0">
                <a:solidFill>
                  <a:schemeClr val="accent1"/>
                </a:solidFill>
                <a:latin typeface="Century Gothic" pitchFamily="34" charset="0"/>
              </a:rPr>
              <a:t>Lawful Permanent Residents</a:t>
            </a:r>
          </a:p>
          <a:p>
            <a:pPr algn="ctr"/>
            <a:r>
              <a:rPr lang="en-US" sz="3200" dirty="0" smtClean="0">
                <a:solidFill>
                  <a:schemeClr val="accent1"/>
                </a:solidFill>
                <a:latin typeface="Century Gothic" pitchFamily="34" charset="0"/>
              </a:rPr>
              <a:t>Permanent Residence Under Color of Law</a:t>
            </a:r>
          </a:p>
          <a:p>
            <a:pPr algn="ctr"/>
            <a:r>
              <a:rPr lang="en-US" sz="3200" dirty="0" smtClean="0">
                <a:solidFill>
                  <a:schemeClr val="accent1"/>
                </a:solidFill>
                <a:latin typeface="Century Gothic" pitchFamily="34" charset="0"/>
              </a:rPr>
              <a:t>Refugee Medical Assistance</a:t>
            </a:r>
          </a:p>
          <a:p>
            <a:pPr algn="ctr"/>
            <a:r>
              <a:rPr lang="en-US" sz="3200" dirty="0" smtClean="0">
                <a:solidFill>
                  <a:schemeClr val="accent1"/>
                </a:solidFill>
                <a:latin typeface="Century Gothic" pitchFamily="34" charset="0"/>
              </a:rPr>
              <a:t>Undocumented Immigrants</a:t>
            </a:r>
          </a:p>
          <a:p>
            <a:pPr algn="ctr"/>
            <a:r>
              <a:rPr lang="en-US" sz="3200" dirty="0" smtClean="0">
                <a:solidFill>
                  <a:schemeClr val="accent1"/>
                </a:solidFill>
                <a:latin typeface="Century Gothic" pitchFamily="34" charset="0"/>
              </a:rPr>
              <a:t>Immigrants with Temporary Status</a:t>
            </a:r>
          </a:p>
        </p:txBody>
      </p:sp>
      <p:sp>
        <p:nvSpPr>
          <p:cNvPr id="5" name="Slide Number Placeholder 3"/>
          <p:cNvSpPr txBox="1">
            <a:spLocks/>
          </p:cNvSpPr>
          <p:nvPr/>
        </p:nvSpPr>
        <p:spPr>
          <a:xfrm>
            <a:off x="8046720" y="6492240"/>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F8FFAB7-4B88-4A46-B438-0DCF829E65C6}" type="slidenum">
              <a:rPr lang="en-US" sz="1800" smtClean="0">
                <a:solidFill>
                  <a:schemeClr val="accent1"/>
                </a:solidFill>
                <a:latin typeface="Century Gothic" pitchFamily="34" charset="0"/>
              </a:rPr>
              <a:pPr algn="ctr"/>
              <a:t>5</a:t>
            </a:fld>
            <a:endParaRPr lang="en-US" sz="1800" dirty="0">
              <a:solidFill>
                <a:schemeClr val="accent1"/>
              </a:solidFill>
              <a:latin typeface="Century Gothic" pitchFamily="34" charset="0"/>
            </a:endParaRPr>
          </a:p>
        </p:txBody>
      </p:sp>
    </p:spTree>
    <p:extLst>
      <p:ext uri="{BB962C8B-B14F-4D97-AF65-F5344CB8AC3E}">
        <p14:creationId xmlns:p14="http://schemas.microsoft.com/office/powerpoint/2010/main" val="2800856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220200" cy="990600"/>
          </a:xfrm>
        </p:spPr>
        <p:txBody>
          <a:bodyPr>
            <a:noAutofit/>
          </a:bodyPr>
          <a:lstStyle/>
          <a:p>
            <a:r>
              <a:rPr lang="en-US" sz="2600" b="1" dirty="0" smtClean="0">
                <a:latin typeface="Century Gothic" pitchFamily="34" charset="0"/>
              </a:rPr>
              <a:t>IMMIGRANT POPULATIONS ELIGIBLE TO FULL-SCOPE MEDI-CAL</a:t>
            </a:r>
            <a:endParaRPr lang="en-US" sz="2600" b="1" dirty="0">
              <a:latin typeface="Century Gothic" pitchFamily="34" charset="0"/>
            </a:endParaRPr>
          </a:p>
        </p:txBody>
      </p:sp>
      <p:sp>
        <p:nvSpPr>
          <p:cNvPr id="3" name="Content Placeholder 2"/>
          <p:cNvSpPr>
            <a:spLocks noGrp="1"/>
          </p:cNvSpPr>
          <p:nvPr>
            <p:ph idx="1"/>
          </p:nvPr>
        </p:nvSpPr>
        <p:spPr>
          <a:xfrm>
            <a:off x="228600" y="1524000"/>
            <a:ext cx="8686800" cy="4543750"/>
          </a:xfrm>
        </p:spPr>
        <p:txBody>
          <a:bodyPr>
            <a:normAutofit/>
          </a:bodyPr>
          <a:lstStyle/>
          <a:p>
            <a:pPr lvl="2">
              <a:buFont typeface="Wingdings" pitchFamily="2" charset="2"/>
              <a:buChar char="Ø"/>
            </a:pPr>
            <a:r>
              <a:rPr lang="en-US" sz="2200" dirty="0" smtClean="0">
                <a:latin typeface="Century Gothic" pitchFamily="34" charset="0"/>
              </a:rPr>
              <a:t>Lawful Permanent Residents (LPRs)</a:t>
            </a:r>
          </a:p>
          <a:p>
            <a:pPr lvl="2">
              <a:buFont typeface="Wingdings" pitchFamily="2" charset="2"/>
              <a:buChar char="Ø"/>
            </a:pPr>
            <a:r>
              <a:rPr lang="en-US" sz="2200" dirty="0" smtClean="0">
                <a:latin typeface="Century Gothic" pitchFamily="34" charset="0"/>
              </a:rPr>
              <a:t>Permanent Residence Under Color of Law (PRUCOL)</a:t>
            </a:r>
          </a:p>
          <a:p>
            <a:pPr lvl="2">
              <a:buFont typeface="Wingdings" pitchFamily="2" charset="2"/>
              <a:buChar char="Ø"/>
            </a:pPr>
            <a:r>
              <a:rPr lang="en-US" sz="2200" dirty="0" smtClean="0">
                <a:latin typeface="Century Gothic" pitchFamily="34" charset="0"/>
              </a:rPr>
              <a:t>Asylees</a:t>
            </a:r>
            <a:endParaRPr lang="en-US" sz="2200" dirty="0">
              <a:latin typeface="Century Gothic" pitchFamily="34" charset="0"/>
            </a:endParaRPr>
          </a:p>
          <a:p>
            <a:pPr lvl="2">
              <a:buFont typeface="Wingdings" pitchFamily="2" charset="2"/>
              <a:buChar char="Ø"/>
            </a:pPr>
            <a:r>
              <a:rPr lang="en-US" sz="2200" dirty="0" smtClean="0">
                <a:latin typeface="Century Gothic" pitchFamily="34" charset="0"/>
              </a:rPr>
              <a:t>Refugees</a:t>
            </a:r>
            <a:endParaRPr lang="en-US" sz="2200" dirty="0">
              <a:latin typeface="Century Gothic" pitchFamily="34" charset="0"/>
            </a:endParaRPr>
          </a:p>
          <a:p>
            <a:pPr lvl="2">
              <a:buFont typeface="Wingdings" pitchFamily="2" charset="2"/>
              <a:buChar char="Ø"/>
            </a:pPr>
            <a:r>
              <a:rPr lang="en-US" sz="2200" dirty="0" smtClean="0">
                <a:latin typeface="Century Gothic" pitchFamily="34" charset="0"/>
              </a:rPr>
              <a:t>Cuban and Haitian Entrants</a:t>
            </a:r>
          </a:p>
          <a:p>
            <a:pPr lvl="2">
              <a:buFont typeface="Wingdings" pitchFamily="2" charset="2"/>
              <a:buChar char="Ø"/>
            </a:pPr>
            <a:r>
              <a:rPr lang="en-US" sz="2200" dirty="0" smtClean="0">
                <a:latin typeface="Century Gothic" pitchFamily="34" charset="0"/>
              </a:rPr>
              <a:t>Certain Battered Spouses and Children</a:t>
            </a:r>
          </a:p>
          <a:p>
            <a:pPr lvl="2">
              <a:buFont typeface="Wingdings" pitchFamily="2" charset="2"/>
              <a:buChar char="Ø"/>
            </a:pPr>
            <a:r>
              <a:rPr lang="en-US" sz="2200" dirty="0" smtClean="0">
                <a:latin typeface="Century Gothic" pitchFamily="34" charset="0"/>
              </a:rPr>
              <a:t>Victims of Trafficking</a:t>
            </a:r>
          </a:p>
          <a:p>
            <a:pPr lvl="2">
              <a:buFont typeface="Wingdings" pitchFamily="2" charset="2"/>
              <a:buChar char="Ø"/>
            </a:pPr>
            <a:r>
              <a:rPr lang="en-US" sz="2200" dirty="0" smtClean="0">
                <a:latin typeface="Century Gothic" pitchFamily="34" charset="0"/>
              </a:rPr>
              <a:t>Individuals Granted Conditional Entry</a:t>
            </a:r>
          </a:p>
          <a:p>
            <a:pPr lvl="2">
              <a:buFont typeface="Wingdings" pitchFamily="2" charset="2"/>
              <a:buChar char="Ø"/>
            </a:pPr>
            <a:r>
              <a:rPr lang="en-US" sz="2200" dirty="0" smtClean="0">
                <a:latin typeface="Century Gothic" pitchFamily="34" charset="0"/>
              </a:rPr>
              <a:t>Individuals Granted Witholding of Deportation/Removal</a:t>
            </a:r>
          </a:p>
          <a:p>
            <a:pPr lvl="2">
              <a:buFont typeface="Wingdings" pitchFamily="2" charset="2"/>
              <a:buChar char="Ø"/>
            </a:pPr>
            <a:r>
              <a:rPr lang="en-US" sz="2200" dirty="0" smtClean="0">
                <a:latin typeface="Century Gothic" pitchFamily="34" charset="0"/>
              </a:rPr>
              <a:t>Individuals Paroled into the U.S. for at Least One Year</a:t>
            </a:r>
            <a:endParaRPr lang="en-US" sz="2200" dirty="0">
              <a:latin typeface="Century Gothic" pitchFamily="34" charset="0"/>
            </a:endParaRPr>
          </a:p>
          <a:p>
            <a:pPr marL="0" indent="0">
              <a:buNone/>
            </a:pPr>
            <a:endParaRPr lang="en-US" sz="2200" dirty="0" smtClean="0"/>
          </a:p>
          <a:p>
            <a:pPr marL="0" indent="0">
              <a:buNone/>
            </a:pPr>
            <a:endParaRPr lang="en-US" b="1" dirty="0"/>
          </a:p>
        </p:txBody>
      </p:sp>
      <p:sp>
        <p:nvSpPr>
          <p:cNvPr id="5" name="Slide Number Placeholder 3"/>
          <p:cNvSpPr txBox="1">
            <a:spLocks/>
          </p:cNvSpPr>
          <p:nvPr/>
        </p:nvSpPr>
        <p:spPr>
          <a:xfrm>
            <a:off x="8046720" y="6492240"/>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F8FFAB7-4B88-4A46-B438-0DCF829E65C6}" type="slidenum">
              <a:rPr lang="en-US" sz="1800" smtClean="0">
                <a:solidFill>
                  <a:schemeClr val="accent1"/>
                </a:solidFill>
                <a:latin typeface="Century Gothic" pitchFamily="34" charset="0"/>
              </a:rPr>
              <a:pPr algn="ctr"/>
              <a:t>6</a:t>
            </a:fld>
            <a:endParaRPr lang="en-US" sz="1800" dirty="0">
              <a:solidFill>
                <a:schemeClr val="accent1"/>
              </a:solidFill>
              <a:latin typeface="Century Gothic" pitchFamily="34" charset="0"/>
            </a:endParaRPr>
          </a:p>
        </p:txBody>
      </p:sp>
    </p:spTree>
    <p:extLst>
      <p:ext uri="{BB962C8B-B14F-4D97-AF65-F5344CB8AC3E}">
        <p14:creationId xmlns:p14="http://schemas.microsoft.com/office/powerpoint/2010/main" val="15555555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763000" cy="990600"/>
          </a:xfrm>
        </p:spPr>
        <p:txBody>
          <a:bodyPr>
            <a:normAutofit fontScale="90000"/>
          </a:bodyPr>
          <a:lstStyle/>
          <a:p>
            <a:r>
              <a:rPr lang="en-US" b="1" dirty="0" smtClean="0">
                <a:latin typeface="Century Gothic" pitchFamily="34" charset="0"/>
              </a:rPr>
              <a:t>ELIGIBLE NON-CITIZENS UNDER 5 YEARS</a:t>
            </a:r>
            <a:endParaRPr lang="en-US" b="1" dirty="0">
              <a:latin typeface="Century Gothic" pitchFamily="34" charset="0"/>
            </a:endParaRPr>
          </a:p>
        </p:txBody>
      </p:sp>
      <p:sp>
        <p:nvSpPr>
          <p:cNvPr id="3" name="Content Placeholder 2"/>
          <p:cNvSpPr>
            <a:spLocks noGrp="1"/>
          </p:cNvSpPr>
          <p:nvPr>
            <p:ph idx="1"/>
          </p:nvPr>
        </p:nvSpPr>
        <p:spPr>
          <a:xfrm>
            <a:off x="152400" y="1524000"/>
            <a:ext cx="8839200" cy="4953000"/>
          </a:xfrm>
        </p:spPr>
        <p:txBody>
          <a:bodyPr>
            <a:normAutofit fontScale="32500" lnSpcReduction="20000"/>
          </a:bodyPr>
          <a:lstStyle/>
          <a:p>
            <a:pPr>
              <a:lnSpc>
                <a:spcPct val="120000"/>
              </a:lnSpc>
            </a:pPr>
            <a:r>
              <a:rPr lang="en-US" sz="6200" dirty="0" smtClean="0">
                <a:latin typeface="Century Gothic" pitchFamily="34" charset="0"/>
              </a:rPr>
              <a:t>Current Federal regulations establish a “5 year bar” for lawfully present immigrants in order to be eligible for Federal Medicaid.</a:t>
            </a:r>
          </a:p>
          <a:p>
            <a:pPr marL="548640" lvl="2" indent="0">
              <a:lnSpc>
                <a:spcPct val="120000"/>
              </a:lnSpc>
              <a:buNone/>
            </a:pPr>
            <a:endParaRPr lang="en-US" sz="6200" dirty="0" smtClean="0">
              <a:solidFill>
                <a:srgbClr val="3333FF"/>
              </a:solidFill>
              <a:latin typeface="Century Gothic" pitchFamily="34" charset="0"/>
            </a:endParaRPr>
          </a:p>
          <a:p>
            <a:pPr>
              <a:lnSpc>
                <a:spcPct val="120000"/>
              </a:lnSpc>
            </a:pPr>
            <a:r>
              <a:rPr lang="en-US" sz="6200" dirty="0" smtClean="0">
                <a:latin typeface="Century Gothic" pitchFamily="34" charset="0"/>
              </a:rPr>
              <a:t>However, in California, qualified immigrants who have not satisfied the “5 year bar” are eligible to receive state-only full-scope </a:t>
            </a:r>
            <a:br>
              <a:rPr lang="en-US" sz="6200" dirty="0" smtClean="0">
                <a:latin typeface="Century Gothic" pitchFamily="34" charset="0"/>
              </a:rPr>
            </a:br>
            <a:r>
              <a:rPr lang="en-US" sz="6200" dirty="0" smtClean="0">
                <a:latin typeface="Century Gothic" pitchFamily="34" charset="0"/>
              </a:rPr>
              <a:t>Medi-Cal.</a:t>
            </a:r>
          </a:p>
          <a:p>
            <a:pPr>
              <a:lnSpc>
                <a:spcPct val="120000"/>
              </a:lnSpc>
            </a:pPr>
            <a:endParaRPr lang="en-US" sz="6200" dirty="0">
              <a:latin typeface="Century Gothic" pitchFamily="34" charset="0"/>
            </a:endParaRPr>
          </a:p>
          <a:p>
            <a:pPr>
              <a:lnSpc>
                <a:spcPct val="120000"/>
              </a:lnSpc>
            </a:pPr>
            <a:r>
              <a:rPr lang="en-US" sz="6200" dirty="0" smtClean="0">
                <a:latin typeface="Century Gothic" pitchFamily="34" charset="0"/>
              </a:rPr>
              <a:t>The state-only programs have been transparent to county staff, because there have never been separate aid codes to identify this population.</a:t>
            </a:r>
          </a:p>
          <a:p>
            <a:pPr>
              <a:lnSpc>
                <a:spcPct val="120000"/>
              </a:lnSpc>
            </a:pPr>
            <a:endParaRPr lang="en-US" sz="6200" dirty="0" smtClean="0">
              <a:latin typeface="Century Gothic" pitchFamily="34" charset="0"/>
            </a:endParaRPr>
          </a:p>
          <a:p>
            <a:pPr>
              <a:lnSpc>
                <a:spcPct val="120000"/>
              </a:lnSpc>
            </a:pPr>
            <a:r>
              <a:rPr lang="en-US" sz="6200" dirty="0" smtClean="0">
                <a:latin typeface="Century Gothic" pitchFamily="34" charset="0"/>
              </a:rPr>
              <a:t>With the implementation of Health Care Reform (HCR), the state has decided to continue with the same methodology, i.e., no separate aid codes for this group.</a:t>
            </a:r>
          </a:p>
          <a:p>
            <a:pPr marL="0" indent="0">
              <a:lnSpc>
                <a:spcPct val="120000"/>
              </a:lnSpc>
              <a:buNone/>
            </a:pPr>
            <a:endParaRPr lang="en-US" sz="6200" dirty="0">
              <a:latin typeface="ArialMT"/>
            </a:endParaRPr>
          </a:p>
          <a:p>
            <a:pPr marL="0" indent="0">
              <a:buNone/>
            </a:pPr>
            <a:endParaRPr lang="en-US" sz="6200" b="1" dirty="0" smtClean="0">
              <a:latin typeface="Century Gothic" pitchFamily="34" charset="0"/>
            </a:endParaRPr>
          </a:p>
          <a:p>
            <a:pPr marL="0" indent="0">
              <a:buNone/>
            </a:pPr>
            <a:endParaRPr lang="en-US" sz="6200" dirty="0"/>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2"/>
          </p:nvPr>
        </p:nvSpPr>
        <p:spPr>
          <a:xfrm>
            <a:off x="8046720" y="6492240"/>
            <a:ext cx="1066800" cy="329184"/>
          </a:xfrm>
        </p:spPr>
        <p:txBody>
          <a:bodyPr/>
          <a:lstStyle/>
          <a:p>
            <a:pPr algn="ctr"/>
            <a:fld id="{1F8FFAB7-4B88-4A46-B438-0DCF829E65C6}" type="slidenum">
              <a:rPr lang="en-US" sz="1800" smtClean="0">
                <a:solidFill>
                  <a:schemeClr val="accent1"/>
                </a:solidFill>
                <a:latin typeface="Century Gothic" pitchFamily="34" charset="0"/>
              </a:rPr>
              <a:pPr algn="ctr"/>
              <a:t>7</a:t>
            </a:fld>
            <a:endParaRPr lang="en-US" sz="1800" dirty="0">
              <a:solidFill>
                <a:schemeClr val="accent1"/>
              </a:solidFill>
              <a:latin typeface="Century Gothic" pitchFamily="34" charset="0"/>
            </a:endParaRPr>
          </a:p>
        </p:txBody>
      </p:sp>
    </p:spTree>
    <p:extLst>
      <p:ext uri="{BB962C8B-B14F-4D97-AF65-F5344CB8AC3E}">
        <p14:creationId xmlns:p14="http://schemas.microsoft.com/office/powerpoint/2010/main" val="4429869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86800" cy="990600"/>
          </a:xfrm>
        </p:spPr>
        <p:txBody>
          <a:bodyPr>
            <a:noAutofit/>
          </a:bodyPr>
          <a:lstStyle/>
          <a:p>
            <a:r>
              <a:rPr lang="en-US" sz="3100" b="1" dirty="0" smtClean="0">
                <a:latin typeface="Century Gothic" pitchFamily="34" charset="0"/>
              </a:rPr>
              <a:t>PERMANENT RESIDENCE UNDER COLOR OF LAW</a:t>
            </a:r>
            <a:endParaRPr lang="en-US" sz="3100" b="1" dirty="0">
              <a:latin typeface="Century Gothic" pitchFamily="34" charset="0"/>
            </a:endParaRPr>
          </a:p>
        </p:txBody>
      </p:sp>
      <p:sp>
        <p:nvSpPr>
          <p:cNvPr id="5" name="Slide Number Placeholder 3"/>
          <p:cNvSpPr txBox="1">
            <a:spLocks/>
          </p:cNvSpPr>
          <p:nvPr/>
        </p:nvSpPr>
        <p:spPr>
          <a:xfrm>
            <a:off x="8046720" y="6492240"/>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F8FFAB7-4B88-4A46-B438-0DCF829E65C6}" type="slidenum">
              <a:rPr lang="en-US" sz="1800" smtClean="0">
                <a:solidFill>
                  <a:schemeClr val="accent1"/>
                </a:solidFill>
                <a:latin typeface="Century Gothic" pitchFamily="34" charset="0"/>
              </a:rPr>
              <a:pPr algn="ctr"/>
              <a:t>8</a:t>
            </a:fld>
            <a:endParaRPr lang="en-US" sz="1800" dirty="0">
              <a:solidFill>
                <a:schemeClr val="accent1"/>
              </a:solidFill>
              <a:latin typeface="Century Gothic" pitchFamily="34" charset="0"/>
            </a:endParaRPr>
          </a:p>
        </p:txBody>
      </p:sp>
      <p:sp>
        <p:nvSpPr>
          <p:cNvPr id="7" name="Content Placeholder 2"/>
          <p:cNvSpPr>
            <a:spLocks noGrp="1"/>
          </p:cNvSpPr>
          <p:nvPr>
            <p:ph idx="1"/>
          </p:nvPr>
        </p:nvSpPr>
        <p:spPr>
          <a:xfrm>
            <a:off x="228600" y="1371600"/>
            <a:ext cx="4343400" cy="5120640"/>
          </a:xfrm>
        </p:spPr>
        <p:txBody>
          <a:bodyPr>
            <a:normAutofit fontScale="85000" lnSpcReduction="10000"/>
          </a:bodyPr>
          <a:lstStyle/>
          <a:p>
            <a:pPr marL="0" indent="0">
              <a:buNone/>
            </a:pPr>
            <a:r>
              <a:rPr lang="en-US" b="1" dirty="0" smtClean="0">
                <a:latin typeface="Century Gothic" pitchFamily="34" charset="0"/>
              </a:rPr>
              <a:t>Permanent Residence Under Color of Law (PRUCOL):</a:t>
            </a:r>
          </a:p>
          <a:p>
            <a:r>
              <a:rPr lang="en-US" sz="1900" dirty="0" smtClean="0">
                <a:latin typeface="Century Gothic" pitchFamily="34" charset="0"/>
              </a:rPr>
              <a:t>Immigrants who are PRUCOL are eligible for full-scope Medi-Cal as long as they are otherwise eligible.</a:t>
            </a:r>
          </a:p>
          <a:p>
            <a:pPr marL="548640" lvl="2" indent="0">
              <a:buNone/>
            </a:pPr>
            <a:endParaRPr lang="en-US" sz="1900" dirty="0" smtClean="0">
              <a:latin typeface="Century Gothic" pitchFamily="34" charset="0"/>
            </a:endParaRPr>
          </a:p>
          <a:p>
            <a:r>
              <a:rPr lang="en-US" sz="1900" dirty="0" smtClean="0">
                <a:latin typeface="Century Gothic" pitchFamily="34" charset="0"/>
              </a:rPr>
              <a:t>Under PRUCOL category #16 of </a:t>
            </a:r>
            <a:br>
              <a:rPr lang="en-US" sz="1900" dirty="0" smtClean="0">
                <a:latin typeface="Century Gothic" pitchFamily="34" charset="0"/>
              </a:rPr>
            </a:br>
            <a:r>
              <a:rPr lang="en-US" sz="1900" dirty="0" smtClean="0">
                <a:latin typeface="Century Gothic" pitchFamily="34" charset="0"/>
              </a:rPr>
              <a:t>question 5 of the MC 13, the immigrant is declaring that federal immigration authorities are aware of the immigrant’s presence, but do not plan to remove him or her from the country.</a:t>
            </a:r>
          </a:p>
          <a:p>
            <a:endParaRPr lang="en-US" sz="1900" dirty="0">
              <a:latin typeface="Century Gothic" pitchFamily="34" charset="0"/>
            </a:endParaRPr>
          </a:p>
          <a:p>
            <a:r>
              <a:rPr lang="en-US" sz="1900" dirty="0" smtClean="0">
                <a:latin typeface="Century Gothic" pitchFamily="34" charset="0"/>
              </a:rPr>
              <a:t>The Deferred Action for Childhood Arrivals (DACA), is</a:t>
            </a:r>
            <a:r>
              <a:rPr lang="en-US" sz="1900" dirty="0" smtClean="0">
                <a:solidFill>
                  <a:srgbClr val="3333FF"/>
                </a:solidFill>
                <a:latin typeface="Century Gothic" pitchFamily="34" charset="0"/>
              </a:rPr>
              <a:t> </a:t>
            </a:r>
            <a:r>
              <a:rPr lang="en-US" sz="1900" dirty="0" smtClean="0">
                <a:latin typeface="Century Gothic" pitchFamily="34" charset="0"/>
              </a:rPr>
              <a:t>PRUCOL category#12 found under question 5 of the MC 13.</a:t>
            </a:r>
          </a:p>
          <a:p>
            <a:endParaRPr lang="en-US" sz="1900" dirty="0">
              <a:latin typeface="Century Gothic" pitchFamily="34" charset="0"/>
            </a:endParaRPr>
          </a:p>
          <a:p>
            <a:r>
              <a:rPr lang="en-US" sz="1900" dirty="0" smtClean="0">
                <a:latin typeface="Century Gothic" pitchFamily="34" charset="0"/>
              </a:rPr>
              <a:t>Medi-Cal benefits for immigrants who are PRUCOL will not change with the implementation of Health Care Reform.</a:t>
            </a:r>
          </a:p>
          <a:p>
            <a:pPr marL="0" indent="0">
              <a:buNone/>
            </a:pPr>
            <a:endParaRPr lang="en-US" dirty="0"/>
          </a:p>
          <a:p>
            <a:pPr marL="0" indent="0">
              <a:buNone/>
            </a:pPr>
            <a:endParaRPr lang="en-US" dirty="0" smtClean="0"/>
          </a:p>
          <a:p>
            <a:pPr marL="0" indent="0">
              <a:buNone/>
            </a:pP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4108020873"/>
              </p:ext>
            </p:extLst>
          </p:nvPr>
        </p:nvGraphicFramePr>
        <p:xfrm>
          <a:off x="4876800" y="1295400"/>
          <a:ext cx="3956495" cy="5120640"/>
        </p:xfrm>
        <a:graphic>
          <a:graphicData uri="http://schemas.openxmlformats.org/presentationml/2006/ole">
            <mc:AlternateContent xmlns:mc="http://schemas.openxmlformats.org/markup-compatibility/2006">
              <mc:Choice xmlns:v="urn:schemas-microsoft-com:vml" Requires="v">
                <p:oleObj spid="_x0000_s1186" name="Acrobat Document" r:id="rId3" imgW="5865840" imgH="7603200" progId="AcroExch.Document.11">
                  <p:embed/>
                </p:oleObj>
              </mc:Choice>
              <mc:Fallback>
                <p:oleObj name="Acrobat Document" r:id="rId3" imgW="5865840" imgH="7603200" progId="AcroExch.Document.11">
                  <p:embed/>
                  <p:pic>
                    <p:nvPicPr>
                      <p:cNvPr id="0" name="Picture 16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0" y="1295400"/>
                        <a:ext cx="3956495" cy="5120640"/>
                      </a:xfrm>
                      <a:prstGeom prst="rect">
                        <a:avLst/>
                      </a:prstGeom>
                      <a:noFill/>
                      <a:ln w="25400">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175491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990600"/>
          </a:xfrm>
        </p:spPr>
        <p:txBody>
          <a:bodyPr>
            <a:noAutofit/>
          </a:bodyPr>
          <a:lstStyle/>
          <a:p>
            <a:r>
              <a:rPr lang="en-US" sz="3600" b="1" dirty="0" smtClean="0">
                <a:latin typeface="Century Gothic" pitchFamily="34" charset="0"/>
              </a:rPr>
              <a:t>MEDI-CAL ELIGIBILITY</a:t>
            </a:r>
            <a:endParaRPr lang="en-US" sz="3600" b="1" dirty="0">
              <a:latin typeface="Century Gothic" pitchFamily="34" charset="0"/>
            </a:endParaRPr>
          </a:p>
        </p:txBody>
      </p:sp>
      <p:sp>
        <p:nvSpPr>
          <p:cNvPr id="3" name="Content Placeholder 2"/>
          <p:cNvSpPr>
            <a:spLocks noGrp="1"/>
          </p:cNvSpPr>
          <p:nvPr>
            <p:ph idx="1"/>
          </p:nvPr>
        </p:nvSpPr>
        <p:spPr>
          <a:xfrm>
            <a:off x="228600" y="1247450"/>
            <a:ext cx="8686800" cy="5409382"/>
          </a:xfrm>
        </p:spPr>
        <p:txBody>
          <a:bodyPr>
            <a:normAutofit fontScale="70000" lnSpcReduction="20000"/>
          </a:bodyPr>
          <a:lstStyle/>
          <a:p>
            <a:r>
              <a:rPr lang="en-US" dirty="0" smtClean="0">
                <a:latin typeface="Century Gothic" pitchFamily="34" charset="0"/>
              </a:rPr>
              <a:t>The following qualified immigrants and PRUCOLs are eligible for full-scope </a:t>
            </a:r>
            <a:br>
              <a:rPr lang="en-US" dirty="0" smtClean="0">
                <a:latin typeface="Century Gothic" pitchFamily="34" charset="0"/>
              </a:rPr>
            </a:br>
            <a:r>
              <a:rPr lang="en-US" dirty="0" smtClean="0">
                <a:latin typeface="Century Gothic" pitchFamily="34" charset="0"/>
              </a:rPr>
              <a:t>Medi-Cal benefits:</a:t>
            </a:r>
          </a:p>
          <a:p>
            <a:pPr marL="0" indent="0">
              <a:buNone/>
            </a:pPr>
            <a:endParaRPr lang="en-US" dirty="0" smtClean="0">
              <a:latin typeface="Century Gothic" pitchFamily="34" charset="0"/>
            </a:endParaRPr>
          </a:p>
          <a:p>
            <a:pPr lvl="2">
              <a:buFont typeface="Wingdings" pitchFamily="2" charset="2"/>
              <a:buChar char="Ø"/>
            </a:pPr>
            <a:r>
              <a:rPr lang="en-US" sz="2400" dirty="0" smtClean="0">
                <a:latin typeface="Century Gothic" pitchFamily="34" charset="0"/>
              </a:rPr>
              <a:t>Individuals up to 21 years of age</a:t>
            </a:r>
          </a:p>
          <a:p>
            <a:pPr lvl="2">
              <a:buFont typeface="Wingdings" pitchFamily="2" charset="2"/>
              <a:buChar char="Ø"/>
            </a:pPr>
            <a:r>
              <a:rPr lang="en-US" sz="2400" dirty="0" smtClean="0">
                <a:latin typeface="Century Gothic" pitchFamily="34" charset="0"/>
              </a:rPr>
              <a:t>Pregnant women with income up to 60% of the Federal Poverty Level (FPL)</a:t>
            </a:r>
          </a:p>
          <a:p>
            <a:pPr lvl="2">
              <a:buFont typeface="Wingdings" pitchFamily="2" charset="2"/>
              <a:buChar char="Ø"/>
            </a:pPr>
            <a:r>
              <a:rPr lang="en-US" sz="2400" dirty="0" smtClean="0">
                <a:latin typeface="Century Gothic" pitchFamily="34" charset="0"/>
              </a:rPr>
              <a:t>Children in families with income up to 266% of the FPL</a:t>
            </a:r>
            <a:endParaRPr lang="en-US" sz="2400" strike="sngStrike" dirty="0" smtClean="0">
              <a:latin typeface="Century Gothic" pitchFamily="34" charset="0"/>
            </a:endParaRPr>
          </a:p>
          <a:p>
            <a:pPr lvl="2">
              <a:buFont typeface="Wingdings" pitchFamily="2" charset="2"/>
              <a:buChar char="Ø"/>
            </a:pPr>
            <a:r>
              <a:rPr lang="en-US" sz="2400" dirty="0" smtClean="0">
                <a:latin typeface="Century Gothic" pitchFamily="34" charset="0"/>
              </a:rPr>
              <a:t>Parents, seniors, and persons with disabilities</a:t>
            </a:r>
          </a:p>
          <a:p>
            <a:pPr marL="0" indent="0">
              <a:buNone/>
            </a:pPr>
            <a:endParaRPr lang="en-US" dirty="0">
              <a:latin typeface="Century Gothic" pitchFamily="34" charset="0"/>
            </a:endParaRPr>
          </a:p>
          <a:p>
            <a:r>
              <a:rPr lang="en-US" dirty="0" smtClean="0">
                <a:latin typeface="Century Gothic" pitchFamily="34" charset="0"/>
              </a:rPr>
              <a:t>Qualified immigrants who are pregnant with income above 60% and up to 213% of the FPL are eligible for pregnancy-only Medi-Cal.</a:t>
            </a:r>
          </a:p>
          <a:p>
            <a:endParaRPr lang="en-US" dirty="0">
              <a:latin typeface="Century Gothic" pitchFamily="34" charset="0"/>
            </a:endParaRPr>
          </a:p>
          <a:p>
            <a:pPr lvl="2">
              <a:buFont typeface="Wingdings" pitchFamily="2" charset="2"/>
              <a:buChar char="Ø"/>
            </a:pPr>
            <a:r>
              <a:rPr lang="en-US" sz="2400" dirty="0" smtClean="0">
                <a:latin typeface="Century Gothic" pitchFamily="34" charset="0"/>
              </a:rPr>
              <a:t>Depending on reported income, pregnant individuals may also be eligible to full-scope Medi-Cal benefits with a Share-of-Cost (SOC) and/or an Advanced Premium Tax Credit (APTC) through the Exchange, in addition to pregnancy related services.</a:t>
            </a:r>
            <a:endParaRPr lang="en-US" sz="2400" strike="sngStrike" dirty="0" smtClean="0">
              <a:latin typeface="Century Gothic" pitchFamily="34" charset="0"/>
            </a:endParaRPr>
          </a:p>
          <a:p>
            <a:pPr marL="0" indent="0">
              <a:buNone/>
            </a:pPr>
            <a:endParaRPr lang="en-US" dirty="0">
              <a:latin typeface="Century Gothic" pitchFamily="34" charset="0"/>
            </a:endParaRPr>
          </a:p>
          <a:p>
            <a:r>
              <a:rPr lang="en-US" dirty="0" smtClean="0">
                <a:latin typeface="Century Gothic" pitchFamily="34" charset="0"/>
              </a:rPr>
              <a:t>Medi-Cal expansion covers eligible immigrants who are childless adults with income up to 138% of the FPL.</a:t>
            </a:r>
          </a:p>
          <a:p>
            <a:endParaRPr lang="en-US" dirty="0">
              <a:latin typeface="Century Gothic" pitchFamily="34" charset="0"/>
            </a:endParaRPr>
          </a:p>
          <a:p>
            <a:r>
              <a:rPr lang="en-US" dirty="0">
                <a:latin typeface="Century Gothic" pitchFamily="34" charset="0"/>
              </a:rPr>
              <a:t>As with all applicants, </a:t>
            </a:r>
            <a:r>
              <a:rPr lang="en-US" dirty="0" smtClean="0">
                <a:latin typeface="Century Gothic" pitchFamily="34" charset="0"/>
              </a:rPr>
              <a:t>Medi-Cal </a:t>
            </a:r>
            <a:r>
              <a:rPr lang="en-US" dirty="0">
                <a:latin typeface="Century Gothic" pitchFamily="34" charset="0"/>
              </a:rPr>
              <a:t>expansion eliminates the </a:t>
            </a:r>
            <a:r>
              <a:rPr lang="en-US" dirty="0" smtClean="0">
                <a:latin typeface="Century Gothic" pitchFamily="34" charset="0"/>
              </a:rPr>
              <a:t>linkage, deprivation,  </a:t>
            </a:r>
            <a:r>
              <a:rPr lang="en-US" dirty="0">
                <a:latin typeface="Century Gothic" pitchFamily="34" charset="0"/>
              </a:rPr>
              <a:t>and assets requirements.  It</a:t>
            </a:r>
            <a:r>
              <a:rPr lang="en-US" dirty="0">
                <a:solidFill>
                  <a:srgbClr val="FF0000"/>
                </a:solidFill>
                <a:latin typeface="Century Gothic" pitchFamily="34" charset="0"/>
              </a:rPr>
              <a:t> </a:t>
            </a:r>
            <a:r>
              <a:rPr lang="en-US" dirty="0">
                <a:latin typeface="Century Gothic" pitchFamily="34" charset="0"/>
              </a:rPr>
              <a:t>requires that </a:t>
            </a:r>
            <a:r>
              <a:rPr lang="en-US" dirty="0" smtClean="0">
                <a:latin typeface="Century Gothic" pitchFamily="34" charset="0"/>
              </a:rPr>
              <a:t>qualified immigrants </a:t>
            </a:r>
            <a:r>
              <a:rPr lang="en-US" dirty="0">
                <a:latin typeface="Century Gothic" pitchFamily="34" charset="0"/>
              </a:rPr>
              <a:t>only meet the </a:t>
            </a:r>
            <a:r>
              <a:rPr lang="en-US" dirty="0" smtClean="0">
                <a:latin typeface="Century Gothic" pitchFamily="34" charset="0"/>
              </a:rPr>
              <a:t>income and state residency requirements.</a:t>
            </a:r>
            <a:endParaRPr lang="en-US" dirty="0">
              <a:latin typeface="Century Gothic" pitchFamily="34" charset="0"/>
            </a:endParaRPr>
          </a:p>
          <a:p>
            <a:endParaRPr lang="en-US" sz="2300" dirty="0">
              <a:latin typeface="Century Gothic" pitchFamily="34" charset="0"/>
            </a:endParaRPr>
          </a:p>
          <a:p>
            <a:pPr marL="0" indent="0">
              <a:buNone/>
            </a:pPr>
            <a:endParaRPr lang="en-US" dirty="0"/>
          </a:p>
          <a:p>
            <a:pPr marL="0" indent="0">
              <a:buNone/>
            </a:pPr>
            <a:endParaRPr lang="en-US" dirty="0" smtClean="0"/>
          </a:p>
          <a:p>
            <a:pPr marL="0" indent="0">
              <a:buNone/>
            </a:pPr>
            <a:endParaRPr lang="en-US" dirty="0"/>
          </a:p>
        </p:txBody>
      </p:sp>
      <p:sp>
        <p:nvSpPr>
          <p:cNvPr id="5" name="Slide Number Placeholder 3"/>
          <p:cNvSpPr txBox="1">
            <a:spLocks/>
          </p:cNvSpPr>
          <p:nvPr/>
        </p:nvSpPr>
        <p:spPr>
          <a:xfrm>
            <a:off x="8046720" y="6492240"/>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F8FFAB7-4B88-4A46-B438-0DCF829E65C6}" type="slidenum">
              <a:rPr lang="en-US" sz="1800" smtClean="0">
                <a:solidFill>
                  <a:schemeClr val="accent1"/>
                </a:solidFill>
                <a:latin typeface="Century Gothic" pitchFamily="34" charset="0"/>
              </a:rPr>
              <a:pPr algn="ctr"/>
              <a:t>9</a:t>
            </a:fld>
            <a:endParaRPr lang="en-US" sz="1800" dirty="0">
              <a:solidFill>
                <a:schemeClr val="accent1"/>
              </a:solidFill>
              <a:latin typeface="Century Gothic" pitchFamily="34" charset="0"/>
            </a:endParaRPr>
          </a:p>
        </p:txBody>
      </p:sp>
    </p:spTree>
    <p:extLst>
      <p:ext uri="{BB962C8B-B14F-4D97-AF65-F5344CB8AC3E}">
        <p14:creationId xmlns:p14="http://schemas.microsoft.com/office/powerpoint/2010/main" val="20004856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3586</TotalTime>
  <Words>1282</Words>
  <Application>Microsoft Office PowerPoint</Application>
  <PresentationFormat>On-screen Show (4:3)</PresentationFormat>
  <Paragraphs>240</Paragraphs>
  <Slides>23</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ArialMT</vt:lpstr>
      <vt:lpstr>Calibri</vt:lpstr>
      <vt:lpstr>Century Gothic</vt:lpstr>
      <vt:lpstr>Wingdings</vt:lpstr>
      <vt:lpstr>Clarity</vt:lpstr>
      <vt:lpstr>Acrobat Document</vt:lpstr>
      <vt:lpstr>COVERAGE FOR IMMIGRANTS under Health Care reform</vt:lpstr>
      <vt:lpstr>OVERVIEW OF TRAINING</vt:lpstr>
      <vt:lpstr>GLOSSARY OF TERMS</vt:lpstr>
      <vt:lpstr>QUICK NOTE</vt:lpstr>
      <vt:lpstr>Immigration categories</vt:lpstr>
      <vt:lpstr>IMMIGRANT POPULATIONS ELIGIBLE TO FULL-SCOPE MEDI-CAL</vt:lpstr>
      <vt:lpstr>ELIGIBLE NON-CITIZENS UNDER 5 YEARS</vt:lpstr>
      <vt:lpstr>PERMANENT RESIDENCE UNDER COLOR OF LAW</vt:lpstr>
      <vt:lpstr>MEDI-CAL ELIGIBILITY</vt:lpstr>
      <vt:lpstr>ELIGIBILITY FOR THE LAWFULLY PRESENT IMMIGRANT</vt:lpstr>
      <vt:lpstr>REFUGEE MEDICAL ASSISTANCE</vt:lpstr>
      <vt:lpstr>UNDOCUMENTED IMMIGRANTS</vt:lpstr>
      <vt:lpstr>UNDOCUMENTED IMMIGRANTS</vt:lpstr>
      <vt:lpstr>UNDOCUMENTED IMMIGRANTS</vt:lpstr>
      <vt:lpstr>MIXED IMMIGRATION STATUS HOUSEHOLDS</vt:lpstr>
      <vt:lpstr>IMMIGRANTS WITH TEMPORARY STATUS</vt:lpstr>
      <vt:lpstr>Eligibility and verification systems</vt:lpstr>
      <vt:lpstr>DETERMINING ELIGIBILITY IN CalHEERS</vt:lpstr>
      <vt:lpstr>SYSTEMATIC ALIEN VERIFICATION FOR ENTITLEMENT</vt:lpstr>
      <vt:lpstr>Additional information</vt:lpstr>
      <vt:lpstr>PENDING FUTURE GUIDANCE</vt:lpstr>
      <vt:lpstr>PENDING FUTURE GUIDANCE</vt:lpstr>
      <vt:lpstr>QUESTIONS?</vt:lpstr>
    </vt:vector>
  </TitlesOfParts>
  <Company>LAC-DPSS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Ontiveros, Luis</dc:creator>
  <cp:lastModifiedBy>Sarah Jimenez</cp:lastModifiedBy>
  <cp:revision>488</cp:revision>
  <cp:lastPrinted>2013-10-17T15:21:37Z</cp:lastPrinted>
  <dcterms:created xsi:type="dcterms:W3CDTF">2013-08-16T15:26:37Z</dcterms:created>
  <dcterms:modified xsi:type="dcterms:W3CDTF">2013-10-30T21:29:09Z</dcterms:modified>
</cp:coreProperties>
</file>