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86" r:id="rId4"/>
    <p:sldId id="280" r:id="rId5"/>
    <p:sldId id="257" r:id="rId6"/>
    <p:sldId id="287" r:id="rId7"/>
    <p:sldId id="288" r:id="rId8"/>
    <p:sldId id="262" r:id="rId9"/>
    <p:sldId id="260" r:id="rId10"/>
    <p:sldId id="261" r:id="rId11"/>
    <p:sldId id="263" r:id="rId12"/>
    <p:sldId id="259" r:id="rId13"/>
    <p:sldId id="284" r:id="rId14"/>
    <p:sldId id="265" r:id="rId15"/>
    <p:sldId id="264" r:id="rId16"/>
    <p:sldId id="272" r:id="rId17"/>
    <p:sldId id="266" r:id="rId18"/>
    <p:sldId id="269" r:id="rId19"/>
    <p:sldId id="282" r:id="rId20"/>
    <p:sldId id="289" r:id="rId21"/>
    <p:sldId id="271" r:id="rId22"/>
    <p:sldId id="270" r:id="rId23"/>
    <p:sldId id="292" r:id="rId24"/>
    <p:sldId id="291" r:id="rId25"/>
    <p:sldId id="279" r:id="rId2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eda, Michael" initials="MU" lastIdx="8" clrIdx="0"/>
  <p:cmAuthor id="1" name="Social Service Agency" initials="SSA" lastIdx="1" clrIdx="1"/>
  <p:cmAuthor id="2" name="RobertoVera" initials="RV" lastIdx="1" clrIdx="2"/>
  <p:cmAuthor id="3" name="Assmaa Elayyat" initials="AE" lastIdx="11" clrIdx="3">
    <p:extLst/>
  </p:cmAuthor>
  <p:cmAuthor id="4" name="Cathy Senderling-McDonald" initials="CSM" lastIdx="6" clrIdx="4">
    <p:extLst/>
  </p:cmAuthor>
  <p:cmAuthor id="5" name="Amar Singh" initials="AS" lastIdx="4" clrIdx="5"/>
  <p:cmAuthor id="6" name="John Zapata" initials="JZ" lastIdx="6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A3FD"/>
    <a:srgbClr val="31AAFD"/>
    <a:srgbClr val="39AEFD"/>
    <a:srgbClr val="0392F3"/>
    <a:srgbClr val="0498FC"/>
    <a:srgbClr val="099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98" autoAdjust="0"/>
    <p:restoredTop sz="94660"/>
  </p:normalViewPr>
  <p:slideViewPr>
    <p:cSldViewPr>
      <p:cViewPr>
        <p:scale>
          <a:sx n="97" d="100"/>
          <a:sy n="97" d="100"/>
        </p:scale>
        <p:origin x="-618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EDE1-A7CE-4772-AAA8-C1350D9F3DF4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0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3DF-7BEB-4343-A6B3-DD542681B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10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213DF-7BEB-4343-A6B3-DD542681B2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23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3DF5736-E315-46CB-AB62-4DB72D8CAAA1}" type="datetime1">
              <a:rPr lang="en-US" smtClean="0"/>
              <a:t>1/14/2015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F63907-FB9B-43D0-ABC9-4181F9E31FDE}" type="datetime1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539D35-E76C-4FB4-A9F8-440134789452}" type="datetime1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E88B8E5-1075-417E-BD3E-2E998EF2E66F}" type="datetime1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2DCAAB-0316-49D0-B361-793A167B35AF}" type="datetime1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8E49FE-7E7D-4DB1-A6F7-57D6C89603BA}" type="datetime1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904C98B-638C-4758-AD73-B6265436D9EC}" type="datetime1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6681A9-D2C7-4555-A5B0-4169A8AD34E6}" type="datetime1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1D0BDC-2B65-4934-AC12-2CF104810740}" type="datetime1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13CCEEF-BA88-4A19-A05D-60B8B966C1DB}" type="datetime1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2C4AB2-BC7E-46FC-B459-4F1F5EB55569}" type="datetime1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944A26D-16BE-4BB2-AC3C-DB4F03B8CB0C}" type="datetime1">
              <a:rPr lang="en-US" smtClean="0"/>
              <a:t>1/14/2015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94DD3A7-8262-4B49-A9C2-E324047B8F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hs.gov/deferred-action-childhood-arrivals" TargetMode="External"/><Relationship Id="rId3" Type="http://schemas.openxmlformats.org/officeDocument/2006/relationships/hyperlink" Target="http://www.dhcs.ca.gov/services/medi-cal/eligibility/Documents/MEDIL2014/MEDILI14-11.pdf" TargetMode="External"/><Relationship Id="rId7" Type="http://schemas.openxmlformats.org/officeDocument/2006/relationships/hyperlink" Target="http://www.uscis.gov/childhoodarrivals" TargetMode="External"/><Relationship Id="rId2" Type="http://schemas.openxmlformats.org/officeDocument/2006/relationships/hyperlink" Target="http://www.dhcs.ca.gov/services/medi-cal/eligibility/Documents/MEDIL2014/MEDILI14-08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hcs.ca.gov/services/medi-cal/eligibility/Documents/MEDIL2014/MEDILI14-45.pdf" TargetMode="External"/><Relationship Id="rId5" Type="http://schemas.openxmlformats.org/officeDocument/2006/relationships/hyperlink" Target="http://www.dhcs.ca.gov/services/medi-cal/eligibility/Documents/MEDIL2014/MEDILI14-41.pdf" TargetMode="External"/><Relationship Id="rId4" Type="http://schemas.openxmlformats.org/officeDocument/2006/relationships/hyperlink" Target="http://www.dhcs.ca.gov/services/medi-cal/eligibility/Documents/MEDIL2014/MEDILI14-21.pdf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/>
              <a:t>DACA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Deferred Action for Childhood Arrivals</a:t>
            </a:r>
          </a:p>
          <a:p>
            <a:r>
              <a:rPr lang="en-US" sz="2000" dirty="0" smtClean="0">
                <a:solidFill>
                  <a:schemeClr val="bg2">
                    <a:lumMod val="50000"/>
                  </a:schemeClr>
                </a:solidFill>
              </a:rPr>
              <a:t>January 13, 2015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5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019793"/>
            <a:ext cx="8229600" cy="4958306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/>
              <a:t>Form I-797 Notice of Action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4000" dirty="0"/>
              <a:t>DACA </a:t>
            </a:r>
            <a:r>
              <a:rPr lang="en-US" sz="4000" dirty="0" smtClean="0"/>
              <a:t>Verifications </a:t>
            </a:r>
            <a:r>
              <a:rPr lang="en-US" sz="2400" dirty="0"/>
              <a:t>(continued)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1524000"/>
            <a:ext cx="7924800" cy="4800600"/>
            <a:chOff x="533400" y="1524000"/>
            <a:chExt cx="7924800" cy="4800600"/>
          </a:xfrm>
        </p:grpSpPr>
        <p:pic>
          <p:nvPicPr>
            <p:cNvPr id="16" name="Picture 15"/>
            <p:cNvPicPr/>
            <p:nvPr/>
          </p:nvPicPr>
          <p:blipFill>
            <a:blip r:embed="rId2">
              <a:lum bright="-4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3483828"/>
              <a:ext cx="7907020" cy="2459772"/>
            </a:xfrm>
            <a:prstGeom prst="rect">
              <a:avLst/>
            </a:prstGeom>
            <a:noFill/>
            <a:ln cmpd="sng"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2971800" y="6019800"/>
              <a:ext cx="2590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Valid From &amp; Expiration Date</a:t>
              </a:r>
              <a:endParaRPr lang="en-US" sz="12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6047601"/>
              <a:ext cx="23444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Form/Document Type </a:t>
              </a:r>
              <a:endParaRPr lang="en-US" sz="1200" b="1" dirty="0"/>
            </a:p>
          </p:txBody>
        </p:sp>
        <p:pic>
          <p:nvPicPr>
            <p:cNvPr id="15" name="Picture 14"/>
            <p:cNvPicPr/>
            <p:nvPr/>
          </p:nvPicPr>
          <p:blipFill>
            <a:blip r:embed="rId3">
              <a:lum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1524000"/>
              <a:ext cx="7924800" cy="19380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Up Arrow 5"/>
            <p:cNvSpPr/>
            <p:nvPr/>
          </p:nvSpPr>
          <p:spPr>
            <a:xfrm>
              <a:off x="4724399" y="4190474"/>
              <a:ext cx="182879" cy="1829326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Up Arrow 7"/>
            <p:cNvSpPr/>
            <p:nvPr/>
          </p:nvSpPr>
          <p:spPr>
            <a:xfrm flipH="1">
              <a:off x="7238999" y="2044700"/>
              <a:ext cx="190501" cy="3975100"/>
            </a:xfrm>
            <a:prstGeom prst="up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096000" y="1600200"/>
              <a:ext cx="2057400" cy="342900"/>
            </a:xfrm>
            <a:prstGeom prst="rect">
              <a:avLst/>
            </a:prstGeom>
            <a:noFill/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495800" y="3657600"/>
              <a:ext cx="2628900" cy="457199"/>
            </a:xfrm>
            <a:prstGeom prst="rect">
              <a:avLst/>
            </a:prstGeom>
            <a:noFill/>
            <a:ln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DACA individuals are eligible </a:t>
            </a:r>
            <a:r>
              <a:rPr lang="en-US" sz="2000" dirty="0" smtClean="0"/>
              <a:t>for full-scope </a:t>
            </a:r>
            <a:r>
              <a:rPr lang="en-US" sz="2000" dirty="0"/>
              <a:t>benefits for both Modified Adjusted Gross Income (MAGI) and </a:t>
            </a:r>
            <a:r>
              <a:rPr lang="en-US" sz="2000" dirty="0" smtClean="0"/>
              <a:t>non-MAGI </a:t>
            </a:r>
            <a:br>
              <a:rPr lang="en-US" sz="2000" dirty="0" smtClean="0"/>
            </a:br>
            <a:r>
              <a:rPr lang="en-US" sz="2000" dirty="0" smtClean="0"/>
              <a:t>Medi-Cal.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Although DACA </a:t>
            </a:r>
            <a:r>
              <a:rPr lang="en-US" sz="2000" dirty="0"/>
              <a:t>individuals </a:t>
            </a:r>
            <a:r>
              <a:rPr lang="en-US" sz="2000" dirty="0" smtClean="0"/>
              <a:t>may qualify for full scope </a:t>
            </a:r>
            <a:br>
              <a:rPr lang="en-US" sz="2000" dirty="0" smtClean="0"/>
            </a:br>
            <a:r>
              <a:rPr lang="en-US" sz="2000" dirty="0" err="1" smtClean="0"/>
              <a:t>Medi</a:t>
            </a:r>
            <a:r>
              <a:rPr lang="en-US" sz="2000" dirty="0" smtClean="0"/>
              <a:t>-Cal eligibility, they are not eligible to receive the following benefits from Covered California: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Subsidized Coverage (Advanced </a:t>
            </a:r>
            <a:r>
              <a:rPr lang="en-US" sz="2000" dirty="0"/>
              <a:t>Premium Tax Credit </a:t>
            </a:r>
            <a:r>
              <a:rPr lang="en-US" sz="2000" dirty="0" smtClean="0"/>
              <a:t>[APTC] or Cost </a:t>
            </a:r>
            <a:r>
              <a:rPr lang="en-US" sz="2000" dirty="0"/>
              <a:t>Sharing Reduction </a:t>
            </a:r>
            <a:r>
              <a:rPr lang="en-US" sz="2000" dirty="0" smtClean="0"/>
              <a:t>[CSR]), or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Unsubsidized Coverage (full price health coverage).   </a:t>
            </a:r>
            <a:endParaRPr lang="en-US" sz="2000" dirty="0" smtClean="0">
              <a:solidFill>
                <a:srgbClr val="00B0F0"/>
              </a:solidFill>
            </a:endParaRP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DACA Eligibility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400" dirty="0"/>
              <a:t>Individuals who identify themselves as DACA, may have initiated  their application through the California Healthcare Enrollment, Eligibility and Retention System (CalHEERS). </a:t>
            </a:r>
            <a:r>
              <a:rPr lang="en-US" sz="2400" dirty="0" smtClean="0"/>
              <a:t>However, currently </a:t>
            </a:r>
            <a:r>
              <a:rPr lang="en-US" sz="2400" dirty="0" err="1" smtClean="0"/>
              <a:t>CalHEERS</a:t>
            </a:r>
            <a:r>
              <a:rPr lang="en-US" sz="2400" dirty="0" smtClean="0"/>
              <a:t> is not programmed with PRUCOL logic. </a:t>
            </a:r>
            <a:endParaRPr lang="en-US" sz="2400" dirty="0"/>
          </a:p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US" sz="2400" dirty="0"/>
              <a:t>Eligibility staff should complete a detailed review of the Determination of Eligibility Response (DER) received from </a:t>
            </a:r>
            <a:r>
              <a:rPr lang="en-US" sz="2400" dirty="0" err="1" smtClean="0"/>
              <a:t>CalHEERS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for all DACA individuals.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If CalHEERS returned a full scope aid code </a:t>
            </a:r>
            <a:r>
              <a:rPr lang="en-US" sz="2400" dirty="0" smtClean="0"/>
              <a:t>and immigration </a:t>
            </a:r>
            <a:r>
              <a:rPr lang="en-US" sz="2400" dirty="0"/>
              <a:t>status is e-verified, approve eligibility through your SAWS system.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/>
              <a:t>IF </a:t>
            </a:r>
            <a:r>
              <a:rPr lang="en-US" sz="2400" dirty="0"/>
              <a:t>CalHEERS returned a limited scope aid </a:t>
            </a:r>
            <a:r>
              <a:rPr lang="en-US" sz="2400" dirty="0" smtClean="0"/>
              <a:t>code, staff </a:t>
            </a:r>
            <a:r>
              <a:rPr lang="en-US" sz="2400" dirty="0"/>
              <a:t>should follow their county’s instructions to grant the appropriate full scope aid code. </a:t>
            </a:r>
          </a:p>
          <a:p>
            <a:pPr marL="393192" lvl="1" indent="0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None/>
            </a:pPr>
            <a:r>
              <a:rPr lang="en-US" sz="2400" b="1" dirty="0" smtClean="0"/>
              <a:t>NOTE:</a:t>
            </a:r>
            <a:r>
              <a:rPr lang="en-US" sz="2400" dirty="0" smtClean="0"/>
              <a:t> Staff </a:t>
            </a:r>
            <a:r>
              <a:rPr lang="en-US" sz="2400" dirty="0"/>
              <a:t>must </a:t>
            </a:r>
            <a:r>
              <a:rPr lang="en-US" sz="2400" dirty="0" smtClean="0"/>
              <a:t>ensure </a:t>
            </a:r>
            <a:r>
              <a:rPr lang="en-US" sz="2400" dirty="0"/>
              <a:t>that the appropriate Notice of Action (NOA) is sent to the individual.  If needed, staff must initiate a manual NOA.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lvl="1" algn="just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endParaRPr lang="en-US" sz="300" dirty="0" smtClean="0"/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CalHEERS</a:t>
            </a:r>
            <a:r>
              <a:rPr lang="en-US" sz="3600" dirty="0" smtClean="0"/>
              <a:t> Initiated </a:t>
            </a:r>
            <a:r>
              <a:rPr lang="en-US" sz="3600" dirty="0"/>
              <a:t>A</a:t>
            </a:r>
            <a:r>
              <a:rPr lang="en-US" sz="3600" dirty="0" smtClean="0"/>
              <a:t>pplication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86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8382000" cy="1143000"/>
          </a:xfrm>
        </p:spPr>
        <p:txBody>
          <a:bodyPr>
            <a:noAutofit/>
          </a:bodyPr>
          <a:lstStyle/>
          <a:p>
            <a:r>
              <a:rPr lang="en-US" sz="3600" dirty="0"/>
              <a:t>Sample </a:t>
            </a:r>
            <a:r>
              <a:rPr lang="en-US" sz="3600" dirty="0" smtClean="0"/>
              <a:t>Language </a:t>
            </a:r>
            <a:r>
              <a:rPr lang="en-US" sz="3600" dirty="0"/>
              <a:t>for Manual </a:t>
            </a:r>
            <a:r>
              <a:rPr lang="en-US" sz="3600" dirty="0" smtClean="0"/>
              <a:t>NOA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" r="8200" b="4470"/>
          <a:stretch/>
        </p:blipFill>
        <p:spPr bwMode="auto">
          <a:xfrm>
            <a:off x="1828800" y="956418"/>
            <a:ext cx="5562600" cy="5749181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791200" y="1524000"/>
            <a:ext cx="990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334000"/>
          </a:xfrm>
        </p:spPr>
        <p:txBody>
          <a:bodyPr>
            <a:noAutofit/>
          </a:bodyPr>
          <a:lstStyle/>
          <a:p>
            <a:pPr marL="109728" lvl="1" indent="0">
              <a:spcBef>
                <a:spcPts val="400"/>
              </a:spcBef>
              <a:spcAft>
                <a:spcPts val="600"/>
              </a:spcAft>
              <a:buSzPct val="105000"/>
              <a:buNone/>
            </a:pPr>
            <a:r>
              <a:rPr lang="en-US" sz="2000" dirty="0" smtClean="0"/>
              <a:t>DACA individuals may also apply via the Statewide </a:t>
            </a:r>
            <a:r>
              <a:rPr lang="en-US" sz="2000" dirty="0"/>
              <a:t>Automated Welfare </a:t>
            </a:r>
            <a:r>
              <a:rPr lang="en-US" sz="2000" dirty="0" smtClean="0"/>
              <a:t>Systems (SAWS):  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 smtClean="0"/>
              <a:t>LEADER</a:t>
            </a:r>
            <a:endParaRPr lang="en-US" sz="1800" b="1" dirty="0"/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/>
              <a:t>C-IV</a:t>
            </a:r>
          </a:p>
          <a:p>
            <a:pPr lvl="2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800" b="1" dirty="0" err="1" smtClean="0"/>
              <a:t>CalWIN</a:t>
            </a:r>
            <a:endParaRPr lang="en-US" sz="1800" b="1" dirty="0" smtClean="0"/>
          </a:p>
          <a:p>
            <a:pPr marL="109728" indent="0" algn="just">
              <a:spcBef>
                <a:spcPts val="600"/>
              </a:spcBef>
              <a:spcAft>
                <a:spcPts val="600"/>
              </a:spcAft>
              <a:buSzPct val="200000"/>
              <a:buNone/>
            </a:pPr>
            <a:r>
              <a:rPr lang="en-US" sz="2000" dirty="0" smtClean="0"/>
              <a:t>Eligibility </a:t>
            </a:r>
            <a:r>
              <a:rPr lang="en-US" sz="2000" dirty="0"/>
              <a:t>staff should complete a detailed review of the Determination of Eligibility Response received from CalHEERS and take the following actions for DACA individuals</a:t>
            </a:r>
            <a:r>
              <a:rPr lang="en-US" sz="2000" dirty="0" smtClean="0"/>
              <a:t>: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the immigration status is e-verified, and full scope eligibility is granted,  approve eligibility through your SAWS </a:t>
            </a:r>
            <a:r>
              <a:rPr lang="en-US" sz="2000" dirty="0" smtClean="0"/>
              <a:t>system.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If a </a:t>
            </a:r>
            <a:r>
              <a:rPr lang="en-US" sz="2000" dirty="0"/>
              <a:t>limited scope aid code </a:t>
            </a:r>
            <a:r>
              <a:rPr lang="en-US" sz="2000" dirty="0" smtClean="0"/>
              <a:t>is granted, </a:t>
            </a:r>
            <a:r>
              <a:rPr lang="en-US" sz="2000" dirty="0"/>
              <a:t>staff should follow their county’s instructions to grant the </a:t>
            </a:r>
            <a:r>
              <a:rPr lang="en-US" sz="2000" dirty="0" smtClean="0"/>
              <a:t>appropriate </a:t>
            </a:r>
            <a:r>
              <a:rPr lang="en-US" sz="2000" dirty="0"/>
              <a:t>full scope aid </a:t>
            </a:r>
            <a:r>
              <a:rPr lang="en-US" sz="2000" dirty="0" smtClean="0"/>
              <a:t>code.</a:t>
            </a:r>
          </a:p>
          <a:p>
            <a:pPr marL="109728" indent="0" algn="just">
              <a:spcBef>
                <a:spcPts val="600"/>
              </a:spcBef>
              <a:spcAft>
                <a:spcPts val="600"/>
              </a:spcAft>
              <a:buSzPct val="200000"/>
              <a:buNone/>
            </a:pPr>
            <a:r>
              <a:rPr lang="en-US" sz="1600" b="1" dirty="0" smtClean="0"/>
              <a:t>Reminder: Staff </a:t>
            </a:r>
            <a:r>
              <a:rPr lang="en-US" sz="1600" b="1" dirty="0"/>
              <a:t>must </a:t>
            </a:r>
            <a:r>
              <a:rPr lang="en-US" sz="1600" b="1" dirty="0" smtClean="0"/>
              <a:t>ensure </a:t>
            </a:r>
            <a:r>
              <a:rPr lang="en-US" sz="1600" b="1" dirty="0"/>
              <a:t>that the appropriate Notice of Action (NOA) is sent to the individual.  If needed, staff must initiate a manual NOA.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SAWS Initiated Applications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29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481328"/>
            <a:ext cx="8305800" cy="4525963"/>
          </a:xfrm>
        </p:spPr>
        <p:txBody>
          <a:bodyPr/>
          <a:lstStyle/>
          <a:p>
            <a:pPr marL="109728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/>
              <a:t>MEDS: Medi-Cal Eligibility Data System</a:t>
            </a:r>
          </a:p>
          <a:p>
            <a:pPr marL="109728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1200" b="1" dirty="0" smtClean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If SAWS fails to interface with or update MEDS </a:t>
            </a:r>
            <a:r>
              <a:rPr lang="en-US" sz="2000" b="1" u="sng" dirty="0" smtClean="0"/>
              <a:t>correctly</a:t>
            </a:r>
            <a:r>
              <a:rPr lang="en-US" sz="2000" dirty="0" smtClean="0"/>
              <a:t>, and if MEDS is not displaying correct aid code, then  manual </a:t>
            </a:r>
            <a:r>
              <a:rPr lang="en-US" sz="2000" dirty="0"/>
              <a:t>update of </a:t>
            </a:r>
            <a:r>
              <a:rPr lang="en-US" sz="2000" dirty="0" smtClean="0"/>
              <a:t>eligibility </a:t>
            </a:r>
            <a:r>
              <a:rPr lang="en-US" sz="2000" dirty="0"/>
              <a:t>is </a:t>
            </a:r>
            <a:r>
              <a:rPr lang="en-US" sz="2000" dirty="0" smtClean="0"/>
              <a:t>necessary.</a:t>
            </a:r>
            <a:endParaRPr lang="en-US" sz="2000" dirty="0"/>
          </a:p>
          <a:p>
            <a:pPr lvl="1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Staff must </a:t>
            </a:r>
            <a:r>
              <a:rPr lang="en-US" sz="2000" dirty="0" smtClean="0"/>
              <a:t>update </a:t>
            </a:r>
            <a:r>
              <a:rPr lang="en-US" sz="2000" dirty="0"/>
              <a:t>MEDS </a:t>
            </a:r>
            <a:r>
              <a:rPr lang="en-US" sz="2000" dirty="0" smtClean="0"/>
              <a:t>INQM screen with the correct benefit aid code by </a:t>
            </a:r>
            <a:r>
              <a:rPr lang="en-US" sz="2000" dirty="0"/>
              <a:t>using the EW20 transaction.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Staff must also </a:t>
            </a:r>
            <a:r>
              <a:rPr lang="en-US" sz="2000" dirty="0" smtClean="0"/>
              <a:t>update MEDS INQE screen’s Citizen/Alien </a:t>
            </a:r>
            <a:r>
              <a:rPr lang="en-US" sz="2000" dirty="0"/>
              <a:t>indicator </a:t>
            </a:r>
            <a:r>
              <a:rPr lang="en-US" sz="2000" dirty="0" smtClean="0"/>
              <a:t>field with an </a:t>
            </a:r>
            <a:r>
              <a:rPr lang="en-US" sz="2000" dirty="0"/>
              <a:t>“S</a:t>
            </a:r>
            <a:r>
              <a:rPr lang="en-US" sz="2000" smtClean="0"/>
              <a:t>” code </a:t>
            </a:r>
            <a:r>
              <a:rPr lang="en-US" sz="2000" dirty="0" smtClean="0"/>
              <a:t>for </a:t>
            </a:r>
            <a:r>
              <a:rPr lang="en-US" sz="2000" dirty="0"/>
              <a:t>“other documented full scope alien” by using the </a:t>
            </a:r>
            <a:r>
              <a:rPr lang="en-US" sz="2000" dirty="0" smtClean="0"/>
              <a:t>EW12 </a:t>
            </a:r>
            <a:r>
              <a:rPr lang="en-US" sz="2000" dirty="0"/>
              <a:t>transaction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MEDS INQE Screen </a:t>
            </a:r>
            <a:endParaRPr lang="en-US" sz="3400" dirty="0"/>
          </a:p>
        </p:txBody>
      </p:sp>
      <p:pic>
        <p:nvPicPr>
          <p:cNvPr id="1026" name="Picture 2" descr="C:\Users\e477951.LADPSS\Desktop\PRUCO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6324600" cy="48466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2743200"/>
            <a:ext cx="9906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XXX-XX-XXXX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743200"/>
            <a:ext cx="9144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XXXXXXXXA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2743200"/>
            <a:ext cx="9144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01-01-1985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0" y="3581400"/>
            <a:ext cx="9144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01-01-1985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514600"/>
            <a:ext cx="7620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DOE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7600" y="2514600"/>
            <a:ext cx="6096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JOHN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71800" y="4188768"/>
            <a:ext cx="228600" cy="2308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S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524000" y="4114800"/>
            <a:ext cx="1905000" cy="304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400" dirty="0" smtClean="0"/>
              <a:t>LEADER: Individual Attributes Summary</a:t>
            </a:r>
            <a:endParaRPr lang="en-US" sz="3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0160"/>
            <a:ext cx="6324600" cy="484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17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600200" y="1581912"/>
            <a:ext cx="6075680" cy="3083909"/>
            <a:chOff x="1600200" y="1581912"/>
            <a:chExt cx="6075680" cy="308390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3773912"/>
              <a:ext cx="1295400" cy="264688"/>
            </a:xfrm>
            <a:prstGeom prst="rect">
              <a:avLst/>
            </a:prstGeom>
            <a:noFill/>
          </p:spPr>
          <p:txBody>
            <a:bodyPr wrap="square" tIns="64008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001234567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33900" y="4419600"/>
              <a:ext cx="876300" cy="246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lIns="0" tIns="45720" rIns="0" bIns="45720" rtlCol="0">
              <a:spAutoFit/>
            </a:bodyPr>
            <a:lstStyle/>
            <a:p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05/03/2014</a:t>
              </a:r>
              <a:endParaRPr lang="en-US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600200" y="3810000"/>
              <a:ext cx="6019800" cy="838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981200" y="1581912"/>
              <a:ext cx="1752600" cy="1866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/>
            <a:lstStyle/>
            <a:p>
              <a:r>
                <a:rPr lang="en-US" sz="1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B123456 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 , JOHN </a:t>
              </a:r>
              <a:r>
                <a:rPr lang="en-US" sz="1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7400" y="1981200"/>
              <a:ext cx="1295400" cy="16764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17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r>
                <a:rPr lang="en-US" sz="1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DOE , JOHN  29  M </a:t>
              </a:r>
              <a:r>
                <a:rPr lang="en-US" sz="1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00800" y="1773936"/>
              <a:ext cx="381000" cy="152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ZZ99</a:t>
              </a: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294880" y="1773936"/>
              <a:ext cx="381000" cy="1524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1234</a:t>
              </a:r>
              <a:endParaRPr lang="en-US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3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LEADER: Alien Refugee Summary</a:t>
            </a:r>
            <a:endParaRPr lang="en-US" sz="3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879" y="1346519"/>
            <a:ext cx="6490722" cy="4749481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77000" y="1874520"/>
            <a:ext cx="3810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ZZ99</a:t>
            </a:r>
            <a:endParaRPr lang="en-US" sz="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1874520"/>
            <a:ext cx="3048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1234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7800" y="3886200"/>
            <a:ext cx="3810000" cy="838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76800" y="4724400"/>
            <a:ext cx="2819400" cy="7620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18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743200" y="4305300"/>
            <a:ext cx="685800" cy="153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08/01/2016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1676400"/>
            <a:ext cx="1752600" cy="152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B123456 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, JOHN </a:t>
            </a:r>
            <a:r>
              <a:rPr lang="en-US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05000" y="2423160"/>
            <a:ext cx="1295400" cy="167640"/>
          </a:xfrm>
          <a:prstGeom prst="rect">
            <a:avLst/>
          </a:prstGeom>
          <a:solidFill>
            <a:schemeClr val="bg1">
              <a:lumMod val="75000"/>
            </a:schemeClr>
          </a:solidFill>
          <a:ln w="317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sz="1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, JOHN  29  M </a:t>
            </a:r>
            <a:r>
              <a:rPr lang="en-US" sz="1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7800" y="2590800"/>
            <a:ext cx="3810000" cy="8382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C-IV: </a:t>
            </a:r>
            <a:r>
              <a:rPr lang="en-US" sz="3600" dirty="0" smtClean="0"/>
              <a:t>Individual Demographics Detail </a:t>
            </a:r>
            <a:endParaRPr lang="en-US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0" t="9587" r="1420"/>
          <a:stretch/>
        </p:blipFill>
        <p:spPr bwMode="auto">
          <a:xfrm>
            <a:off x="1219200" y="1219200"/>
            <a:ext cx="6740106" cy="50074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3858164"/>
            <a:ext cx="12954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spcBef>
                <a:spcPts val="200"/>
              </a:spcBef>
              <a:buNone/>
            </a:pPr>
            <a:r>
              <a:rPr lang="en-US" sz="2200" dirty="0" smtClean="0"/>
              <a:t>On June 15, 2012, the President  announced that certain individuals who meet specific guidelines, could request consideration of Deferred Action for Childhood Arrivals (DACA) status. DACA status is valid for a period of two years, subject to renewal.  U.S. Citizenship and Immigration Services (USCIS) lists the following guidelines for DACA consideration:</a:t>
            </a:r>
          </a:p>
          <a:p>
            <a:pPr marL="109728" indent="0" algn="just">
              <a:spcBef>
                <a:spcPts val="200"/>
              </a:spcBef>
              <a:buNone/>
            </a:pPr>
            <a:endParaRPr lang="en-US" sz="2200" dirty="0" smtClean="0"/>
          </a:p>
          <a:p>
            <a:pPr algn="just">
              <a:spcBef>
                <a:spcPts val="200"/>
              </a:spcBef>
            </a:pPr>
            <a:r>
              <a:rPr lang="en-US" sz="2200" dirty="0" smtClean="0"/>
              <a:t>Came to the U.S. before age of 16.</a:t>
            </a:r>
          </a:p>
          <a:p>
            <a:pPr algn="just"/>
            <a:r>
              <a:rPr lang="en-US" sz="2200" dirty="0" smtClean="0"/>
              <a:t>Continuously resided in the U.S. since June 15, 2007.</a:t>
            </a:r>
          </a:p>
          <a:p>
            <a:pPr algn="just"/>
            <a:r>
              <a:rPr lang="en-US" sz="2200" dirty="0" smtClean="0"/>
              <a:t>Under the age of 31 as of June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2012.  </a:t>
            </a:r>
          </a:p>
          <a:p>
            <a:pPr algn="just"/>
            <a:r>
              <a:rPr lang="en-US" sz="2200" dirty="0" smtClean="0"/>
              <a:t>Did not have lawful immigration status as of June 15</a:t>
            </a:r>
            <a:r>
              <a:rPr lang="en-US" sz="2200" baseline="30000" dirty="0" smtClean="0"/>
              <a:t>th,</a:t>
            </a:r>
            <a:r>
              <a:rPr lang="en-US" sz="2200" dirty="0" smtClean="0"/>
              <a:t> 2012.</a:t>
            </a:r>
          </a:p>
          <a:p>
            <a:pPr algn="just"/>
            <a:r>
              <a:rPr lang="en-US" sz="2200" dirty="0" smtClean="0"/>
              <a:t>Pursuing education or military service.</a:t>
            </a:r>
          </a:p>
          <a:p>
            <a:pPr algn="just"/>
            <a:r>
              <a:rPr lang="en-US" sz="2200" dirty="0" smtClean="0"/>
              <a:t>No prior convictions (felony or significant misdemeanor). </a:t>
            </a:r>
          </a:p>
          <a:p>
            <a:pPr algn="just"/>
            <a:r>
              <a:rPr lang="en-US" sz="2200" dirty="0" smtClean="0"/>
              <a:t>Physically present in the U.S. on June 15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2012, and at the time of requesting DACA.  </a:t>
            </a:r>
          </a:p>
          <a:p>
            <a:pPr marL="109728" indent="0" algn="just">
              <a:buNone/>
            </a:pPr>
            <a:endParaRPr lang="en-US" sz="1100" dirty="0" smtClean="0"/>
          </a:p>
          <a:p>
            <a:pPr marL="109728" indent="0" algn="just">
              <a:buNone/>
            </a:pPr>
            <a:r>
              <a:rPr lang="en-US" sz="1900" dirty="0" smtClean="0"/>
              <a:t>Note: Since </a:t>
            </a:r>
            <a:r>
              <a:rPr lang="en-US" sz="2000" dirty="0" smtClean="0">
                <a:solidFill>
                  <a:srgbClr val="000000"/>
                </a:solidFill>
                <a:latin typeface="Arial"/>
                <a:ea typeface="Times New Roman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Arial"/>
                <a:ea typeface="Times New Roman"/>
              </a:rPr>
              <a:t>initial announcement was made establishing this criteria, the recent executive order may change some of this information and further details will be forthcoming.</a:t>
            </a:r>
            <a:endParaRPr lang="en-US" sz="1900" dirty="0" smtClean="0"/>
          </a:p>
          <a:p>
            <a:pPr algn="just"/>
            <a:endParaRPr lang="en-US" sz="2200" dirty="0"/>
          </a:p>
          <a:p>
            <a:pPr algn="just"/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Defining DACA</a:t>
            </a:r>
            <a:endParaRPr lang="en-US" sz="4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07944"/>
            <a:ext cx="365760" cy="365125"/>
          </a:xfrm>
        </p:spPr>
        <p:txBody>
          <a:bodyPr/>
          <a:lstStyle/>
          <a:p>
            <a:pPr algn="ctr"/>
            <a:fld id="{F94DD3A7-8262-4B49-A9C2-E324047B8F42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2" t="22548" r="4409" b="5405"/>
          <a:stretch/>
        </p:blipFill>
        <p:spPr bwMode="auto">
          <a:xfrm>
            <a:off x="1219200" y="1295400"/>
            <a:ext cx="6781800" cy="5086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C-IV: </a:t>
            </a:r>
            <a:r>
              <a:rPr lang="en-US" sz="3200" dirty="0" smtClean="0"/>
              <a:t>Citizenship Status Detail 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19200" y="2667000"/>
            <a:ext cx="3200400" cy="373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62400" y="3040811"/>
            <a:ext cx="1334220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19200" y="3429000"/>
            <a:ext cx="3828691" cy="2057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95400" y="2286000"/>
            <a:ext cx="1295400" cy="1143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TEST V SPECIMEN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209800"/>
            <a:ext cx="1219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TEST V SPECIMEN</a:t>
            </a:r>
            <a:endParaRPr lang="en-US" sz="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3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 smtClean="0"/>
              <a:t>CalWIN</a:t>
            </a:r>
            <a:r>
              <a:rPr lang="en-US" sz="3200" dirty="0" smtClean="0"/>
              <a:t>: Individual Demographic Detail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21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888465"/>
            <a:ext cx="7467600" cy="5604252"/>
            <a:chOff x="609600" y="888465"/>
            <a:chExt cx="7467600" cy="5604252"/>
          </a:xfrm>
        </p:grpSpPr>
        <p:pic>
          <p:nvPicPr>
            <p:cNvPr id="1026" name="Picture 2" descr="C:\Users\e497194\AppData\Local\Microsoft\Windows\Temporary Internet Files\Content.Outlook\EA4AN218\DACA Webinar Collect Individual Demographics Detail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" t="14007" r="40022" b="6642"/>
            <a:stretch/>
          </p:blipFill>
          <p:spPr bwMode="auto">
            <a:xfrm>
              <a:off x="609600" y="888465"/>
              <a:ext cx="7467600" cy="5604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85800" y="1905000"/>
              <a:ext cx="7239000" cy="3124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2423160"/>
              <a:ext cx="914400" cy="1308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Test</a:t>
              </a:r>
              <a:endParaRPr lang="en-US" sz="8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438400" y="2423160"/>
              <a:ext cx="914400" cy="1308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Name</a:t>
              </a:r>
              <a:endParaRPr lang="en-US" sz="8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82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CalWIN</a:t>
            </a:r>
            <a:r>
              <a:rPr lang="en-US" sz="3200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Non-Citizen Detail</a:t>
            </a:r>
            <a:endParaRPr lang="en-US" sz="4000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65480" y="762000"/>
            <a:ext cx="7411720" cy="5759664"/>
            <a:chOff x="680720" y="1142999"/>
            <a:chExt cx="6390640" cy="5302465"/>
          </a:xfrm>
        </p:grpSpPr>
        <p:pic>
          <p:nvPicPr>
            <p:cNvPr id="3074" name="Picture 2" descr="C:\Users\e497194\AppData\Local\Microsoft\Windows\Temporary Internet Files\Content.Outlook\EA4AN218\Collect Non Citizen Detail jpe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" t="6049" r="41855" b="7234"/>
            <a:stretch/>
          </p:blipFill>
          <p:spPr bwMode="auto">
            <a:xfrm>
              <a:off x="680720" y="1142999"/>
              <a:ext cx="6390640" cy="5302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18820" y="1905000"/>
              <a:ext cx="3091180" cy="5334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810000" y="1981200"/>
              <a:ext cx="2057400" cy="5334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8820" y="5582920"/>
              <a:ext cx="4157980" cy="86254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22</a:t>
            </a:fld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143000" y="1858089"/>
            <a:ext cx="1359208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smtClean="0">
                <a:latin typeface="Calibri Light" panose="020F0302020204030204" pitchFamily="34" charset="0"/>
                <a:cs typeface="Arial" panose="020B0604020202020204" pitchFamily="34" charset="0"/>
              </a:rPr>
              <a:t> Name Test </a:t>
            </a:r>
            <a:endParaRPr lang="en-US" sz="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21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/>
          </a:bodyPr>
          <a:lstStyle/>
          <a:p>
            <a:pPr algn="just"/>
            <a:r>
              <a:rPr lang="en-US" sz="2400" dirty="0" smtClean="0"/>
              <a:t>Effective January 2015, the President’s new executive order, may broaden existing deferred action policy to include additionally eligible immigrants. 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These changes may allow current beneficiaries, or applicants to become eligible for full scope </a:t>
            </a:r>
            <a:br>
              <a:rPr lang="en-US" sz="2400" dirty="0" smtClean="0"/>
            </a:br>
            <a:r>
              <a:rPr lang="en-US" sz="2400" dirty="0" err="1" smtClean="0"/>
              <a:t>Medi</a:t>
            </a:r>
            <a:r>
              <a:rPr lang="en-US" sz="2400" dirty="0" smtClean="0"/>
              <a:t>-Cal benefits under PRUCOL, if these individuals are granted deferred action status.  </a:t>
            </a:r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We are currently awaiting future policy guidance.  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Future Guidance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3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MEDIL I 14-08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MEDIL I 14-11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MEDIL I 14-21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MEDIL I 14-41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MEDIL I 14-45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www.USCIS.gov/childhoodarrivals</a:t>
            </a:r>
            <a:r>
              <a:rPr lang="en-US" dirty="0" smtClean="0"/>
              <a:t> </a:t>
            </a:r>
          </a:p>
          <a:p>
            <a:r>
              <a:rPr lang="en-US" dirty="0" smtClean="0">
                <a:hlinkClick r:id="rId8"/>
              </a:rPr>
              <a:t>Homeland Security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24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13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Questions</a:t>
            </a:r>
            <a:r>
              <a:rPr lang="en-US" sz="60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?</a:t>
            </a:r>
            <a:endParaRPr lang="en-US" sz="60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5809721" cy="319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0" y="54765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Jo Weber</a:t>
            </a:r>
            <a:r>
              <a:rPr lang="en-US" dirty="0" smtClean="0"/>
              <a:t>: joaweber@comcast.net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USCIS DACA Flyer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770988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2764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5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2000" dirty="0" smtClean="0"/>
              <a:t>Applicants/beneficiaries who are claiming DACA status, may also identify themselves as: 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dirty="0" smtClean="0"/>
              <a:t>Part of the “Dream Act”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dirty="0" smtClean="0"/>
              <a:t>“Dreamers”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  <a:buSzPct val="75000"/>
              <a:buFont typeface="Arial" panose="020B0604020202020204" pitchFamily="34" charset="0"/>
              <a:buChar char="•"/>
            </a:pPr>
            <a:r>
              <a:rPr lang="en-US" sz="2000" dirty="0" smtClean="0"/>
              <a:t>“Immigrant Youth”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SzPct val="75000"/>
            </a:pPr>
            <a:r>
              <a:rPr lang="en-US" sz="2000" dirty="0" smtClean="0"/>
              <a:t>First point of contact staff, which could include customer </a:t>
            </a:r>
            <a:r>
              <a:rPr lang="en-US" sz="2000" dirty="0"/>
              <a:t>s</a:t>
            </a:r>
            <a:r>
              <a:rPr lang="en-US" sz="2000" dirty="0" smtClean="0"/>
              <a:t>ervice </a:t>
            </a:r>
            <a:r>
              <a:rPr lang="en-US" sz="2000" dirty="0"/>
              <a:t>c</a:t>
            </a:r>
            <a:r>
              <a:rPr lang="en-US" sz="2000" dirty="0" smtClean="0"/>
              <a:t>enter staff, receptionists, screeners, etc., should route these individuals to designated eligibility staff who will evaluate them for full scope </a:t>
            </a:r>
            <a:r>
              <a:rPr lang="en-US" sz="2000" dirty="0" err="1" smtClean="0"/>
              <a:t>Medi</a:t>
            </a:r>
            <a:r>
              <a:rPr lang="en-US" sz="2000" dirty="0" smtClean="0"/>
              <a:t>-Cal benefits, based on their declaration of DACA status.    </a:t>
            </a:r>
          </a:p>
          <a:p>
            <a:pPr marL="393192" lvl="1" indent="0" algn="just">
              <a:spcBef>
                <a:spcPts val="600"/>
              </a:spcBef>
              <a:spcAft>
                <a:spcPts val="600"/>
              </a:spcAft>
              <a:buSzPct val="75000"/>
              <a:buNone/>
            </a:pPr>
            <a:r>
              <a:rPr lang="en-US" sz="2400" dirty="0" smtClean="0"/>
              <a:t> 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Defining </a:t>
            </a:r>
            <a:r>
              <a:rPr lang="en-US" sz="4000" dirty="0" smtClean="0"/>
              <a:t>DACA </a:t>
            </a:r>
            <a:r>
              <a:rPr lang="en-US" sz="2400" dirty="0" smtClean="0"/>
              <a:t>(continued)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  <a:ln>
            <a:noFill/>
          </a:ln>
        </p:spPr>
        <p:txBody>
          <a:bodyPr>
            <a:noAutofit/>
          </a:bodyPr>
          <a:lstStyle/>
          <a:p>
            <a:pPr marL="109728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300" b="1" dirty="0" smtClean="0"/>
              <a:t>PRUCOL: Permanently Residing Under Color of Law</a:t>
            </a:r>
          </a:p>
          <a:p>
            <a:pPr marL="109728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dirty="0">
                <a:latin typeface="+mj-lt"/>
                <a:ea typeface="Calibri"/>
                <a:cs typeface="Times New Roman"/>
              </a:rPr>
              <a:t>PRUCOL, itself, is not an immigration status.  It is a list of 16 immigration statuses, which provide a basis for otherwise eligible immigrants in any one of the 16 categories to receive  full scope Medi-Cal.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Although PRUCOL immigrants are </a:t>
            </a:r>
            <a:r>
              <a:rPr lang="en-US" sz="2000" b="1" dirty="0" smtClean="0"/>
              <a:t>not U.S. Citizens or Legal Permanent Residents</a:t>
            </a:r>
            <a:r>
              <a:rPr lang="en-US" sz="2000" dirty="0" smtClean="0"/>
              <a:t>, they are considered to have the same rights as legal residents </a:t>
            </a:r>
            <a:r>
              <a:rPr lang="en-US" sz="2000" u="sng" dirty="0" smtClean="0"/>
              <a:t>for Medi-Cal eligibility purposes.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Immigrants who are PRUCOL are eligible for full scope </a:t>
            </a:r>
            <a:br>
              <a:rPr lang="en-US" sz="2000" dirty="0" smtClean="0"/>
            </a:br>
            <a:r>
              <a:rPr lang="en-US" sz="2000" dirty="0" err="1" smtClean="0"/>
              <a:t>Medi</a:t>
            </a:r>
            <a:r>
              <a:rPr lang="en-US" sz="2000" dirty="0" smtClean="0"/>
              <a:t>-Cal.</a:t>
            </a:r>
          </a:p>
          <a:p>
            <a:pPr lvl="1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Note: Documentation is necessary for all categories of PRUCOL, except for category #16.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DACA is a Category of PRUCOL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DACA is a Category of </a:t>
            </a:r>
            <a:r>
              <a:rPr lang="en-US" sz="4000" dirty="0" smtClean="0"/>
              <a:t>PRUCOL </a:t>
            </a:r>
            <a:r>
              <a:rPr lang="en-US" sz="2400" dirty="0" smtClean="0"/>
              <a:t>(continued) 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328"/>
            <a:ext cx="7924800" cy="4525963"/>
          </a:xfrm>
        </p:spPr>
        <p:txBody>
          <a:bodyPr/>
          <a:lstStyle/>
          <a:p>
            <a:pPr lvl="0"/>
            <a:r>
              <a:rPr lang="en-US" sz="2000" dirty="0"/>
              <a:t>PRUCOL has 16 status</a:t>
            </a:r>
            <a:r>
              <a:rPr lang="en-US" sz="2000" i="1" dirty="0"/>
              <a:t> </a:t>
            </a:r>
            <a:r>
              <a:rPr lang="en-US" sz="2000" dirty="0"/>
              <a:t>categories in Section</a:t>
            </a:r>
            <a:r>
              <a:rPr lang="en-US" sz="2000" i="1" dirty="0"/>
              <a:t> </a:t>
            </a:r>
            <a:r>
              <a:rPr lang="en-US" sz="2000" dirty="0"/>
              <a:t>B</a:t>
            </a:r>
            <a:r>
              <a:rPr lang="en-US" sz="2000" i="1" dirty="0"/>
              <a:t> </a:t>
            </a:r>
            <a:r>
              <a:rPr lang="en-US" sz="2000" dirty="0"/>
              <a:t>Question 5 of the MC 13, </a:t>
            </a:r>
            <a:r>
              <a:rPr lang="en-US" sz="2000" i="1" dirty="0"/>
              <a:t>Statement of Citizenship, Alienage and Immigration Status, </a:t>
            </a:r>
            <a:r>
              <a:rPr lang="en-US" sz="2000" dirty="0" smtClean="0"/>
              <a:t>form (below).</a:t>
            </a:r>
          </a:p>
          <a:p>
            <a:pPr lvl="0"/>
            <a:endParaRPr lang="en-US" sz="2000" dirty="0"/>
          </a:p>
          <a:p>
            <a:pPr lvl="0"/>
            <a:endParaRPr lang="en-US" sz="2000" dirty="0" smtClean="0"/>
          </a:p>
          <a:p>
            <a:pPr lvl="0"/>
            <a:endParaRPr lang="en-US" sz="2000" dirty="0"/>
          </a:p>
          <a:p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38200" y="2514600"/>
            <a:ext cx="6629400" cy="3962400"/>
            <a:chOff x="1066800" y="2514600"/>
            <a:chExt cx="6629400" cy="3962400"/>
          </a:xfrm>
        </p:grpSpPr>
        <p:grpSp>
          <p:nvGrpSpPr>
            <p:cNvPr id="16" name="Group 15"/>
            <p:cNvGrpSpPr/>
            <p:nvPr/>
          </p:nvGrpSpPr>
          <p:grpSpPr>
            <a:xfrm>
              <a:off x="1066800" y="2514600"/>
              <a:ext cx="6347460" cy="3962400"/>
              <a:chOff x="1066800" y="2514600"/>
              <a:chExt cx="6347460" cy="3962400"/>
            </a:xfrm>
          </p:grpSpPr>
          <p:pic>
            <p:nvPicPr>
              <p:cNvPr id="11" name="Picture 10"/>
              <p:cNvPicPr/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540" b="79991"/>
              <a:stretch/>
            </p:blipFill>
            <p:spPr bwMode="auto">
              <a:xfrm>
                <a:off x="1066800" y="2514600"/>
                <a:ext cx="634746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12"/>
              <p:cNvPicPr/>
              <p:nvPr/>
            </p:nvPicPr>
            <p:blipFill rotWithShape="1">
              <a:blip r:embed="rId3"/>
              <a:srcRect l="-2111" t="4119" r="1"/>
              <a:stretch/>
            </p:blipFill>
            <p:spPr bwMode="auto">
              <a:xfrm>
                <a:off x="1120140" y="3512820"/>
                <a:ext cx="6096000" cy="296418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5" name="Group 14"/>
              <p:cNvGrpSpPr/>
              <p:nvPr/>
            </p:nvGrpSpPr>
            <p:grpSpPr>
              <a:xfrm>
                <a:off x="1143000" y="5257800"/>
                <a:ext cx="2133600" cy="1219200"/>
                <a:chOff x="1143000" y="5257800"/>
                <a:chExt cx="2133600" cy="1219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1295400" y="5257800"/>
                  <a:ext cx="1981200" cy="228600"/>
                </a:xfrm>
                <a:prstGeom prst="rect">
                  <a:avLst/>
                </a:prstGeom>
                <a:noFill/>
                <a:ln w="44450" cmpd="sng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1143000" y="5867400"/>
                  <a:ext cx="175259" cy="609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" name="Rectangle 6"/>
            <p:cNvSpPr/>
            <p:nvPr/>
          </p:nvSpPr>
          <p:spPr>
            <a:xfrm>
              <a:off x="1120140" y="2514600"/>
              <a:ext cx="6576060" cy="396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4671744"/>
            <a:ext cx="2057400" cy="738664"/>
          </a:xfrm>
          <a:prstGeom prst="rect">
            <a:avLst/>
          </a:prstGeom>
          <a:solidFill>
            <a:schemeClr val="bg1"/>
          </a:solidFill>
          <a:ln w="31750" cmpd="sng">
            <a:solidFill>
              <a:srgbClr val="FF0000"/>
            </a:solidFill>
          </a:ln>
        </p:spPr>
        <p:txBody>
          <a:bodyPr wrap="square" tIns="91440" bIns="91440" rtlCol="0">
            <a:spAutoFit/>
          </a:bodyPr>
          <a:lstStyle/>
          <a:p>
            <a:r>
              <a:rPr lang="en-US" dirty="0" smtClean="0"/>
              <a:t>DACA is PRUCOL category #12.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124200" y="5372100"/>
            <a:ext cx="2971800" cy="0"/>
          </a:xfrm>
          <a:prstGeom prst="straightConnector1">
            <a:avLst/>
          </a:prstGeom>
          <a:ln w="317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7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1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/>
              <a:t>For </a:t>
            </a:r>
            <a:r>
              <a:rPr lang="en-US" sz="2400" dirty="0" err="1" smtClean="0"/>
              <a:t>Medi</a:t>
            </a:r>
            <a:r>
              <a:rPr lang="en-US" sz="2400" dirty="0" smtClean="0"/>
              <a:t>-Cal </a:t>
            </a:r>
            <a:r>
              <a:rPr lang="en-US" sz="2400" dirty="0"/>
              <a:t>e</a:t>
            </a:r>
            <a:r>
              <a:rPr lang="en-US" sz="2400" dirty="0" smtClean="0"/>
              <a:t>ligibility purposes, DACA individuals are: </a:t>
            </a:r>
          </a:p>
          <a:p>
            <a:pPr marL="109728" lvl="0" indent="0" algn="just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C</a:t>
            </a:r>
            <a:r>
              <a:rPr lang="en-US" sz="2000" dirty="0" smtClean="0"/>
              <a:t>onsidered </a:t>
            </a:r>
            <a:r>
              <a:rPr lang="en-US" sz="2000" dirty="0"/>
              <a:t>PRUCOL under category #12 in question 5 of the MC13: </a:t>
            </a:r>
            <a:r>
              <a:rPr lang="en-US" sz="2000" u="sng" dirty="0" smtClean="0"/>
              <a:t>An </a:t>
            </a:r>
            <a:r>
              <a:rPr lang="en-US" sz="2000" u="sng" dirty="0"/>
              <a:t>alien in deferred action </a:t>
            </a:r>
            <a:r>
              <a:rPr lang="en-US" sz="2000" u="sng" dirty="0" smtClean="0"/>
              <a:t>status</a:t>
            </a:r>
            <a:r>
              <a:rPr lang="en-US" sz="2000" dirty="0" smtClean="0"/>
              <a:t>;  therefore,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Eligible for full-scope </a:t>
            </a:r>
            <a:r>
              <a:rPr lang="en-US" sz="2000" dirty="0" err="1" smtClean="0"/>
              <a:t>Medi</a:t>
            </a:r>
            <a:r>
              <a:rPr lang="en-US" sz="2000" dirty="0" smtClean="0"/>
              <a:t>-Cal if they meet all eligibility requirements.  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DACA </a:t>
            </a:r>
            <a:r>
              <a:rPr lang="en-US" dirty="0" err="1" smtClean="0"/>
              <a:t>Medi</a:t>
            </a:r>
            <a:r>
              <a:rPr lang="en-US" dirty="0" smtClean="0"/>
              <a:t>-Cal Eligibility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3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407091"/>
          </a:xfrm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Initial self-attestation </a:t>
            </a:r>
            <a:r>
              <a:rPr lang="en-US" sz="2000" dirty="0"/>
              <a:t>of DACA status is </a:t>
            </a:r>
            <a:r>
              <a:rPr lang="en-US" sz="2000" dirty="0" smtClean="0"/>
              <a:t>acceptable.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The MC13 form </a:t>
            </a:r>
            <a:r>
              <a:rPr lang="en-US" sz="2000" dirty="0"/>
              <a:t>is </a:t>
            </a:r>
            <a:r>
              <a:rPr lang="en-US" sz="2000" u="sng" dirty="0"/>
              <a:t>only</a:t>
            </a:r>
            <a:r>
              <a:rPr lang="en-US" sz="2000" dirty="0"/>
              <a:t> required if DACA verification of immigration status cannot be e-verified via the </a:t>
            </a:r>
            <a:r>
              <a:rPr lang="en-US" sz="2000" dirty="0" smtClean="0"/>
              <a:t>Federal Data Hub (HUB) or Systematic Alien Verification and Entitlement (SAVE).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If unable to verify </a:t>
            </a:r>
            <a:r>
              <a:rPr lang="en-US" sz="2000" dirty="0" smtClean="0"/>
              <a:t>immigration status, individuals </a:t>
            </a:r>
            <a:r>
              <a:rPr lang="en-US" sz="2000" dirty="0"/>
              <a:t>will be allowed a 90-day Reasonable Opportunity Period (ROP) to provide </a:t>
            </a:r>
            <a:r>
              <a:rPr lang="en-US" sz="2000" dirty="0" smtClean="0"/>
              <a:t>documentation. </a:t>
            </a:r>
            <a:endParaRPr lang="en-US" sz="20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Full-scope </a:t>
            </a:r>
            <a:r>
              <a:rPr lang="en-US" sz="2000" dirty="0"/>
              <a:t>Medi-Cal benefits must be granted to the </a:t>
            </a:r>
            <a:r>
              <a:rPr lang="en-US" sz="2000" dirty="0" smtClean="0"/>
              <a:t>applicant </a:t>
            </a:r>
            <a:r>
              <a:rPr lang="en-US" sz="2000" dirty="0"/>
              <a:t>while DACA immigration status is </a:t>
            </a:r>
            <a:r>
              <a:rPr lang="en-US" sz="2000" dirty="0" smtClean="0"/>
              <a:t>verified, </a:t>
            </a:r>
            <a:r>
              <a:rPr lang="en-US" sz="2000" dirty="0"/>
              <a:t>if </a:t>
            </a:r>
            <a:r>
              <a:rPr lang="en-US" sz="2000" dirty="0" smtClean="0"/>
              <a:t>the individual is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otherwise </a:t>
            </a:r>
            <a:r>
              <a:rPr lang="en-US" sz="2000" dirty="0"/>
              <a:t>eligible.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DACA Verification Requirements  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53000"/>
          </a:xfrm>
        </p:spPr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400" b="1" dirty="0" smtClean="0"/>
              <a:t>I-766 Employment </a:t>
            </a:r>
            <a:r>
              <a:rPr lang="en-US" sz="2400" b="1" dirty="0"/>
              <a:t>Authorization Document (EAD) </a:t>
            </a:r>
            <a:r>
              <a:rPr lang="en-US" sz="2400" b="1" dirty="0" smtClean="0"/>
              <a:t>card with status Category Code </a:t>
            </a:r>
            <a:r>
              <a:rPr lang="en-US" sz="2400" b="1" dirty="0"/>
              <a:t>“C-33</a:t>
            </a:r>
            <a:r>
              <a:rPr lang="en-US" sz="2400" b="1" dirty="0" smtClean="0"/>
              <a:t>” (aka Work Permit)</a:t>
            </a:r>
            <a:endParaRPr lang="en-US" sz="2400" b="1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DACA Verifications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" y="2395954"/>
            <a:ext cx="42672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4341" r="1772" b="4632"/>
          <a:stretch/>
        </p:blipFill>
        <p:spPr bwMode="auto">
          <a:xfrm>
            <a:off x="4800600" y="2407068"/>
            <a:ext cx="4044916" cy="2808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3621232"/>
            <a:ext cx="457200" cy="2308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latin typeface="Arial Black" panose="020B0A04020102020204" pitchFamily="34" charset="0"/>
              </a:rPr>
              <a:t>C33</a:t>
            </a:r>
            <a:endParaRPr lang="en-US" sz="9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71800" y="4614446"/>
            <a:ext cx="838200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latin typeface="Arial Black" panose="020B0A04020102020204" pitchFamily="34" charset="0"/>
              </a:rPr>
              <a:t>01/01/14</a:t>
            </a:r>
          </a:p>
          <a:p>
            <a:r>
              <a:rPr lang="en-US" sz="800" b="1" dirty="0" smtClean="0">
                <a:latin typeface="Arial Black" panose="020B0A04020102020204" pitchFamily="34" charset="0"/>
              </a:rPr>
              <a:t>01/01/16</a:t>
            </a:r>
            <a:endParaRPr lang="en-US" sz="800" b="1" dirty="0"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3600" y="4614446"/>
            <a:ext cx="1752600" cy="3385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09800" y="3625057"/>
            <a:ext cx="800100" cy="184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05200" y="3619500"/>
            <a:ext cx="1143000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48600" y="3581400"/>
            <a:ext cx="838200" cy="2298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0800000">
            <a:off x="8172447" y="3886200"/>
            <a:ext cx="95251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477000" y="5638800"/>
            <a:ext cx="23685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FORM I-766 Rev. (12/2010)</a:t>
            </a:r>
            <a:endParaRPr lang="en-US" sz="1200" b="1" dirty="0"/>
          </a:p>
        </p:txBody>
      </p:sp>
      <p:sp>
        <p:nvSpPr>
          <p:cNvPr id="15" name="Right Arrow 14"/>
          <p:cNvSpPr/>
          <p:nvPr/>
        </p:nvSpPr>
        <p:spPr>
          <a:xfrm rot="18534880">
            <a:off x="779614" y="4540703"/>
            <a:ext cx="1729498" cy="5715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5260075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USCIS/Alien #</a:t>
            </a:r>
            <a:endParaRPr lang="en-US" sz="1200" b="1" dirty="0"/>
          </a:p>
        </p:txBody>
      </p:sp>
      <p:sp>
        <p:nvSpPr>
          <p:cNvPr id="17" name="Up Arrow 16"/>
          <p:cNvSpPr/>
          <p:nvPr/>
        </p:nvSpPr>
        <p:spPr>
          <a:xfrm>
            <a:off x="2209800" y="5085639"/>
            <a:ext cx="45719" cy="6258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481623" y="5684966"/>
            <a:ext cx="1502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Valid From  &amp;</a:t>
            </a:r>
          </a:p>
          <a:p>
            <a:r>
              <a:rPr lang="en-US" sz="1200" b="1" dirty="0" smtClean="0"/>
              <a:t>Expiration Dates</a:t>
            </a:r>
            <a:endParaRPr lang="en-US" sz="1200" b="1" dirty="0"/>
          </a:p>
        </p:txBody>
      </p:sp>
      <p:sp>
        <p:nvSpPr>
          <p:cNvPr id="20" name="Up Arrow 19"/>
          <p:cNvSpPr/>
          <p:nvPr/>
        </p:nvSpPr>
        <p:spPr>
          <a:xfrm rot="20076345" flipH="1">
            <a:off x="3873473" y="3847591"/>
            <a:ext cx="45719" cy="1606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0400" y="5398574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Category Code</a:t>
            </a:r>
            <a:endParaRPr lang="en-US" sz="1200" b="1" dirty="0"/>
          </a:p>
        </p:txBody>
      </p:sp>
      <p:sp>
        <p:nvSpPr>
          <p:cNvPr id="23" name="Up Arrow 22"/>
          <p:cNvSpPr/>
          <p:nvPr/>
        </p:nvSpPr>
        <p:spPr>
          <a:xfrm rot="20931395" flipH="1">
            <a:off x="4645699" y="3854268"/>
            <a:ext cx="45719" cy="19265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896332" y="5781504"/>
            <a:ext cx="1590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Card/Document #</a:t>
            </a:r>
            <a:endParaRPr lang="en-US" sz="1200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DD3A7-8262-4B49-A9C2-E324047B8F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2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1897</TotalTime>
  <Words>1068</Words>
  <Application>Microsoft Office PowerPoint</Application>
  <PresentationFormat>On-screen Show (4:3)</PresentationFormat>
  <Paragraphs>158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Concourse</vt:lpstr>
      <vt:lpstr>DACA</vt:lpstr>
      <vt:lpstr>Defining DACA</vt:lpstr>
      <vt:lpstr>USCIS DACA Flyer </vt:lpstr>
      <vt:lpstr>Defining DACA (continued)</vt:lpstr>
      <vt:lpstr>DACA is a Category of PRUCOL </vt:lpstr>
      <vt:lpstr>DACA is a Category of PRUCOL (continued) </vt:lpstr>
      <vt:lpstr>DACA Medi-Cal Eligibility</vt:lpstr>
      <vt:lpstr>DACA Verification Requirements  </vt:lpstr>
      <vt:lpstr>DACA Verifications</vt:lpstr>
      <vt:lpstr>DACA Verifications (continued) </vt:lpstr>
      <vt:lpstr>DACA Eligibility</vt:lpstr>
      <vt:lpstr>CalHEERS Initiated Application</vt:lpstr>
      <vt:lpstr>Sample Language for Manual NOA</vt:lpstr>
      <vt:lpstr>SAWS Initiated Applications </vt:lpstr>
      <vt:lpstr>MEDS</vt:lpstr>
      <vt:lpstr>MEDS INQE Screen </vt:lpstr>
      <vt:lpstr>LEADER: Individual Attributes Summary</vt:lpstr>
      <vt:lpstr>LEADER: Alien Refugee Summary</vt:lpstr>
      <vt:lpstr>C-IV: Individual Demographics Detail </vt:lpstr>
      <vt:lpstr>C-IV: Citizenship Status Detail </vt:lpstr>
      <vt:lpstr> CalWIN: Individual Demographic Detail</vt:lpstr>
      <vt:lpstr> CalWIN: Non-Citizen Detail</vt:lpstr>
      <vt:lpstr>Pending Future Guidance </vt:lpstr>
      <vt:lpstr>Additional Resources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DACA</dc:title>
  <dc:creator>techsupport</dc:creator>
  <cp:lastModifiedBy>Minasian, Anik</cp:lastModifiedBy>
  <cp:revision>143</cp:revision>
  <cp:lastPrinted>2014-12-08T22:43:24Z</cp:lastPrinted>
  <dcterms:created xsi:type="dcterms:W3CDTF">2014-11-25T17:10:19Z</dcterms:created>
  <dcterms:modified xsi:type="dcterms:W3CDTF">2015-01-15T01:26:29Z</dcterms:modified>
</cp:coreProperties>
</file>