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1" r:id="rId2"/>
    <p:sldId id="314" r:id="rId3"/>
    <p:sldId id="315" r:id="rId4"/>
    <p:sldId id="316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080808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3924" y="-96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C6964-51DB-4960-B297-563E4C71ABFB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A5D20-483A-4220-AFB9-9ADAEF19E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80425-E5D1-4091-9F0B-518C02AD7DA4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A15EE-FE25-4B4B-8C09-C8E790C50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570244" y="1"/>
            <a:ext cx="4573756" cy="5797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2736"/>
            <a:ext cx="1346085" cy="609600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5797073"/>
            <a:ext cx="914400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76986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2514"/>
            <a:ext cx="9144000" cy="53134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 rot="5400000">
            <a:off x="4572000" y="-3810000"/>
            <a:ext cx="0" cy="914400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rot="5400000">
            <a:off x="4572000" y="1524000"/>
            <a:ext cx="0" cy="914400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28700" y="1676400"/>
            <a:ext cx="7086600" cy="3352800"/>
          </a:xfrm>
          <a:prstGeom prst="rect">
            <a:avLst/>
          </a:prstGeom>
        </p:spPr>
        <p:txBody>
          <a:bodyPr/>
          <a:lstStyle>
            <a:lvl1pPr marL="173038" indent="-173038">
              <a:lnSpc>
                <a:spcPts val="4000"/>
              </a:lnSpc>
              <a:buNone/>
              <a:defRPr sz="2800" i="1" baseline="0"/>
            </a:lvl1pPr>
            <a:lvl2pPr marL="0" indent="0" algn="r">
              <a:lnSpc>
                <a:spcPts val="4000"/>
              </a:lnSpc>
              <a:buNone/>
              <a:defRPr sz="2800" b="1" i="1"/>
            </a:lvl2pPr>
          </a:lstStyle>
          <a:p>
            <a:pPr lvl="0"/>
            <a:r>
              <a:rPr lang="en-US" dirty="0" smtClean="0"/>
              <a:t>“Start Quote </a:t>
            </a:r>
            <a:r>
              <a:rPr lang="en-US" dirty="0" err="1" smtClean="0"/>
              <a:t>Here.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– Name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39035" y="0"/>
            <a:ext cx="6104966" cy="5806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6085" cy="60960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39035" y="0"/>
            <a:ext cx="6104966" cy="5806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6085" cy="60960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39035" y="0"/>
            <a:ext cx="6104966" cy="58064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6085" cy="60960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Whi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806440"/>
            <a:ext cx="9144000" cy="1051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4168" cy="608732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Whit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806440"/>
            <a:ext cx="9144000" cy="10515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4168" cy="608732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4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Image Whit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806440"/>
            <a:ext cx="9144000" cy="10515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7420"/>
            <a:ext cx="1344168" cy="608732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2971800" y="0"/>
            <a:ext cx="0" cy="580644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3505200" y="553915"/>
            <a:ext cx="56388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05200" y="685800"/>
            <a:ext cx="5257800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3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505200" y="1447799"/>
            <a:ext cx="5257800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-20638" y="0"/>
            <a:ext cx="2971801" cy="58070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1143000" y="0"/>
            <a:ext cx="8001000" cy="5806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sp>
        <p:nvSpPr>
          <p:cNvPr id="12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1143000" y="0"/>
            <a:ext cx="8001000" cy="5806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sp>
        <p:nvSpPr>
          <p:cNvPr id="12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1143000" y="0"/>
            <a:ext cx="8001000" cy="58064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sp>
        <p:nvSpPr>
          <p:cNvPr id="12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latin typeface="Palatino Linotype" pitchFamily="18" charset="0"/>
              </a:defRPr>
            </a:lvl1pPr>
            <a:lvl2pPr marL="690563" indent="-233363">
              <a:defRPr sz="2400">
                <a:latin typeface="Palatino Linotype" pitchFamily="18" charset="0"/>
              </a:defRPr>
            </a:lvl2pPr>
            <a:lvl3pPr>
              <a:defRPr sz="2400">
                <a:latin typeface="Palatino Linotype" pitchFamily="18" charset="0"/>
              </a:defRPr>
            </a:lvl3pPr>
            <a:lvl4pPr>
              <a:defRPr sz="2400">
                <a:latin typeface="Palatino Linotype" pitchFamily="18" charset="0"/>
              </a:defRPr>
            </a:lvl4pPr>
            <a:lvl5pPr>
              <a:defRPr sz="2400"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570244" y="1"/>
            <a:ext cx="4573756" cy="5797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2736"/>
            <a:ext cx="1346085" cy="60960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0" y="5797073"/>
            <a:ext cx="91440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13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76986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hit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sp>
        <p:nvSpPr>
          <p:cNvPr id="12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hit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3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hi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143000" cy="580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143000" y="0"/>
            <a:ext cx="0" cy="580644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498080" y="6050714"/>
            <a:ext cx="1344168" cy="608732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1524000" y="553915"/>
            <a:ext cx="7620000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685800"/>
            <a:ext cx="7318248" cy="430213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3200" b="1">
                <a:solidFill>
                  <a:schemeClr val="accent4"/>
                </a:solidFill>
              </a:defRPr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47799"/>
            <a:ext cx="7318248" cy="3943709"/>
          </a:xfrm>
          <a:prstGeom prst="rect">
            <a:avLst/>
          </a:prstGeom>
        </p:spPr>
        <p:txBody>
          <a:bodyPr/>
          <a:lstStyle>
            <a:lvl1pPr marL="2333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1pPr>
            <a:lvl2pPr marL="690563" indent="-233363">
              <a:defRPr sz="2400">
                <a:solidFill>
                  <a:srgbClr val="080808"/>
                </a:solidFill>
                <a:latin typeface="Palatino Linotype" pitchFamily="18" charset="0"/>
              </a:defRPr>
            </a:lvl2pPr>
            <a:lvl3pPr>
              <a:defRPr sz="2400">
                <a:solidFill>
                  <a:srgbClr val="080808"/>
                </a:solidFill>
                <a:latin typeface="Palatino Linotype" pitchFamily="18" charset="0"/>
              </a:defRPr>
            </a:lvl3pPr>
            <a:lvl4pPr>
              <a:defRPr sz="2400">
                <a:solidFill>
                  <a:srgbClr val="080808"/>
                </a:solidFill>
                <a:latin typeface="Palatino Linotype" pitchFamily="18" charset="0"/>
              </a:defRPr>
            </a:lvl4pPr>
            <a:lvl5pPr>
              <a:defRPr sz="2400">
                <a:solidFill>
                  <a:srgbClr val="080808"/>
                </a:solidFill>
                <a:latin typeface="Palatino Linotype" pitchFamily="18" charset="0"/>
              </a:defRPr>
            </a:lvl5pPr>
          </a:lstStyle>
          <a:p>
            <a:pPr lvl="0"/>
            <a:r>
              <a:rPr lang="en-US" dirty="0" smtClean="0"/>
              <a:t>Bullet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570244" y="1"/>
            <a:ext cx="4573756" cy="5797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FHA final bw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22736"/>
            <a:ext cx="1346085" cy="60960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0" y="5797073"/>
            <a:ext cx="91440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76986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Purp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50714"/>
            <a:ext cx="1344168" cy="60873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570244" y="-1"/>
            <a:ext cx="4573756" cy="58064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13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80644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Green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50714"/>
            <a:ext cx="1344168" cy="60873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570244" y="-1"/>
            <a:ext cx="4573756" cy="5806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80644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H Title Slide Oran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852160"/>
            <a:ext cx="9144000" cy="1005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A final white logo.emf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304800" y="6050714"/>
            <a:ext cx="1344168" cy="60873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570244" y="-1"/>
            <a:ext cx="4573756" cy="5806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876800" y="1591396"/>
            <a:ext cx="4267200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799" y="1773105"/>
            <a:ext cx="3950208" cy="15225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2800" b="1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Title Slide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76799" y="3429000"/>
            <a:ext cx="3950208" cy="15225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</a:defRPr>
            </a:lvl1pPr>
            <a:lvl2pPr>
              <a:buNone/>
              <a:defRPr sz="2800">
                <a:solidFill>
                  <a:sysClr val="windowText" lastClr="000000"/>
                </a:solidFill>
              </a:defRPr>
            </a:lvl2pPr>
            <a:lvl3pPr>
              <a:buNone/>
              <a:defRPr sz="2800">
                <a:solidFill>
                  <a:sysClr val="windowText" lastClr="000000"/>
                </a:solidFill>
              </a:defRPr>
            </a:lvl3pPr>
            <a:lvl4pPr>
              <a:buNone/>
              <a:defRPr sz="2800">
                <a:solidFill>
                  <a:sysClr val="windowText" lastClr="000000"/>
                </a:solidFill>
              </a:defRPr>
            </a:lvl4pPr>
            <a:lvl5pPr>
              <a:buNone/>
              <a:defRPr sz="2800"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13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4570413" cy="580644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 smtClean="0"/>
              <a:t>Divider Slide </a:t>
            </a:r>
            <a:br>
              <a:rPr lang="en-US" dirty="0" smtClean="0"/>
            </a:br>
            <a:r>
              <a:rPr lang="en-US" dirty="0" smtClean="0"/>
              <a:t>Click Icon to Insert Photo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2514"/>
            <a:ext cx="9144000" cy="53134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 rot="5400000">
            <a:off x="4572000" y="-3810000"/>
            <a:ext cx="0" cy="914400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rot="5400000">
            <a:off x="4572000" y="1524000"/>
            <a:ext cx="0" cy="914400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28700" y="1676400"/>
            <a:ext cx="7086600" cy="3352800"/>
          </a:xfrm>
          <a:prstGeom prst="rect">
            <a:avLst/>
          </a:prstGeom>
        </p:spPr>
        <p:txBody>
          <a:bodyPr/>
          <a:lstStyle>
            <a:lvl1pPr marL="173038" indent="-173038">
              <a:lnSpc>
                <a:spcPts val="4000"/>
              </a:lnSpc>
              <a:buNone/>
              <a:defRPr sz="2800" i="1" baseline="0"/>
            </a:lvl1pPr>
            <a:lvl2pPr marL="0" indent="0" algn="r">
              <a:lnSpc>
                <a:spcPts val="4000"/>
              </a:lnSpc>
              <a:buNone/>
              <a:defRPr sz="2800" b="1" i="1"/>
            </a:lvl2pPr>
          </a:lstStyle>
          <a:p>
            <a:pPr lvl="0"/>
            <a:r>
              <a:rPr lang="en-US" dirty="0" smtClean="0"/>
              <a:t>“Start Quote </a:t>
            </a:r>
            <a:r>
              <a:rPr lang="en-US" dirty="0" err="1" smtClean="0"/>
              <a:t>Here.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– Name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2514"/>
            <a:ext cx="9144000" cy="53134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 rot="5400000">
            <a:off x="4572000" y="-3810000"/>
            <a:ext cx="0" cy="914400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rot="5400000">
            <a:off x="4572000" y="1524000"/>
            <a:ext cx="0" cy="914400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28700" y="1676400"/>
            <a:ext cx="7086600" cy="3352800"/>
          </a:xfrm>
          <a:prstGeom prst="rect">
            <a:avLst/>
          </a:prstGeom>
        </p:spPr>
        <p:txBody>
          <a:bodyPr/>
          <a:lstStyle>
            <a:lvl1pPr marL="173038" indent="-173038">
              <a:lnSpc>
                <a:spcPts val="4000"/>
              </a:lnSpc>
              <a:buNone/>
              <a:defRPr sz="2800" i="1" baseline="0"/>
            </a:lvl1pPr>
            <a:lvl2pPr marL="0" indent="0" algn="r">
              <a:lnSpc>
                <a:spcPts val="4000"/>
              </a:lnSpc>
              <a:buNone/>
              <a:defRPr sz="2800" b="1" i="1"/>
            </a:lvl2pPr>
          </a:lstStyle>
          <a:p>
            <a:pPr lvl="0"/>
            <a:r>
              <a:rPr lang="en-US" dirty="0" smtClean="0"/>
              <a:t>“Start Quote </a:t>
            </a:r>
            <a:r>
              <a:rPr lang="en-US" dirty="0" err="1" smtClean="0"/>
              <a:t>Here.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– Name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9" r:id="rId4"/>
    <p:sldLayoutId id="2147483660" r:id="rId5"/>
    <p:sldLayoutId id="2147483658" r:id="rId6"/>
    <p:sldLayoutId id="2147483661" r:id="rId7"/>
    <p:sldLayoutId id="2147483662" r:id="rId8"/>
    <p:sldLayoutId id="2147483663" r:id="rId9"/>
    <p:sldLayoutId id="2147483664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  <p:sldLayoutId id="2147483674" r:id="rId19"/>
    <p:sldLayoutId id="2147483675" r:id="rId20"/>
    <p:sldLayoutId id="2147483676" r:id="rId21"/>
    <p:sldLayoutId id="2147483677" r:id="rId22"/>
    <p:sldLayoutId id="2147483665" r:id="rId23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0"/>
            <a:ext cx="2971801" cy="5827923"/>
          </a:xfrm>
          <a:solidFill>
            <a:schemeClr val="accent4"/>
          </a:solidFill>
        </p:spPr>
        <p:txBody>
          <a:bodyPr/>
          <a:lstStyle/>
          <a:p>
            <a:pPr algn="ctr">
              <a:spcBef>
                <a:spcPts val="0"/>
              </a:spcBef>
            </a:pPr>
            <a:endParaRPr lang="en-US" sz="6600" dirty="0" smtClean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6600" dirty="0" smtClean="0">
                <a:solidFill>
                  <a:schemeClr val="bg1"/>
                </a:solidFill>
              </a:rPr>
              <a:t>HMIS </a:t>
            </a:r>
            <a:endParaRPr lang="en-US" sz="6600" dirty="0" smtClean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6600" dirty="0" smtClean="0">
                <a:solidFill>
                  <a:schemeClr val="bg1"/>
                </a:solidFill>
              </a:rPr>
              <a:t>Privacy </a:t>
            </a:r>
          </a:p>
          <a:p>
            <a:pPr algn="ctr">
              <a:spcBef>
                <a:spcPts val="0"/>
              </a:spcBef>
            </a:pPr>
            <a:r>
              <a:rPr lang="en-US" sz="6600" dirty="0" smtClean="0">
                <a:solidFill>
                  <a:schemeClr val="bg1"/>
                </a:solidFill>
              </a:rPr>
              <a:t>Policy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3533" y="1156771"/>
            <a:ext cx="50457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rgbClr val="292929"/>
              </a:solidFill>
            </a:endParaRPr>
          </a:p>
          <a:p>
            <a:r>
              <a:rPr lang="en-US" dirty="0" smtClean="0">
                <a:solidFill>
                  <a:srgbClr val="292929"/>
                </a:solidFill>
              </a:rPr>
              <a:t>Rules for the regulation and administration of HMIS is part of the Code of Federal Regulations, as provided for by the HEARTH Act</a:t>
            </a:r>
          </a:p>
          <a:p>
            <a:endParaRPr lang="en-US" dirty="0" smtClean="0">
              <a:solidFill>
                <a:srgbClr val="292929"/>
              </a:solidFill>
            </a:endParaRPr>
          </a:p>
          <a:p>
            <a:endParaRPr lang="en-US" dirty="0" smtClean="0">
              <a:solidFill>
                <a:srgbClr val="292929"/>
              </a:solidFill>
            </a:endParaRPr>
          </a:p>
          <a:p>
            <a:endParaRPr lang="en-US" dirty="0" smtClean="0">
              <a:solidFill>
                <a:srgbClr val="292929"/>
              </a:solidFill>
            </a:endParaRPr>
          </a:p>
          <a:p>
            <a:r>
              <a:rPr lang="en-US" dirty="0" smtClean="0">
                <a:solidFill>
                  <a:srgbClr val="292929"/>
                </a:solidFill>
              </a:rPr>
              <a:t>A privacy policy must be established </a:t>
            </a:r>
            <a:r>
              <a:rPr lang="en-US" smtClean="0">
                <a:solidFill>
                  <a:srgbClr val="292929"/>
                </a:solidFill>
              </a:rPr>
              <a:t>that implements </a:t>
            </a:r>
            <a:r>
              <a:rPr lang="en-US" dirty="0" smtClean="0">
                <a:solidFill>
                  <a:srgbClr val="292929"/>
                </a:solidFill>
              </a:rPr>
              <a:t>procedures that comply with these regulations and any standards established by HUD in notice</a:t>
            </a:r>
            <a:endParaRPr lang="en-US" dirty="0">
              <a:solidFill>
                <a:srgbClr val="292929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3746" t="7908" r="3319" b="3566"/>
          <a:stretch>
            <a:fillRect/>
          </a:stretch>
        </p:blipFill>
        <p:spPr bwMode="auto">
          <a:xfrm>
            <a:off x="0" y="0"/>
            <a:ext cx="547538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396607" y="1487276"/>
            <a:ext cx="2016087" cy="2423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8" idx="6"/>
            <a:endCxn id="14" idx="1"/>
          </p:cNvCxnSpPr>
          <p:nvPr/>
        </p:nvCxnSpPr>
        <p:spPr>
          <a:xfrm>
            <a:off x="2412694" y="1608462"/>
            <a:ext cx="3944039" cy="106863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56733" y="2353935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Protected Personal Information (PPI)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88125" y="2677099"/>
            <a:ext cx="3051673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96607" y="4329629"/>
            <a:ext cx="1299991" cy="1872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endCxn id="22" idx="1"/>
          </p:cNvCxnSpPr>
          <p:nvPr/>
        </p:nvCxnSpPr>
        <p:spPr>
          <a:xfrm>
            <a:off x="1696598" y="4516917"/>
            <a:ext cx="4660135" cy="4957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56733" y="4689521"/>
            <a:ext cx="1961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Aggregate Client data</a:t>
            </a:r>
            <a:endParaRPr lang="en-US" dirty="0"/>
          </a:p>
        </p:txBody>
      </p:sp>
      <p:cxnSp>
        <p:nvCxnSpPr>
          <p:cNvPr id="25" name="Straight Arrow Connector 24"/>
          <p:cNvCxnSpPr>
            <a:endCxn id="27" idx="1"/>
          </p:cNvCxnSpPr>
          <p:nvPr/>
        </p:nvCxnSpPr>
        <p:spPr>
          <a:xfrm>
            <a:off x="4439798" y="2677100"/>
            <a:ext cx="1916935" cy="119349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56733" y="3547431"/>
            <a:ext cx="1817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Participating Agency access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093205" y="429658"/>
            <a:ext cx="1542361" cy="264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endCxn id="33" idx="1"/>
          </p:cNvCxnSpPr>
          <p:nvPr/>
        </p:nvCxnSpPr>
        <p:spPr>
          <a:xfrm>
            <a:off x="3635566" y="501267"/>
            <a:ext cx="2721167" cy="127506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356733" y="159167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Client notice</a:t>
            </a:r>
            <a:endParaRPr lang="en-US" dirty="0"/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16348" y="694063"/>
            <a:ext cx="4469176" cy="430213"/>
          </a:xfrm>
        </p:spPr>
        <p:txBody>
          <a:bodyPr/>
          <a:lstStyle/>
          <a:p>
            <a:pPr algn="ctr"/>
            <a:r>
              <a:rPr lang="en-US" dirty="0" smtClean="0"/>
              <a:t> HMIS Privacy Policy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HMIS Privacy Policy</a:t>
            </a:r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 l="7575" r="3788" b="55928"/>
          <a:stretch>
            <a:fillRect/>
          </a:stretch>
        </p:blipFill>
        <p:spPr bwMode="auto">
          <a:xfrm>
            <a:off x="1156771" y="1523636"/>
            <a:ext cx="5365215" cy="38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1156771" y="1718631"/>
            <a:ext cx="2853369" cy="3745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9" idx="6"/>
          </p:cNvCxnSpPr>
          <p:nvPr/>
        </p:nvCxnSpPr>
        <p:spPr>
          <a:xfrm flipV="1">
            <a:off x="4010140" y="1718632"/>
            <a:ext cx="2963537" cy="18728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27065" y="1523636"/>
            <a:ext cx="16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Protections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503364" y="4616067"/>
            <a:ext cx="815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318612" y="4230477"/>
            <a:ext cx="2478795" cy="3855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227065" y="4045811"/>
            <a:ext cx="161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Client access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HMIS Privacy Policy</a:t>
            </a:r>
          </a:p>
          <a:p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 l="9078" r="5620" b="29099"/>
          <a:stretch>
            <a:fillRect/>
          </a:stretch>
        </p:blipFill>
        <p:spPr bwMode="auto">
          <a:xfrm>
            <a:off x="1524000" y="1292283"/>
            <a:ext cx="4583016" cy="441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524000" y="2566930"/>
            <a:ext cx="3896299" cy="11898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>
          <a:xfrm flipV="1">
            <a:off x="5420299" y="2566933"/>
            <a:ext cx="1619479" cy="5949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39778" y="2247440"/>
            <a:ext cx="1630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Privacy Notice and Policy covering HMIS usage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 slides">
  <a:themeElements>
    <a:clrScheme name="FH PPT Theme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455560"/>
      </a:accent1>
      <a:accent2>
        <a:srgbClr val="6CB33F"/>
      </a:accent2>
      <a:accent3>
        <a:srgbClr val="F58025"/>
      </a:accent3>
      <a:accent4>
        <a:srgbClr val="894199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FHA-font-them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 slides</Template>
  <TotalTime>351</TotalTime>
  <Words>83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FH slides</vt:lpstr>
      <vt:lpstr>Slide 1</vt:lpstr>
      <vt:lpstr>Slide 2</vt:lpstr>
      <vt:lpstr>Slide 3</vt:lpstr>
      <vt:lpstr>Slide 4</vt:lpstr>
    </vt:vector>
  </TitlesOfParts>
  <Company>HACCF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mmikel</dc:creator>
  <cp:lastModifiedBy>Cassie Morgan</cp:lastModifiedBy>
  <cp:revision>14</cp:revision>
  <dcterms:created xsi:type="dcterms:W3CDTF">2012-11-06T17:04:49Z</dcterms:created>
  <dcterms:modified xsi:type="dcterms:W3CDTF">2014-09-22T19:51:50Z</dcterms:modified>
</cp:coreProperties>
</file>