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0" r:id="rId2"/>
    <p:sldId id="318" r:id="rId3"/>
    <p:sldId id="321" r:id="rId4"/>
    <p:sldId id="322" r:id="rId5"/>
    <p:sldId id="323" r:id="rId6"/>
    <p:sldId id="324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80808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-3924" y="-96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C6964-51DB-4960-B297-563E4C71ABFB}" type="datetimeFigureOut">
              <a:rPr lang="en-US" smtClean="0"/>
              <a:pPr/>
              <a:t>9/23/2014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A5D20-483A-4220-AFB9-9ADAEF19EC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80425-E5D1-4091-9F0B-518C02AD7DA4}" type="datetimeFigureOut">
              <a:rPr lang="en-US" smtClean="0"/>
              <a:pPr/>
              <a:t>9/23/2014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A15EE-FE25-4B4B-8C09-C8E790C509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H Title Slid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0244" y="1"/>
            <a:ext cx="4573756" cy="5797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876800" y="1591396"/>
            <a:ext cx="4267200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FHA final bw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22736"/>
            <a:ext cx="1346085" cy="6096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5797073"/>
            <a:ext cx="9144000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876799" y="1773105"/>
            <a:ext cx="3950208" cy="15225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2800" b="1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Title Slide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876799" y="3429000"/>
            <a:ext cx="3950208" cy="152254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="0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26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4570413" cy="5769864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82514"/>
            <a:ext cx="9144000" cy="53134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4572000" y="-3810000"/>
            <a:ext cx="0" cy="9144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4572000" y="1524000"/>
            <a:ext cx="0" cy="9144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1676400"/>
            <a:ext cx="7086600" cy="3352800"/>
          </a:xfrm>
          <a:prstGeom prst="rect">
            <a:avLst/>
          </a:prstGeom>
        </p:spPr>
        <p:txBody>
          <a:bodyPr/>
          <a:lstStyle>
            <a:lvl1pPr marL="173038" indent="-173038">
              <a:lnSpc>
                <a:spcPts val="4000"/>
              </a:lnSpc>
              <a:buNone/>
              <a:defRPr sz="2800" i="1" baseline="0"/>
            </a:lvl1pPr>
            <a:lvl2pPr marL="0" indent="0" algn="r">
              <a:lnSpc>
                <a:spcPts val="4000"/>
              </a:lnSpc>
              <a:buNone/>
              <a:defRPr sz="2800" b="1" i="1"/>
            </a:lvl2pPr>
          </a:lstStyle>
          <a:p>
            <a:pPr lvl="0"/>
            <a:r>
              <a:rPr lang="en-US" dirty="0" smtClean="0"/>
              <a:t>“Start Quote </a:t>
            </a:r>
            <a:r>
              <a:rPr lang="en-US" dirty="0" err="1" smtClean="0"/>
              <a:t>Here.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– Name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Imag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39035" y="0"/>
            <a:ext cx="6104966" cy="5806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71800" y="0"/>
            <a:ext cx="0" cy="580644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FHA final bw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27420"/>
            <a:ext cx="1346085" cy="6096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3505200" y="553915"/>
            <a:ext cx="563880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505200" y="685800"/>
            <a:ext cx="5257800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/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505200" y="1447799"/>
            <a:ext cx="5257800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latin typeface="Palatino Linotype" pitchFamily="18" charset="0"/>
              </a:defRPr>
            </a:lvl1pPr>
            <a:lvl2pPr marL="690563" indent="-233363">
              <a:defRPr sz="2400">
                <a:latin typeface="Palatino Linotype" pitchFamily="18" charset="0"/>
              </a:defRPr>
            </a:lvl2pPr>
            <a:lvl3pPr>
              <a:defRPr sz="2400">
                <a:latin typeface="Palatino Linotype" pitchFamily="18" charset="0"/>
              </a:defRPr>
            </a:lvl3pPr>
            <a:lvl4pPr>
              <a:defRPr sz="2400">
                <a:latin typeface="Palatino Linotype" pitchFamily="18" charset="0"/>
              </a:defRPr>
            </a:lvl4pPr>
            <a:lvl5pPr>
              <a:defRPr sz="2400"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-20638" y="0"/>
            <a:ext cx="2971801" cy="5807075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Imag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39035" y="0"/>
            <a:ext cx="6104966" cy="5806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71800" y="0"/>
            <a:ext cx="0" cy="580644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FHA final bw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27420"/>
            <a:ext cx="1346085" cy="6096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3505200" y="553915"/>
            <a:ext cx="563880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505200" y="685800"/>
            <a:ext cx="5257800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/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505200" y="1447799"/>
            <a:ext cx="5257800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latin typeface="Palatino Linotype" pitchFamily="18" charset="0"/>
              </a:defRPr>
            </a:lvl1pPr>
            <a:lvl2pPr marL="690563" indent="-233363">
              <a:defRPr sz="2400">
                <a:latin typeface="Palatino Linotype" pitchFamily="18" charset="0"/>
              </a:defRPr>
            </a:lvl2pPr>
            <a:lvl3pPr>
              <a:defRPr sz="2400">
                <a:latin typeface="Palatino Linotype" pitchFamily="18" charset="0"/>
              </a:defRPr>
            </a:lvl3pPr>
            <a:lvl4pPr>
              <a:defRPr sz="2400">
                <a:latin typeface="Palatino Linotype" pitchFamily="18" charset="0"/>
              </a:defRPr>
            </a:lvl4pPr>
            <a:lvl5pPr>
              <a:defRPr sz="2400"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-20638" y="0"/>
            <a:ext cx="2971801" cy="5807075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Imag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39035" y="0"/>
            <a:ext cx="6104966" cy="580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71800" y="0"/>
            <a:ext cx="0" cy="580644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FHA final bw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27420"/>
            <a:ext cx="1346085" cy="6096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3505200" y="553915"/>
            <a:ext cx="563880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505200" y="685800"/>
            <a:ext cx="5257800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/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505200" y="1447799"/>
            <a:ext cx="5257800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latin typeface="Palatino Linotype" pitchFamily="18" charset="0"/>
              </a:defRPr>
            </a:lvl1pPr>
            <a:lvl2pPr marL="690563" indent="-233363">
              <a:defRPr sz="2400">
                <a:latin typeface="Palatino Linotype" pitchFamily="18" charset="0"/>
              </a:defRPr>
            </a:lvl2pPr>
            <a:lvl3pPr>
              <a:defRPr sz="2400">
                <a:latin typeface="Palatino Linotype" pitchFamily="18" charset="0"/>
              </a:defRPr>
            </a:lvl3pPr>
            <a:lvl4pPr>
              <a:defRPr sz="2400">
                <a:latin typeface="Palatino Linotype" pitchFamily="18" charset="0"/>
              </a:defRPr>
            </a:lvl4pPr>
            <a:lvl5pPr>
              <a:defRPr sz="2400"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-20638" y="0"/>
            <a:ext cx="2971801" cy="5807075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Image Whi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806440"/>
            <a:ext cx="9144000" cy="1051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27420"/>
            <a:ext cx="1344168" cy="6087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2971800" y="0"/>
            <a:ext cx="0" cy="580644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3505200" y="553915"/>
            <a:ext cx="5638800" cy="0"/>
          </a:xfrm>
          <a:prstGeom prst="line">
            <a:avLst/>
          </a:prstGeom>
          <a:ln w="12700">
            <a:solidFill>
              <a:srgbClr val="080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505200" y="685800"/>
            <a:ext cx="5257800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>
                <a:solidFill>
                  <a:schemeClr val="accent2"/>
                </a:solidFill>
              </a:defRPr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505200" y="1447799"/>
            <a:ext cx="5257800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1pPr>
            <a:lvl2pPr marL="6905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2pPr>
            <a:lvl3pPr>
              <a:defRPr sz="2400">
                <a:solidFill>
                  <a:srgbClr val="080808"/>
                </a:solidFill>
                <a:latin typeface="Palatino Linotype" pitchFamily="18" charset="0"/>
              </a:defRPr>
            </a:lvl3pPr>
            <a:lvl4pPr>
              <a:defRPr sz="2400">
                <a:solidFill>
                  <a:srgbClr val="080808"/>
                </a:solidFill>
                <a:latin typeface="Palatino Linotype" pitchFamily="18" charset="0"/>
              </a:defRPr>
            </a:lvl4pPr>
            <a:lvl5pPr>
              <a:defRPr sz="2400">
                <a:solidFill>
                  <a:srgbClr val="080808"/>
                </a:solidFill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-20638" y="0"/>
            <a:ext cx="2971801" cy="5807075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Image Whit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806440"/>
            <a:ext cx="9144000" cy="10515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27420"/>
            <a:ext cx="1344168" cy="6087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2971800" y="0"/>
            <a:ext cx="0" cy="580644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3505200" y="553915"/>
            <a:ext cx="5638800" cy="0"/>
          </a:xfrm>
          <a:prstGeom prst="line">
            <a:avLst/>
          </a:prstGeom>
          <a:ln w="12700">
            <a:solidFill>
              <a:srgbClr val="080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505200" y="685800"/>
            <a:ext cx="5257800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>
                <a:solidFill>
                  <a:schemeClr val="accent4"/>
                </a:solidFill>
              </a:defRPr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505200" y="1447799"/>
            <a:ext cx="5257800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1pPr>
            <a:lvl2pPr marL="6905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2pPr>
            <a:lvl3pPr>
              <a:defRPr sz="2400">
                <a:solidFill>
                  <a:srgbClr val="080808"/>
                </a:solidFill>
                <a:latin typeface="Palatino Linotype" pitchFamily="18" charset="0"/>
              </a:defRPr>
            </a:lvl3pPr>
            <a:lvl4pPr>
              <a:defRPr sz="2400">
                <a:solidFill>
                  <a:srgbClr val="080808"/>
                </a:solidFill>
                <a:latin typeface="Palatino Linotype" pitchFamily="18" charset="0"/>
              </a:defRPr>
            </a:lvl4pPr>
            <a:lvl5pPr>
              <a:defRPr sz="2400">
                <a:solidFill>
                  <a:srgbClr val="080808"/>
                </a:solidFill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-20638" y="0"/>
            <a:ext cx="2971801" cy="5807075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Image Whit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806440"/>
            <a:ext cx="9144000" cy="10515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27420"/>
            <a:ext cx="1344168" cy="6087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2971800" y="0"/>
            <a:ext cx="0" cy="580644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3505200" y="553915"/>
            <a:ext cx="5638800" cy="0"/>
          </a:xfrm>
          <a:prstGeom prst="line">
            <a:avLst/>
          </a:prstGeom>
          <a:ln w="12700">
            <a:solidFill>
              <a:srgbClr val="080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505200" y="685800"/>
            <a:ext cx="5257800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>
                <a:solidFill>
                  <a:schemeClr val="accent3"/>
                </a:solidFill>
              </a:defRPr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505200" y="1447799"/>
            <a:ext cx="5257800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1pPr>
            <a:lvl2pPr marL="6905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2pPr>
            <a:lvl3pPr>
              <a:defRPr sz="2400">
                <a:solidFill>
                  <a:srgbClr val="080808"/>
                </a:solidFill>
                <a:latin typeface="Palatino Linotype" pitchFamily="18" charset="0"/>
              </a:defRPr>
            </a:lvl3pPr>
            <a:lvl4pPr>
              <a:defRPr sz="2400">
                <a:solidFill>
                  <a:srgbClr val="080808"/>
                </a:solidFill>
                <a:latin typeface="Palatino Linotype" pitchFamily="18" charset="0"/>
              </a:defRPr>
            </a:lvl4pPr>
            <a:lvl5pPr>
              <a:defRPr sz="2400">
                <a:solidFill>
                  <a:srgbClr val="080808"/>
                </a:solidFill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-20638" y="0"/>
            <a:ext cx="2971801" cy="5807075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143000" cy="5806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143000" y="0"/>
            <a:ext cx="8001000" cy="5806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52160"/>
            <a:ext cx="9144000" cy="10058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4000" y="553915"/>
            <a:ext cx="762000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143000" y="0"/>
            <a:ext cx="0" cy="580644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498080" y="6050714"/>
            <a:ext cx="1344168" cy="608732"/>
          </a:xfrm>
          <a:prstGeom prst="rect">
            <a:avLst/>
          </a:prstGeom>
        </p:spPr>
      </p:pic>
      <p:sp>
        <p:nvSpPr>
          <p:cNvPr id="11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1933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685800"/>
            <a:ext cx="7318248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/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47799"/>
            <a:ext cx="7318248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latin typeface="Palatino Linotype" pitchFamily="18" charset="0"/>
              </a:defRPr>
            </a:lvl1pPr>
            <a:lvl2pPr marL="690563" indent="-233363">
              <a:defRPr sz="2400">
                <a:latin typeface="Palatino Linotype" pitchFamily="18" charset="0"/>
              </a:defRPr>
            </a:lvl2pPr>
            <a:lvl3pPr>
              <a:defRPr sz="2400">
                <a:latin typeface="Palatino Linotype" pitchFamily="18" charset="0"/>
              </a:defRPr>
            </a:lvl3pPr>
            <a:lvl4pPr>
              <a:defRPr sz="2400">
                <a:latin typeface="Palatino Linotype" pitchFamily="18" charset="0"/>
              </a:defRPr>
            </a:lvl4pPr>
            <a:lvl5pPr>
              <a:defRPr sz="2400"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143000" cy="5806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143000" y="0"/>
            <a:ext cx="8001000" cy="5806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52160"/>
            <a:ext cx="9144000" cy="10058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4000" y="553915"/>
            <a:ext cx="762000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143000" y="0"/>
            <a:ext cx="0" cy="580644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498080" y="6050714"/>
            <a:ext cx="1344168" cy="608732"/>
          </a:xfrm>
          <a:prstGeom prst="rect">
            <a:avLst/>
          </a:prstGeom>
        </p:spPr>
      </p:pic>
      <p:sp>
        <p:nvSpPr>
          <p:cNvPr id="11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1933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685800"/>
            <a:ext cx="7318248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/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47799"/>
            <a:ext cx="7318248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latin typeface="Palatino Linotype" pitchFamily="18" charset="0"/>
              </a:defRPr>
            </a:lvl1pPr>
            <a:lvl2pPr marL="690563" indent="-233363">
              <a:defRPr sz="2400">
                <a:latin typeface="Palatino Linotype" pitchFamily="18" charset="0"/>
              </a:defRPr>
            </a:lvl2pPr>
            <a:lvl3pPr>
              <a:defRPr sz="2400">
                <a:latin typeface="Palatino Linotype" pitchFamily="18" charset="0"/>
              </a:defRPr>
            </a:lvl3pPr>
            <a:lvl4pPr>
              <a:defRPr sz="2400">
                <a:latin typeface="Palatino Linotype" pitchFamily="18" charset="0"/>
              </a:defRPr>
            </a:lvl4pPr>
            <a:lvl5pPr>
              <a:defRPr sz="2400"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143000" cy="5806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143000" y="0"/>
            <a:ext cx="8001000" cy="580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52160"/>
            <a:ext cx="9144000" cy="1005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4000" y="553915"/>
            <a:ext cx="762000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143000" y="0"/>
            <a:ext cx="0" cy="580644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498080" y="6050714"/>
            <a:ext cx="1344168" cy="608732"/>
          </a:xfrm>
          <a:prstGeom prst="rect">
            <a:avLst/>
          </a:prstGeom>
        </p:spPr>
      </p:pic>
      <p:sp>
        <p:nvSpPr>
          <p:cNvPr id="11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1933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685800"/>
            <a:ext cx="7318248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/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47799"/>
            <a:ext cx="7318248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latin typeface="Palatino Linotype" pitchFamily="18" charset="0"/>
              </a:defRPr>
            </a:lvl1pPr>
            <a:lvl2pPr marL="690563" indent="-233363">
              <a:defRPr sz="2400">
                <a:latin typeface="Palatino Linotype" pitchFamily="18" charset="0"/>
              </a:defRPr>
            </a:lvl2pPr>
            <a:lvl3pPr>
              <a:defRPr sz="2400">
                <a:latin typeface="Palatino Linotype" pitchFamily="18" charset="0"/>
              </a:defRPr>
            </a:lvl3pPr>
            <a:lvl4pPr>
              <a:defRPr sz="2400">
                <a:latin typeface="Palatino Linotype" pitchFamily="18" charset="0"/>
              </a:defRPr>
            </a:lvl4pPr>
            <a:lvl5pPr>
              <a:defRPr sz="2400"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H Title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570244" y="1"/>
            <a:ext cx="4573756" cy="5797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876800" y="1591396"/>
            <a:ext cx="4267200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FHA final bw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22736"/>
            <a:ext cx="1346085" cy="609600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5797073"/>
            <a:ext cx="91440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876799" y="1773105"/>
            <a:ext cx="3950208" cy="15225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2800" b="1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Title Slide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876799" y="3429000"/>
            <a:ext cx="3950208" cy="152254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="0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9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4570413" cy="5769864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hit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143000" cy="5806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52160"/>
            <a:ext cx="9144000" cy="10058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4000" y="553915"/>
            <a:ext cx="7620000" cy="0"/>
          </a:xfrm>
          <a:prstGeom prst="line">
            <a:avLst/>
          </a:prstGeom>
          <a:ln w="12700">
            <a:solidFill>
              <a:srgbClr val="080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143000" y="0"/>
            <a:ext cx="0" cy="580644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498080" y="6050714"/>
            <a:ext cx="1344168" cy="608732"/>
          </a:xfrm>
          <a:prstGeom prst="rect">
            <a:avLst/>
          </a:prstGeom>
        </p:spPr>
      </p:pic>
      <p:sp>
        <p:nvSpPr>
          <p:cNvPr id="11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1933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685800"/>
            <a:ext cx="7318248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>
                <a:solidFill>
                  <a:schemeClr val="accent2"/>
                </a:solidFill>
              </a:defRPr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47799"/>
            <a:ext cx="7318248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1pPr>
            <a:lvl2pPr marL="6905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2pPr>
            <a:lvl3pPr>
              <a:defRPr sz="2400">
                <a:solidFill>
                  <a:srgbClr val="080808"/>
                </a:solidFill>
                <a:latin typeface="Palatino Linotype" pitchFamily="18" charset="0"/>
              </a:defRPr>
            </a:lvl3pPr>
            <a:lvl4pPr>
              <a:defRPr sz="2400">
                <a:solidFill>
                  <a:srgbClr val="080808"/>
                </a:solidFill>
                <a:latin typeface="Palatino Linotype" pitchFamily="18" charset="0"/>
              </a:defRPr>
            </a:lvl4pPr>
            <a:lvl5pPr>
              <a:defRPr sz="2400">
                <a:solidFill>
                  <a:srgbClr val="080808"/>
                </a:solidFill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hit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143000" cy="5806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52160"/>
            <a:ext cx="9144000" cy="10058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43000" y="0"/>
            <a:ext cx="0" cy="580644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498080" y="6050714"/>
            <a:ext cx="1344168" cy="608732"/>
          </a:xfrm>
          <a:prstGeom prst="rect">
            <a:avLst/>
          </a:prstGeom>
        </p:spPr>
      </p:pic>
      <p:sp>
        <p:nvSpPr>
          <p:cNvPr id="11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1933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524000" y="553915"/>
            <a:ext cx="7620000" cy="0"/>
          </a:xfrm>
          <a:prstGeom prst="line">
            <a:avLst/>
          </a:prstGeom>
          <a:ln w="12700">
            <a:solidFill>
              <a:srgbClr val="080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685800"/>
            <a:ext cx="7318248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>
                <a:solidFill>
                  <a:schemeClr val="accent3"/>
                </a:solidFill>
              </a:defRPr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47799"/>
            <a:ext cx="7318248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1pPr>
            <a:lvl2pPr marL="6905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2pPr>
            <a:lvl3pPr>
              <a:defRPr sz="2400">
                <a:solidFill>
                  <a:srgbClr val="080808"/>
                </a:solidFill>
                <a:latin typeface="Palatino Linotype" pitchFamily="18" charset="0"/>
              </a:defRPr>
            </a:lvl3pPr>
            <a:lvl4pPr>
              <a:defRPr sz="2400">
                <a:solidFill>
                  <a:srgbClr val="080808"/>
                </a:solidFill>
                <a:latin typeface="Palatino Linotype" pitchFamily="18" charset="0"/>
              </a:defRPr>
            </a:lvl4pPr>
            <a:lvl5pPr>
              <a:defRPr sz="2400">
                <a:solidFill>
                  <a:srgbClr val="080808"/>
                </a:solidFill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hi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143000" cy="5806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52160"/>
            <a:ext cx="9144000" cy="1005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43000" y="0"/>
            <a:ext cx="0" cy="580644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498080" y="6050714"/>
            <a:ext cx="1344168" cy="608732"/>
          </a:xfrm>
          <a:prstGeom prst="rect">
            <a:avLst/>
          </a:prstGeom>
        </p:spPr>
      </p:pic>
      <p:sp>
        <p:nvSpPr>
          <p:cNvPr id="11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1933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524000" y="553915"/>
            <a:ext cx="7620000" cy="0"/>
          </a:xfrm>
          <a:prstGeom prst="line">
            <a:avLst/>
          </a:prstGeom>
          <a:ln w="12700">
            <a:solidFill>
              <a:srgbClr val="080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685800"/>
            <a:ext cx="7318248" cy="43021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3200" b="1">
                <a:solidFill>
                  <a:schemeClr val="accent4"/>
                </a:solidFill>
              </a:defRPr>
            </a:lvl1pPr>
            <a:lvl2pPr>
              <a:buNone/>
              <a:defRPr sz="3200" b="1"/>
            </a:lvl2pPr>
            <a:lvl3pPr>
              <a:buNone/>
              <a:defRPr sz="32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47799"/>
            <a:ext cx="7318248" cy="3943709"/>
          </a:xfrm>
          <a:prstGeom prst="rect">
            <a:avLst/>
          </a:prstGeom>
        </p:spPr>
        <p:txBody>
          <a:bodyPr/>
          <a:lstStyle>
            <a:lvl1pPr marL="2333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1pPr>
            <a:lvl2pPr marL="690563" indent="-233363">
              <a:defRPr sz="2400">
                <a:solidFill>
                  <a:srgbClr val="080808"/>
                </a:solidFill>
                <a:latin typeface="Palatino Linotype" pitchFamily="18" charset="0"/>
              </a:defRPr>
            </a:lvl2pPr>
            <a:lvl3pPr>
              <a:defRPr sz="2400">
                <a:solidFill>
                  <a:srgbClr val="080808"/>
                </a:solidFill>
                <a:latin typeface="Palatino Linotype" pitchFamily="18" charset="0"/>
              </a:defRPr>
            </a:lvl3pPr>
            <a:lvl4pPr>
              <a:defRPr sz="2400">
                <a:solidFill>
                  <a:srgbClr val="080808"/>
                </a:solidFill>
                <a:latin typeface="Palatino Linotype" pitchFamily="18" charset="0"/>
              </a:defRPr>
            </a:lvl4pPr>
            <a:lvl5pPr>
              <a:defRPr sz="2400">
                <a:solidFill>
                  <a:srgbClr val="080808"/>
                </a:solidFill>
                <a:latin typeface="Palatino Linotype" pitchFamily="18" charset="0"/>
              </a:defRPr>
            </a:lvl5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H Title Sli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570244" y="1"/>
            <a:ext cx="4573756" cy="5797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876800" y="1591396"/>
            <a:ext cx="4267200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FHA final bw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22736"/>
            <a:ext cx="1346085" cy="609600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5797073"/>
            <a:ext cx="91440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876799" y="1773105"/>
            <a:ext cx="3950208" cy="15225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2800" b="1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Title Slide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876799" y="3429000"/>
            <a:ext cx="3950208" cy="152254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="0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9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4570413" cy="5769864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H Title Slide Purpl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852160"/>
            <a:ext cx="9144000" cy="10058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50714"/>
            <a:ext cx="1344168" cy="608732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70244" y="-1"/>
            <a:ext cx="4573756" cy="580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876800" y="1591396"/>
            <a:ext cx="4267200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876799" y="1773105"/>
            <a:ext cx="3950208" cy="15225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2800" b="1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Title Slide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876799" y="3429000"/>
            <a:ext cx="3950208" cy="152254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="0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4570413" cy="580644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H Title Slide Green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852160"/>
            <a:ext cx="9144000" cy="10058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50714"/>
            <a:ext cx="1344168" cy="608732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70244" y="-1"/>
            <a:ext cx="4573756" cy="5806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876800" y="1591396"/>
            <a:ext cx="4267200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876799" y="1773105"/>
            <a:ext cx="3950208" cy="15225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2800" b="1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Title Slide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876799" y="3429000"/>
            <a:ext cx="3950208" cy="152254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="0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4570413" cy="580644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H Title Slide Orang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852160"/>
            <a:ext cx="9144000" cy="1005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FHA final white logo.emf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04800" y="6050714"/>
            <a:ext cx="1344168" cy="608732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70244" y="-1"/>
            <a:ext cx="4573756" cy="5806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876800" y="1591396"/>
            <a:ext cx="4267200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876799" y="1773105"/>
            <a:ext cx="3950208" cy="15225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2800" b="1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Title Slide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876799" y="3429000"/>
            <a:ext cx="3950208" cy="152254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="0" i="1">
                <a:solidFill>
                  <a:schemeClr val="bg1"/>
                </a:solidFill>
              </a:defRPr>
            </a:lvl1pPr>
            <a:lvl2pPr>
              <a:buNone/>
              <a:defRPr sz="2800">
                <a:solidFill>
                  <a:sysClr val="windowText" lastClr="000000"/>
                </a:solidFill>
              </a:defRPr>
            </a:lvl2pPr>
            <a:lvl3pPr>
              <a:buNone/>
              <a:defRPr sz="2800">
                <a:solidFill>
                  <a:sysClr val="windowText" lastClr="000000"/>
                </a:solidFill>
              </a:defRPr>
            </a:lvl3pPr>
            <a:lvl4pPr>
              <a:buNone/>
              <a:defRPr sz="2800">
                <a:solidFill>
                  <a:sysClr val="windowText" lastClr="000000"/>
                </a:solidFill>
              </a:defRPr>
            </a:lvl4pPr>
            <a:lvl5pPr>
              <a:buNone/>
              <a:defRPr sz="280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4570413" cy="580644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en-US" dirty="0" smtClean="0"/>
              <a:t>Divider Slide </a:t>
            </a:r>
            <a:br>
              <a:rPr lang="en-US" dirty="0" smtClean="0"/>
            </a:br>
            <a:r>
              <a:rPr lang="en-US" dirty="0" smtClean="0"/>
              <a:t>Click Icon to Insert Photo</a:t>
            </a:r>
            <a:endParaRPr lang="en-US" dirty="0"/>
          </a:p>
        </p:txBody>
      </p:sp>
      <p:sp>
        <p:nvSpPr>
          <p:cNvPr id="32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82514"/>
            <a:ext cx="9144000" cy="53134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4572000" y="-3810000"/>
            <a:ext cx="0" cy="914400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4572000" y="1524000"/>
            <a:ext cx="0" cy="914400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1676400"/>
            <a:ext cx="7086600" cy="3352800"/>
          </a:xfrm>
          <a:prstGeom prst="rect">
            <a:avLst/>
          </a:prstGeom>
        </p:spPr>
        <p:txBody>
          <a:bodyPr/>
          <a:lstStyle>
            <a:lvl1pPr marL="173038" indent="-173038">
              <a:lnSpc>
                <a:spcPts val="4000"/>
              </a:lnSpc>
              <a:buNone/>
              <a:defRPr sz="2800" i="1" baseline="0"/>
            </a:lvl1pPr>
            <a:lvl2pPr marL="0" indent="0" algn="r">
              <a:lnSpc>
                <a:spcPts val="4000"/>
              </a:lnSpc>
              <a:buNone/>
              <a:defRPr sz="2800" b="1" i="1"/>
            </a:lvl2pPr>
          </a:lstStyle>
          <a:p>
            <a:pPr lvl="0"/>
            <a:r>
              <a:rPr lang="en-US" dirty="0" smtClean="0"/>
              <a:t>“Start Quote </a:t>
            </a:r>
            <a:r>
              <a:rPr lang="en-US" dirty="0" err="1" smtClean="0"/>
              <a:t>Here.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– Name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82514"/>
            <a:ext cx="9144000" cy="53134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4572000" y="-3810000"/>
            <a:ext cx="0" cy="914400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4572000" y="1524000"/>
            <a:ext cx="0" cy="914400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863751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159CB2-E0CC-4B97-A54A-B6D40D063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1676400"/>
            <a:ext cx="7086600" cy="3352800"/>
          </a:xfrm>
          <a:prstGeom prst="rect">
            <a:avLst/>
          </a:prstGeom>
        </p:spPr>
        <p:txBody>
          <a:bodyPr/>
          <a:lstStyle>
            <a:lvl1pPr marL="173038" indent="-173038">
              <a:lnSpc>
                <a:spcPts val="4000"/>
              </a:lnSpc>
              <a:buNone/>
              <a:defRPr sz="2800" i="1" baseline="0"/>
            </a:lvl1pPr>
            <a:lvl2pPr marL="0" indent="0" algn="r">
              <a:lnSpc>
                <a:spcPts val="4000"/>
              </a:lnSpc>
              <a:buNone/>
              <a:defRPr sz="2800" b="1" i="1"/>
            </a:lvl2pPr>
          </a:lstStyle>
          <a:p>
            <a:pPr lvl="0"/>
            <a:r>
              <a:rPr lang="en-US" dirty="0" smtClean="0"/>
              <a:t>“Start Quote </a:t>
            </a:r>
            <a:r>
              <a:rPr lang="en-US" dirty="0" err="1" smtClean="0"/>
              <a:t>Here.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– Name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9" r:id="rId4"/>
    <p:sldLayoutId id="2147483660" r:id="rId5"/>
    <p:sldLayoutId id="2147483658" r:id="rId6"/>
    <p:sldLayoutId id="2147483661" r:id="rId7"/>
    <p:sldLayoutId id="2147483662" r:id="rId8"/>
    <p:sldLayoutId id="2147483663" r:id="rId9"/>
    <p:sldLayoutId id="2147483664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77" r:id="rId22"/>
    <p:sldLayoutId id="2147483665" r:id="rId23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US" dirty="0" smtClean="0"/>
              <a:t>Homeless Management Information System-Data, Challenges and Solutions, Reports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876799" y="4005117"/>
            <a:ext cx="3950208" cy="1522546"/>
          </a:xfrm>
        </p:spPr>
        <p:txBody>
          <a:bodyPr/>
          <a:lstStyle/>
          <a:p>
            <a:r>
              <a:rPr lang="en-US" dirty="0" smtClean="0"/>
              <a:t>Melissa Mikel</a:t>
            </a:r>
          </a:p>
          <a:p>
            <a:r>
              <a:rPr lang="en-US" dirty="0" smtClean="0"/>
              <a:t>Quality Assurance Analyst- HMIS</a:t>
            </a:r>
          </a:p>
          <a:p>
            <a:r>
              <a:rPr lang="en-US" dirty="0" smtClean="0"/>
              <a:t>September 24,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159CB2-E0CC-4B97-A54A-B6D40D063891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Placeholder 11" descr="powerpoint title 02.jpg"/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tretch>
            <a:fillRect/>
          </a:stretch>
        </p:blipFill>
        <p:spPr>
          <a:xfrm>
            <a:off x="0" y="1003471"/>
            <a:ext cx="4570413" cy="3762919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159CB2-E0CC-4B97-A54A-B6D40D06389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What is HMIS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Locally-administered data system used to record and analyze client, service and housing data for individuals and families who are homeless or at risk of homelessness.</a:t>
            </a:r>
          </a:p>
          <a:p>
            <a:r>
              <a:rPr lang="en-US" dirty="0" smtClean="0"/>
              <a:t>It has the capacity to integrate and unduplicated data across projects in a community.</a:t>
            </a:r>
          </a:p>
          <a:p>
            <a:r>
              <a:rPr lang="en-US" dirty="0" smtClean="0"/>
              <a:t>Data is used to understand the size, characteristics, and needs of the homeless population at multiply levels.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159CB2-E0CC-4B97-A54A-B6D40D06389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Data Elements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261241" y="1447799"/>
            <a:ext cx="7581007" cy="3943709"/>
          </a:xfrm>
        </p:spPr>
        <p:txBody>
          <a:bodyPr/>
          <a:lstStyle/>
          <a:p>
            <a:r>
              <a:rPr lang="en-US" sz="2300" dirty="0" smtClean="0"/>
              <a:t>Basic demographics (i.e., name, DOB, SSN, Household)</a:t>
            </a:r>
          </a:p>
          <a:p>
            <a:r>
              <a:rPr lang="en-US" sz="2300" dirty="0" smtClean="0"/>
              <a:t>Disabling Conditions</a:t>
            </a:r>
          </a:p>
          <a:p>
            <a:r>
              <a:rPr lang="en-US" sz="2300" dirty="0" smtClean="0"/>
              <a:t>Residence Prior to Program Entry</a:t>
            </a:r>
          </a:p>
          <a:p>
            <a:r>
              <a:rPr lang="en-US" sz="2300" dirty="0" smtClean="0"/>
              <a:t>Housing Status</a:t>
            </a:r>
          </a:p>
          <a:p>
            <a:r>
              <a:rPr lang="en-US" sz="2300" dirty="0" smtClean="0"/>
              <a:t>Income and Source</a:t>
            </a:r>
          </a:p>
          <a:p>
            <a:r>
              <a:rPr lang="en-US" sz="2300" dirty="0" smtClean="0"/>
              <a:t>Non-Cash Benefits</a:t>
            </a:r>
          </a:p>
          <a:p>
            <a:r>
              <a:rPr lang="en-US" sz="2300" dirty="0" smtClean="0"/>
              <a:t>Financial Services Provided</a:t>
            </a:r>
          </a:p>
          <a:p>
            <a:r>
              <a:rPr lang="en-US" sz="2300" dirty="0" smtClean="0"/>
              <a:t>Housing Relocation &amp; Stabilization Services Provided</a:t>
            </a:r>
          </a:p>
          <a:p>
            <a:r>
              <a:rPr lang="en-US" sz="2300" dirty="0" smtClean="0"/>
              <a:t>Destination</a:t>
            </a:r>
            <a:endParaRPr lang="en-US" sz="23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159CB2-E0CC-4B97-A54A-B6D40D06389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Challenges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108 page Data Standard Manual – who has time to read that?</a:t>
            </a:r>
          </a:p>
          <a:p>
            <a:r>
              <a:rPr lang="en-US" dirty="0" smtClean="0"/>
              <a:t>Poor data quality among the providers.</a:t>
            </a:r>
          </a:p>
          <a:p>
            <a:r>
              <a:rPr lang="en-US" dirty="0" smtClean="0"/>
              <a:t>Different definitions among providers.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</a:t>
            </a:r>
            <a:r>
              <a:rPr lang="en-US" dirty="0" smtClean="0">
                <a:solidFill>
                  <a:srgbClr val="000000"/>
                </a:solidFill>
              </a:rPr>
              <a:t>eport </a:t>
            </a:r>
            <a:r>
              <a:rPr lang="en-US" dirty="0" smtClean="0">
                <a:solidFill>
                  <a:srgbClr val="000000"/>
                </a:solidFill>
              </a:rPr>
              <a:t>formats are easy for funders and policy makers to read; however, case managers continued to contact HMIS staff with </a:t>
            </a:r>
            <a:r>
              <a:rPr lang="en-US" dirty="0" smtClean="0">
                <a:solidFill>
                  <a:srgbClr val="000000"/>
                </a:solidFill>
              </a:rPr>
              <a:t>data questions (i.e., number of clients served, services provided).</a:t>
            </a:r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159CB2-E0CC-4B97-A54A-B6D40D06389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Data Standards Manual condensed to 12 pages.</a:t>
            </a:r>
          </a:p>
          <a:p>
            <a:r>
              <a:rPr lang="en-US" dirty="0" smtClean="0"/>
              <a:t>Trainings were divided into 2 parts; data collection and data entry.</a:t>
            </a:r>
          </a:p>
          <a:p>
            <a:r>
              <a:rPr lang="en-US" dirty="0" smtClean="0"/>
              <a:t>HMIS help desk.</a:t>
            </a:r>
          </a:p>
          <a:p>
            <a:r>
              <a:rPr lang="en-US" dirty="0" smtClean="0"/>
              <a:t>Modified data collection sheet.</a:t>
            </a:r>
          </a:p>
          <a:p>
            <a:r>
              <a:rPr lang="en-US" dirty="0" smtClean="0"/>
              <a:t>Monthly data quality reports were distributed monthly.  Surprisingly the letter grade was a motivating factor for providers.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159CB2-E0CC-4B97-A54A-B6D40D06389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HMIS generated Reports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Data Quality Report</a:t>
            </a:r>
          </a:p>
          <a:p>
            <a:r>
              <a:rPr lang="en-US" dirty="0" smtClean="0"/>
              <a:t>Annual Performance Report</a:t>
            </a:r>
          </a:p>
          <a:p>
            <a:r>
              <a:rPr lang="en-US" dirty="0" smtClean="0"/>
              <a:t>Client Case Plan Report</a:t>
            </a:r>
          </a:p>
          <a:p>
            <a:r>
              <a:rPr lang="en-US" dirty="0" smtClean="0"/>
              <a:t>Self Sufficiency Outcome Matrix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FH slides with slide numbers">
  <a:themeElements>
    <a:clrScheme name="FH PPT Theme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455560"/>
      </a:accent1>
      <a:accent2>
        <a:srgbClr val="6CB33F"/>
      </a:accent2>
      <a:accent3>
        <a:srgbClr val="F58025"/>
      </a:accent3>
      <a:accent4>
        <a:srgbClr val="894199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FHA-font-them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 slides with slide numbers</Template>
  <TotalTime>89</TotalTime>
  <Words>258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FH slides with slide numbers</vt:lpstr>
      <vt:lpstr>Slide 1</vt:lpstr>
      <vt:lpstr>Slide 2</vt:lpstr>
      <vt:lpstr>Slide 3</vt:lpstr>
      <vt:lpstr>Slide 4</vt:lpstr>
      <vt:lpstr>Slide 5</vt:lpstr>
      <vt:lpstr>Slide 6</vt:lpstr>
    </vt:vector>
  </TitlesOfParts>
  <Company>HACCF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mmikel</dc:creator>
  <cp:lastModifiedBy>mmikel</cp:lastModifiedBy>
  <cp:revision>11</cp:revision>
  <dcterms:created xsi:type="dcterms:W3CDTF">2014-09-23T17:28:05Z</dcterms:created>
  <dcterms:modified xsi:type="dcterms:W3CDTF">2014-09-23T18:57:23Z</dcterms:modified>
</cp:coreProperties>
</file>