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5" r:id="rId4"/>
    <p:sldId id="291" r:id="rId5"/>
    <p:sldId id="299" r:id="rId6"/>
    <p:sldId id="297" r:id="rId7"/>
    <p:sldId id="292" r:id="rId8"/>
    <p:sldId id="293" r:id="rId9"/>
    <p:sldId id="296" r:id="rId10"/>
    <p:sldId id="283" r:id="rId11"/>
    <p:sldId id="298" r:id="rId12"/>
    <p:sldId id="290" r:id="rId13"/>
  </p:sldIdLst>
  <p:sldSz cx="9144000" cy="6858000" type="screen4x3"/>
  <p:notesSz cx="6858000" cy="9144000"/>
  <p:defaultTextStyle>
    <a:lvl1pPr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1pPr>
    <a:lvl2pPr indent="4572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2pPr>
    <a:lvl3pPr indent="9144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3pPr>
    <a:lvl4pPr indent="13716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4pPr>
    <a:lvl5pPr indent="18288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5pPr>
    <a:lvl6pPr indent="22860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6pPr>
    <a:lvl7pPr indent="27432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7pPr>
    <a:lvl8pPr indent="32004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8pPr>
    <a:lvl9pPr indent="36576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CACC"/>
          </a:solidFill>
        </a:fill>
      </a:tcStyle>
    </a:wholeTbl>
    <a:band2H>
      <a:tcTxStyle/>
      <a:tcStyle>
        <a:tcBdr/>
        <a:fill>
          <a:solidFill>
            <a:srgbClr val="F5E6E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81132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81132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81132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9D8D8"/>
          </a:solidFill>
        </a:fill>
      </a:tcStyle>
    </a:wholeTbl>
    <a:band2H>
      <a:tcTxStyle/>
      <a:tcStyle>
        <a:tcBdr/>
        <a:fill>
          <a:solidFill>
            <a:srgbClr val="EDECEC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A8282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A8282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A8282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81132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C3C3C"/>
              </a:solidFill>
              <a:prstDash val="solid"/>
              <a:bevel/>
            </a:ln>
          </a:top>
          <a:bottom>
            <a:ln w="254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C3C3C"/>
              </a:solidFill>
              <a:prstDash val="solid"/>
              <a:bevel/>
            </a:ln>
          </a:top>
          <a:bottom>
            <a:ln w="254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81132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CDCD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C3C3C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C3C3C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C3C3C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12700" cap="flat">
              <a:solidFill>
                <a:srgbClr val="3C3C3C"/>
              </a:solidFill>
              <a:prstDash val="solid"/>
              <a:bevel/>
            </a:ln>
          </a:top>
          <a:bottom>
            <a:ln w="127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solidFill>
            <a:srgbClr val="3C3C3C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12700" cap="flat">
              <a:solidFill>
                <a:srgbClr val="3C3C3C"/>
              </a:solidFill>
              <a:prstDash val="solid"/>
              <a:bevel/>
            </a:ln>
          </a:top>
          <a:bottom>
            <a:ln w="127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solidFill>
            <a:srgbClr val="3C3C3C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50800" cap="flat">
              <a:solidFill>
                <a:srgbClr val="3C3C3C"/>
              </a:solidFill>
              <a:prstDash val="solid"/>
              <a:bevel/>
            </a:ln>
          </a:top>
          <a:bottom>
            <a:ln w="127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12700" cap="flat">
              <a:solidFill>
                <a:srgbClr val="3C3C3C"/>
              </a:solidFill>
              <a:prstDash val="solid"/>
              <a:bevel/>
            </a:ln>
          </a:top>
          <a:bottom>
            <a:ln w="254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7678559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abon" pitchFamily="1" charset="0"/>
                <a:ea typeface="ＭＳ Ｐゴシック" panose="020B0600070205080204" pitchFamily="34" charset="-128"/>
              </a:defRPr>
            </a:lvl9pPr>
          </a:lstStyle>
          <a:p>
            <a:fld id="{CA6B1D5F-54A8-47D5-91D5-43D88E9088E4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8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solidFill>
          <a:srgbClr val="FDE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60045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2D2D2D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2D2D2D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2D2D2D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2D2D2D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2D2D2D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Five</a:t>
            </a:r>
          </a:p>
        </p:txBody>
      </p:sp>
      <p:pic>
        <p:nvPicPr>
          <p:cNvPr id="8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457200" y="274639"/>
            <a:ext cx="6019800" cy="658336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12" name="Shape 12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13" name="Shape 13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FDE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722312" y="2008186"/>
            <a:ext cx="77724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4000" b="1" cap="all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722312" y="508001"/>
            <a:ext cx="7772401" cy="150018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Five</a:t>
            </a:r>
          </a:p>
        </p:txBody>
      </p:sp>
      <p:pic>
        <p:nvPicPr>
          <p:cNvPr id="18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19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20" name="Shape 20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4038600" cy="5257799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24" name="Shape 24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9" cy="73941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28" name="Shape 28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29" name="Shape 29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0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FDE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33" name="Shape 33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4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457201" y="0"/>
            <a:ext cx="3008313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1" cy="65849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1792288" y="3086101"/>
            <a:ext cx="5486400" cy="2281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1792288" y="5367339"/>
            <a:ext cx="5486400" cy="14906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46" name="Shape 46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5257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356351"/>
            <a:ext cx="2133600" cy="3581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1pPr>
      <a:lvl2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2pPr>
      <a:lvl3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3pPr>
      <a:lvl4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4pPr>
      <a:lvl5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5pPr>
      <a:lvl6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6pPr>
      <a:lvl7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7pPr>
      <a:lvl8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8pPr>
      <a:lvl9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9pPr>
    </p:bodyStyle>
    <p:otherStyle>
      <a:lvl1pPr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cusstrategies.net/" TargetMode="External"/><Relationship Id="rId2" Type="http://schemas.openxmlformats.org/officeDocument/2006/relationships/hyperlink" Target="mailto:kgaleconsulting@sbcglobal.ne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atharine@focusstrategies.ne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ocusstrategies.net/" TargetMode="External"/><Relationship Id="rId4" Type="http://schemas.openxmlformats.org/officeDocument/2006/relationships/hyperlink" Target="mailto:kgaleconsulting@sbcglobal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85800" y="1395412"/>
            <a:ext cx="7772400" cy="147002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D21145"/>
                </a:solidFill>
              </a:rPr>
              <a:t>Data Collection, Overview and Best Practices</a:t>
            </a:r>
            <a:endParaRPr sz="4400" dirty="0">
              <a:solidFill>
                <a:srgbClr val="D21145"/>
              </a:solidFill>
            </a:endParaRP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685800" y="2724150"/>
            <a:ext cx="7772400" cy="17526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endParaRPr lang="en-US" sz="1800" b="1" dirty="0" smtClean="0"/>
          </a:p>
          <a:p>
            <a:pPr lvl="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lang="en-US" sz="1800" b="1" dirty="0" smtClean="0">
                <a:solidFill>
                  <a:schemeClr val="tx1"/>
                </a:solidFill>
              </a:rPr>
              <a:t>CalWORKs </a:t>
            </a:r>
            <a:r>
              <a:rPr lang="en-US" sz="1800" b="1" dirty="0">
                <a:solidFill>
                  <a:schemeClr val="tx1"/>
                </a:solidFill>
              </a:rPr>
              <a:t>Housing Support Program (HSP) Seminar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lang="en-US" sz="1800" b="1" dirty="0" smtClean="0">
                <a:solidFill>
                  <a:schemeClr val="tx1"/>
                </a:solidFill>
              </a:rPr>
              <a:t>Sacramento</a:t>
            </a:r>
            <a:r>
              <a:rPr lang="en-US" sz="1800" b="1" dirty="0" smtClean="0">
                <a:solidFill>
                  <a:schemeClr val="tx1"/>
                </a:solidFill>
              </a:rPr>
              <a:t>, CA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60" name="Shape 60"/>
          <p:cNvSpPr/>
          <p:nvPr/>
        </p:nvSpPr>
        <p:spPr>
          <a:xfrm>
            <a:off x="1371600" y="4194175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 algn="ctr" defTabSz="914400">
              <a:lnSpc>
                <a:spcPct val="9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endParaRPr lang="en-US" sz="2000" dirty="0" smtClean="0">
              <a:solidFill>
                <a:schemeClr val="tx1"/>
              </a:solidFill>
            </a:endParaRPr>
          </a:p>
          <a:p>
            <a:pPr lvl="0" algn="ctr" defTabSz="914400">
              <a:lnSpc>
                <a:spcPct val="9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 sz="2000" dirty="0" smtClean="0">
                <a:solidFill>
                  <a:schemeClr val="tx1"/>
                </a:solidFill>
              </a:rPr>
              <a:t>Katharine </a:t>
            </a:r>
            <a:r>
              <a:rPr sz="2000" dirty="0">
                <a:solidFill>
                  <a:schemeClr val="tx1"/>
                </a:solidFill>
              </a:rPr>
              <a:t>Gale</a:t>
            </a:r>
            <a:endParaRPr sz="3200" dirty="0">
              <a:solidFill>
                <a:schemeClr val="tx1"/>
              </a:solidFill>
            </a:endParaRPr>
          </a:p>
          <a:p>
            <a:pPr lvl="0" algn="ctr" defTabSz="914400">
              <a:lnSpc>
                <a:spcPct val="9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September 24, 2014</a:t>
            </a:r>
            <a:endParaRPr sz="3200" dirty="0">
              <a:solidFill>
                <a:schemeClr val="tx1"/>
              </a:solidFill>
            </a:endParaRPr>
          </a:p>
          <a:p>
            <a:pPr lvl="0" algn="ctr" defTabSz="914400">
              <a:lnSpc>
                <a:spcPct val="90000"/>
              </a:lnSpc>
              <a:spcBef>
                <a:spcPts val="700"/>
              </a:spcBef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898989"/>
                </a:solidFill>
                <a:hlinkClick r:id="rId2"/>
              </a:rPr>
              <a:t>kgaleconsulting@sbcglobal.net</a:t>
            </a:r>
            <a:r>
              <a:rPr lang="en-US" sz="2000" dirty="0" smtClean="0">
                <a:solidFill>
                  <a:srgbClr val="898989"/>
                </a:solidFill>
              </a:rPr>
              <a:t> </a:t>
            </a:r>
            <a:endParaRPr sz="2000" dirty="0">
              <a:solidFill>
                <a:srgbClr val="898989"/>
              </a:solidFill>
            </a:endParaRPr>
          </a:p>
          <a:p>
            <a:pPr lvl="0" algn="ctr" defTabSz="914400">
              <a:lnSpc>
                <a:spcPct val="9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 sz="2000" dirty="0">
                <a:solidFill>
                  <a:srgbClr val="2D2D2D"/>
                </a:solidFill>
                <a:hlinkClick r:id="rId3"/>
              </a:rPr>
              <a:t>www.focusstrategies.net</a:t>
            </a:r>
          </a:p>
        </p:txBody>
      </p:sp>
      <p:pic>
        <p:nvPicPr>
          <p:cNvPr id="61" name="image2.jpeg" descr="KGC logo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76743" y="5709816"/>
            <a:ext cx="792163" cy="8100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image17.jpeg" descr="pasted-image.jpg"/>
          <p:cNvPicPr/>
          <p:nvPr/>
        </p:nvPicPr>
        <p:blipFill>
          <a:blip r:embed="rId2">
            <a:extLst/>
          </a:blip>
          <a:srcRect t="4648" b="4647"/>
          <a:stretch>
            <a:fillRect/>
          </a:stretch>
        </p:blipFill>
        <p:spPr>
          <a:xfrm>
            <a:off x="1129605" y="446484"/>
            <a:ext cx="6875861" cy="4161235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xfrm>
            <a:off x="973007" y="4712840"/>
            <a:ext cx="7359178" cy="1000125"/>
          </a:xfrm>
          <a:prstGeom prst="rect">
            <a:avLst/>
          </a:prstGeom>
        </p:spPr>
        <p:txBody>
          <a:bodyPr lIns="0" tIns="0" rIns="0" bIns="0" anchor="b">
            <a:normAutofit fontScale="90000"/>
          </a:bodyPr>
          <a:lstStyle>
            <a:lvl1pPr defTabSz="274578"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D21145"/>
                </a:solidFill>
              </a:rPr>
              <a:t> </a:t>
            </a:r>
            <a:br>
              <a:rPr lang="en-US" sz="3600" dirty="0" smtClean="0">
                <a:solidFill>
                  <a:srgbClr val="D21145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>
                <a:solidFill>
                  <a:srgbClr val="D21145"/>
                </a:solidFill>
              </a:rPr>
              <a:t> Community Presentations</a:t>
            </a:r>
            <a:endParaRPr sz="3600" dirty="0">
              <a:solidFill>
                <a:srgbClr val="D21145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137685"/>
            <a:ext cx="8229600" cy="45217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0" lvl="1" indent="0" defTabSz="642915">
              <a:spcBef>
                <a:spcPts val="300"/>
              </a:spcBef>
              <a:buClr>
                <a:srgbClr val="1F497D"/>
              </a:buClr>
              <a:buNone/>
              <a:defRPr sz="1800">
                <a:solidFill>
                  <a:srgbClr val="000000"/>
                </a:solidFill>
              </a:defRPr>
            </a:pPr>
            <a:endParaRPr lang="en-US" dirty="0" smtClean="0"/>
          </a:p>
          <a:p>
            <a:pPr marL="457200" lvl="1" indent="0" defTabSz="642915">
              <a:spcBef>
                <a:spcPts val="300"/>
              </a:spcBef>
              <a:buClr>
                <a:srgbClr val="1F497D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What </a:t>
            </a:r>
            <a:r>
              <a:rPr lang="en-US" sz="2800" dirty="0"/>
              <a:t>should be collected for </a:t>
            </a:r>
            <a:r>
              <a:rPr lang="en-US" sz="2800" dirty="0" smtClean="0"/>
              <a:t>State to make the case? </a:t>
            </a:r>
          </a:p>
          <a:p>
            <a:pPr marL="782638" lvl="1" indent="-207963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# persons and households assisted and characteristics</a:t>
            </a:r>
          </a:p>
          <a:p>
            <a:pPr marL="917575" lvl="1" indent="-342900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Assistance provided</a:t>
            </a:r>
          </a:p>
          <a:p>
            <a:pPr marL="917575" lvl="1" indent="-342900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Outcomes:  where do people exit to? (measure housing placement or retention)</a:t>
            </a:r>
          </a:p>
          <a:p>
            <a:pPr marL="917575" lvl="1" indent="-342900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Length of program duration</a:t>
            </a:r>
          </a:p>
          <a:p>
            <a:pPr marL="917575" lvl="1" indent="-342900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Expenditures</a:t>
            </a:r>
            <a:r>
              <a:rPr lang="en-US" sz="2200" dirty="0" smtClean="0">
                <a:solidFill>
                  <a:srgbClr val="2D2D2D"/>
                </a:solidFill>
              </a:rPr>
              <a:t>: amounts and categories</a:t>
            </a:r>
          </a:p>
          <a:p>
            <a:pPr marL="917575" lvl="1" indent="-342900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b="1" dirty="0" smtClean="0">
                <a:solidFill>
                  <a:srgbClr val="2D2D2D"/>
                </a:solidFill>
              </a:rPr>
              <a:t>What else? </a:t>
            </a:r>
          </a:p>
          <a:p>
            <a:pPr marL="782638" lvl="1" indent="-207963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endParaRPr lang="en-US" sz="2200" b="1" dirty="0" smtClean="0">
              <a:solidFill>
                <a:srgbClr val="2D2D2D"/>
              </a:solidFill>
            </a:endParaRPr>
          </a:p>
          <a:p>
            <a:pPr marL="782638" lvl="1" indent="-207963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endParaRPr lang="en-US" sz="2200" b="1" dirty="0">
              <a:solidFill>
                <a:srgbClr val="2D2D2D"/>
              </a:solidFill>
            </a:endParaRPr>
          </a:p>
          <a:p>
            <a:pPr marL="782638" lvl="1" indent="-207963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b="1" dirty="0" smtClean="0">
                <a:solidFill>
                  <a:srgbClr val="2D2D2D"/>
                </a:solidFill>
              </a:rPr>
              <a:t>Where will you face challenges doing this?</a:t>
            </a:r>
            <a:endParaRPr sz="2200" b="1" dirty="0">
              <a:solidFill>
                <a:srgbClr val="2D2D2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25" y="279955"/>
            <a:ext cx="8229600" cy="7088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994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/>
        </p:nvSpPr>
        <p:spPr>
          <a:xfrm>
            <a:off x="6552158" y="6411207"/>
            <a:ext cx="2134195" cy="253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799" tIns="50799" rIns="50799" bIns="50799" anchor="ctr">
            <a:spAutoFit/>
          </a:bodyPr>
          <a:lstStyle>
            <a:lvl1pPr algn="r" defTabSz="1300162">
              <a:defRPr sz="1100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00">
                <a:solidFill>
                  <a:srgbClr val="898989"/>
                </a:solidFill>
              </a:rPr>
              <a:t>1</a:t>
            </a:r>
          </a:p>
        </p:txBody>
      </p:sp>
      <p:pic>
        <p:nvPicPr>
          <p:cNvPr id="224" name="image2.jpeg" descr="KGC logo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84195" y="4655717"/>
            <a:ext cx="1088305" cy="1112862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hape 225"/>
          <p:cNvSpPr/>
          <p:nvPr/>
        </p:nvSpPr>
        <p:spPr>
          <a:xfrm>
            <a:off x="-338212" y="1386407"/>
            <a:ext cx="10292581" cy="1764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799" tIns="50799" rIns="50799" bIns="50799" anchor="ctr">
            <a:spAutoFit/>
          </a:bodyPr>
          <a:lstStyle>
            <a:lvl1pPr algn="ctr" defTabSz="1300162"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5400" dirty="0" smtClean="0">
                <a:solidFill>
                  <a:srgbClr val="3C3C3C"/>
                </a:solidFill>
              </a:rPr>
              <a:t>Thank you!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n-US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3C3C3C"/>
                </a:solidFill>
              </a:rPr>
              <a:t>For </a:t>
            </a:r>
            <a:r>
              <a:rPr sz="3600" dirty="0">
                <a:solidFill>
                  <a:srgbClr val="3C3C3C"/>
                </a:solidFill>
              </a:rPr>
              <a:t>more information</a:t>
            </a:r>
          </a:p>
        </p:txBody>
      </p:sp>
      <p:sp>
        <p:nvSpPr>
          <p:cNvPr id="226" name="Shape 226"/>
          <p:cNvSpPr/>
          <p:nvPr/>
        </p:nvSpPr>
        <p:spPr>
          <a:xfrm>
            <a:off x="1384658" y="3473343"/>
            <a:ext cx="6643689" cy="2364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799" tIns="50799" rIns="50799" bIns="50799">
            <a:spAutoFit/>
          </a:bodyPr>
          <a:lstStyle/>
          <a:p>
            <a:pPr lvl="0" algn="ctr" defTabSz="1300162">
              <a:lnSpc>
                <a:spcPct val="8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endParaRPr sz="24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>
                <a:solidFill>
                  <a:srgbClr val="898989"/>
                </a:solidFill>
              </a:rPr>
              <a:t>Katharine Gale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>
                <a:hlinkClick r:id="rId3"/>
              </a:rPr>
              <a:t>Katharine@focusstrategies.net</a:t>
            </a:r>
            <a:endParaRPr sz="2400" dirty="0">
              <a:solidFill>
                <a:srgbClr val="898989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200" u="sng" dirty="0">
                <a:solidFill>
                  <a:srgbClr val="0080FF"/>
                </a:solidFill>
                <a:uFill>
                  <a:solidFill>
                    <a:srgbClr val="0080FF"/>
                  </a:solidFill>
                </a:uFill>
                <a:hlinkClick r:id="rId4"/>
              </a:rPr>
              <a:t>kgaleconsulting@sbcglobal.net</a:t>
            </a:r>
            <a:endParaRPr sz="2400" dirty="0">
              <a:solidFill>
                <a:srgbClr val="898989"/>
              </a:solidFill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>
                <a:solidFill>
                  <a:srgbClr val="898989"/>
                </a:solidFill>
              </a:rPr>
              <a:t>(510) 710-9176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endParaRPr sz="2400" dirty="0">
              <a:solidFill>
                <a:srgbClr val="898989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>
                <a:hlinkClick r:id="rId5"/>
              </a:rPr>
              <a:t>www.focusstrategies.net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621729" y="1315310"/>
            <a:ext cx="7900541" cy="5334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406400" lvl="0" indent="-406400" defTabSz="642915">
              <a:spcBef>
                <a:spcPts val="400"/>
              </a:spcBef>
              <a:buClr>
                <a:srgbClr val="1F497D"/>
              </a:buClr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3200" dirty="0" smtClean="0"/>
              <a:t>Goals of data collection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406400" lvl="0" indent="-406400" defTabSz="642915">
              <a:spcBef>
                <a:spcPts val="400"/>
              </a:spcBef>
              <a:buClr>
                <a:srgbClr val="1F497D"/>
              </a:buClr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3200" dirty="0" smtClean="0"/>
              <a:t>What data has told us so far about rapid rehousing and prevention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406400" lvl="0" indent="-406400" defTabSz="642915">
              <a:spcBef>
                <a:spcPts val="400"/>
              </a:spcBef>
              <a:buClr>
                <a:srgbClr val="1F497D"/>
              </a:buClr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3200" dirty="0" smtClean="0"/>
              <a:t>Data sources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406400" lvl="0" indent="-406400" defTabSz="642915">
              <a:spcBef>
                <a:spcPts val="400"/>
              </a:spcBef>
              <a:buClr>
                <a:srgbClr val="1F497D"/>
              </a:buClr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3200" dirty="0" smtClean="0"/>
              <a:t>Common challenges and key strategies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406400" lvl="0" indent="-406400" defTabSz="642915">
              <a:spcBef>
                <a:spcPts val="400"/>
              </a:spcBef>
              <a:buClr>
                <a:srgbClr val="1F497D"/>
              </a:buClr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3200" dirty="0" smtClean="0"/>
              <a:t>Community sharing</a:t>
            </a:r>
          </a:p>
          <a:p>
            <a:pPr marL="914400" lvl="1" indent="-404813" defTabSz="642915">
              <a:spcBef>
                <a:spcPts val="400"/>
              </a:spcBef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00"/>
                </a:solidFill>
              </a:defRPr>
            </a:pPr>
            <a:r>
              <a:rPr lang="en-US" sz="2400" dirty="0" smtClean="0"/>
              <a:t>Santa Cruz</a:t>
            </a:r>
          </a:p>
          <a:p>
            <a:pPr marL="914400" lvl="1" indent="-404813" defTabSz="642915">
              <a:spcBef>
                <a:spcPts val="400"/>
              </a:spcBef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00"/>
                </a:solidFill>
              </a:defRPr>
            </a:pPr>
            <a:r>
              <a:rPr lang="en-US" sz="2400" dirty="0" smtClean="0"/>
              <a:t>Fresno</a:t>
            </a:r>
          </a:p>
          <a:p>
            <a:pPr marL="406400" lvl="0" indent="-406400" defTabSz="642915">
              <a:spcBef>
                <a:spcPts val="400"/>
              </a:spcBef>
              <a:buClr>
                <a:srgbClr val="1F497D"/>
              </a:buClr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3200" dirty="0" smtClean="0"/>
              <a:t>Discussion and brainstorming</a:t>
            </a:r>
          </a:p>
          <a:p>
            <a:pPr marL="406400" lvl="1" indent="-406400" defTabSz="642915">
              <a:lnSpc>
                <a:spcPct val="150000"/>
              </a:lnSpc>
              <a:spcBef>
                <a:spcPts val="400"/>
              </a:spcBef>
              <a:buClr>
                <a:srgbClr val="1F497D"/>
              </a:buClr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Outline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137685"/>
            <a:ext cx="8229600" cy="45217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 defTabSz="642915">
              <a:spcBef>
                <a:spcPts val="300"/>
              </a:spcBef>
              <a:buClr>
                <a:srgbClr val="1F497D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2D2D2D"/>
                </a:solidFill>
              </a:rPr>
              <a:t>Understand how your program is working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2D2D2D"/>
                </a:solidFill>
              </a:rPr>
              <a:t>Provide State with key indicators of impact</a:t>
            </a:r>
          </a:p>
          <a:p>
            <a:pPr marL="1097280" lvl="1" indent="-509588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# households assisted and characteristics</a:t>
            </a:r>
          </a:p>
          <a:p>
            <a:pPr marL="1097280" lvl="1" indent="-509588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Assistance provided</a:t>
            </a:r>
          </a:p>
          <a:p>
            <a:pPr marL="1097280" lvl="1" indent="-509588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Outcomes:  where do people exit to? (measure housing placement or retention)</a:t>
            </a:r>
          </a:p>
          <a:p>
            <a:pPr marL="1097280" lvl="1" indent="-509588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Length of program duration</a:t>
            </a:r>
          </a:p>
          <a:p>
            <a:pPr marL="1097280" lvl="1" indent="-509588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Expenditures</a:t>
            </a:r>
            <a:r>
              <a:rPr lang="en-US" sz="2200" dirty="0" smtClean="0">
                <a:solidFill>
                  <a:srgbClr val="2D2D2D"/>
                </a:solidFill>
              </a:rPr>
              <a:t>: amounts and categories</a:t>
            </a:r>
          </a:p>
          <a:p>
            <a:pPr marL="1097280" lvl="1" indent="-509588" defTabSz="642915">
              <a:spcBef>
                <a:spcPts val="3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2D2D2D"/>
                </a:solidFill>
              </a:rPr>
              <a:t>What else? (we’ll discuss shortly)</a:t>
            </a:r>
            <a:endParaRPr sz="2200" dirty="0">
              <a:solidFill>
                <a:srgbClr val="2D2D2D"/>
              </a:solidFill>
            </a:endParaRP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2D2D2D"/>
                </a:solidFill>
              </a:rPr>
              <a:t>Have ability to do longer-term analysis – </a:t>
            </a:r>
            <a:r>
              <a:rPr lang="en-US" sz="2000" dirty="0" smtClean="0">
                <a:solidFill>
                  <a:srgbClr val="2D2D2D"/>
                </a:solidFill>
              </a:rPr>
              <a:t>cost off-sets, returns to homelessness, etc.</a:t>
            </a:r>
            <a:endParaRPr sz="2000" dirty="0">
              <a:solidFill>
                <a:srgbClr val="2D2D2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137684"/>
            <a:ext cx="8229600" cy="49654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1" indent="0" defTabSz="642915">
              <a:spcBef>
                <a:spcPts val="300"/>
              </a:spcBef>
              <a:buClr>
                <a:srgbClr val="1F497D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2D2D2D"/>
                </a:solidFill>
              </a:rPr>
              <a:t>Rapid Rehousing has high rates of initial exits to housing </a:t>
            </a:r>
          </a:p>
          <a:p>
            <a:pPr marL="914400" lvl="2" indent="-404813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2D2D2D"/>
                </a:solidFill>
              </a:rPr>
              <a:t>HPRP rate 84% - higher for families</a:t>
            </a:r>
          </a:p>
          <a:p>
            <a:pPr marL="914400" lvl="2" indent="-404813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2D2D2D"/>
                </a:solidFill>
              </a:rPr>
              <a:t>Rapid Rehousing reduces likelihood of returns to Homelessness</a:t>
            </a:r>
          </a:p>
          <a:p>
            <a:pPr marL="914400" lvl="2" indent="-404813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2D2D2D"/>
                </a:solidFill>
              </a:rPr>
              <a:t>GA study found 4.7 times more likely to return to homelessness if </a:t>
            </a:r>
            <a:r>
              <a:rPr lang="en-US" sz="2900" u="sng" dirty="0" smtClean="0">
                <a:solidFill>
                  <a:srgbClr val="2D2D2D"/>
                </a:solidFill>
              </a:rPr>
              <a:t>not rapidly rehoused</a:t>
            </a:r>
          </a:p>
          <a:p>
            <a:pPr marL="914400" lvl="2" indent="-404813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2D2D2D"/>
                </a:solidFill>
              </a:rPr>
              <a:t>Rapid Rehousing is typically less expensive than other homeless services (see next slide)</a:t>
            </a:r>
          </a:p>
          <a:p>
            <a:pPr marL="914400" lvl="2" indent="0" defTabSz="642915">
              <a:spcBef>
                <a:spcPts val="300"/>
              </a:spcBef>
              <a:buClr>
                <a:srgbClr val="1F497D"/>
              </a:buClr>
              <a:buNone/>
              <a:defRPr sz="1800">
                <a:solidFill>
                  <a:srgbClr val="000000"/>
                </a:solidFill>
              </a:defRPr>
            </a:pPr>
            <a:endParaRPr lang="en-US" sz="2300" dirty="0" smtClean="0">
              <a:solidFill>
                <a:srgbClr val="2D2D2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247628"/>
          </a:xfrm>
        </p:spPr>
        <p:txBody>
          <a:bodyPr/>
          <a:lstStyle/>
          <a:p>
            <a:r>
              <a:rPr lang="en-US" dirty="0" smtClean="0"/>
              <a:t>What data has told us so far…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868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396484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Cost comparisons: Rapid </a:t>
            </a:r>
            <a:r>
              <a:rPr lang="en-US" altLang="en-US" sz="3600" dirty="0" smtClean="0"/>
              <a:t>Re-housing 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10094"/>
            <a:ext cx="8229600" cy="552893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5032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233377"/>
            <a:ext cx="8229600" cy="496540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169862" lvl="1" indent="0" defTabSz="642915">
              <a:spcBef>
                <a:spcPts val="300"/>
              </a:spcBef>
              <a:buClr>
                <a:srgbClr val="1F497D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2D2D2D"/>
                </a:solidFill>
              </a:rPr>
              <a:t>Prevention assistance also has high reported success rates </a:t>
            </a:r>
          </a:p>
          <a:p>
            <a:pPr marL="914400" lvl="2" indent="-287338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9144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2D2D2D"/>
                </a:solidFill>
              </a:rPr>
              <a:t>Exits to Permanent housing were 88% with HPRP</a:t>
            </a:r>
          </a:p>
          <a:p>
            <a:pPr marL="914400" lvl="2" indent="-287338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9144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900" b="1" dirty="0" smtClean="0">
                <a:solidFill>
                  <a:srgbClr val="2D2D2D"/>
                </a:solidFill>
              </a:rPr>
              <a:t>BUT, </a:t>
            </a:r>
            <a:r>
              <a:rPr lang="en-US" sz="2900" dirty="0" smtClean="0">
                <a:solidFill>
                  <a:srgbClr val="2D2D2D"/>
                </a:solidFill>
              </a:rPr>
              <a:t>can’t prove counterfactual – would they have become homeless??</a:t>
            </a:r>
          </a:p>
          <a:p>
            <a:pPr marL="914400" lvl="2" indent="-287338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9144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2D2D2D"/>
                </a:solidFill>
              </a:rPr>
              <a:t>Research shows that rates of subsequent homelessness among those seeking prevention services are typically very low, </a:t>
            </a:r>
            <a:r>
              <a:rPr lang="en-US" sz="2900" u="sng" dirty="0" smtClean="0">
                <a:solidFill>
                  <a:srgbClr val="2D2D2D"/>
                </a:solidFill>
              </a:rPr>
              <a:t>whether they are assisted or not</a:t>
            </a:r>
            <a:r>
              <a:rPr lang="en-US" sz="2900" dirty="0" smtClean="0">
                <a:solidFill>
                  <a:srgbClr val="2D2D2D"/>
                </a:solidFill>
              </a:rPr>
              <a:t>.</a:t>
            </a:r>
          </a:p>
          <a:p>
            <a:pPr marL="914400" lvl="2" indent="-287338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9144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2D2D2D"/>
                </a:solidFill>
              </a:rPr>
              <a:t>Iss</a:t>
            </a:r>
            <a:r>
              <a:rPr lang="en-US" sz="2900" dirty="0" smtClean="0">
                <a:solidFill>
                  <a:srgbClr val="2D2D2D"/>
                </a:solidFill>
              </a:rPr>
              <a:t>ue of using good targeting and of comparisons….</a:t>
            </a:r>
            <a:endParaRPr sz="2900" dirty="0">
              <a:solidFill>
                <a:srgbClr val="2D2D2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247628"/>
          </a:xfrm>
        </p:spPr>
        <p:txBody>
          <a:bodyPr/>
          <a:lstStyle/>
          <a:p>
            <a:r>
              <a:rPr lang="en-US" dirty="0" smtClean="0"/>
              <a:t>What data has told us so far…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514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137685"/>
            <a:ext cx="8229600" cy="4146696"/>
          </a:xfrm>
          <a:prstGeom prst="rect">
            <a:avLst/>
          </a:prstGeom>
        </p:spPr>
        <p:txBody>
          <a:bodyPr>
            <a:noAutofit/>
          </a:bodyPr>
          <a:lstStyle/>
          <a:p>
            <a:pPr lvl="1" defTabSz="642915">
              <a:spcBef>
                <a:spcPts val="300"/>
              </a:spcBef>
              <a:buClr>
                <a:srgbClr val="1F497D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Homeless Management Information Systems (HMIS)</a:t>
            </a:r>
          </a:p>
          <a:p>
            <a:pPr lvl="2" defTabSz="642915">
              <a:spcBef>
                <a:spcPts val="300"/>
              </a:spcBef>
              <a:buClr>
                <a:srgbClr val="1F497D"/>
              </a:buClr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2D2D2D"/>
                </a:solidFill>
              </a:rPr>
              <a:t>Several different software providers, but with common data standards</a:t>
            </a:r>
          </a:p>
          <a:p>
            <a:pPr lvl="3" defTabSz="642915">
              <a:spcBef>
                <a:spcPts val="300"/>
              </a:spcBef>
              <a:buClr>
                <a:srgbClr val="1F497D"/>
              </a:buClr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2D2D2D"/>
                </a:solidFill>
              </a:rPr>
              <a:t>Characteristics</a:t>
            </a:r>
          </a:p>
          <a:p>
            <a:pPr lvl="3" defTabSz="642915">
              <a:spcBef>
                <a:spcPts val="300"/>
              </a:spcBef>
              <a:buClr>
                <a:srgbClr val="1F497D"/>
              </a:buClr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2D2D2D"/>
                </a:solidFill>
              </a:rPr>
              <a:t>Services provided</a:t>
            </a:r>
          </a:p>
          <a:p>
            <a:pPr lvl="3" defTabSz="642915">
              <a:spcBef>
                <a:spcPts val="300"/>
              </a:spcBef>
              <a:buClr>
                <a:srgbClr val="1F497D"/>
              </a:buClr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2D2D2D"/>
                </a:solidFill>
              </a:rPr>
              <a:t>Length of enrollment</a:t>
            </a:r>
          </a:p>
          <a:p>
            <a:pPr lvl="3" defTabSz="642915">
              <a:spcBef>
                <a:spcPts val="300"/>
              </a:spcBef>
              <a:buClr>
                <a:srgbClr val="1F497D"/>
              </a:buClr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2D2D2D"/>
                </a:solidFill>
              </a:rPr>
              <a:t>Destinations at exit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err="1" smtClean="0">
                <a:solidFill>
                  <a:srgbClr val="2D2D2D"/>
                </a:solidFill>
              </a:rPr>
              <a:t>CalWIN</a:t>
            </a:r>
            <a:r>
              <a:rPr lang="en-US" sz="2800" dirty="0" smtClean="0">
                <a:solidFill>
                  <a:srgbClr val="2D2D2D"/>
                </a:solidFill>
              </a:rPr>
              <a:t>, C4, Leader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Other public systems (Health Care, Behavioral Health, Probation, etc.)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2D2D2D"/>
                </a:solidFill>
              </a:rPr>
              <a:t>Provider databases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Other??</a:t>
            </a:r>
            <a:endParaRPr sz="2800" dirty="0">
              <a:solidFill>
                <a:srgbClr val="2D2D2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415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137685"/>
            <a:ext cx="8229600" cy="4521756"/>
          </a:xfrm>
          <a:prstGeom prst="rect">
            <a:avLst/>
          </a:prstGeom>
        </p:spPr>
        <p:txBody>
          <a:bodyPr>
            <a:noAutofit/>
          </a:bodyPr>
          <a:lstStyle/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Data quality – completeness and accuracy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Getting good r</a:t>
            </a:r>
            <a:r>
              <a:rPr lang="en-US" sz="2800" dirty="0" smtClean="0">
                <a:solidFill>
                  <a:srgbClr val="2D2D2D"/>
                </a:solidFill>
              </a:rPr>
              <a:t>eports that provide what’s needed</a:t>
            </a:r>
          </a:p>
          <a:p>
            <a:pPr lvl="2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Not just averages: r</a:t>
            </a:r>
            <a:r>
              <a:rPr lang="en-US" sz="2800" dirty="0" smtClean="0">
                <a:solidFill>
                  <a:srgbClr val="2D2D2D"/>
                </a:solidFill>
              </a:rPr>
              <a:t>anges, outliers</a:t>
            </a:r>
          </a:p>
          <a:p>
            <a:pPr lvl="2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Ability to query, follow up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Lack of analytic capacity and/or culture of using data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Data staff that don’t understand program needs (and visa versa!)</a:t>
            </a:r>
            <a:endParaRPr lang="en-US" sz="2800" dirty="0">
              <a:solidFill>
                <a:srgbClr val="2D2D2D"/>
              </a:solidFill>
            </a:endParaRPr>
          </a:p>
          <a:p>
            <a:pPr marL="930592" lvl="1" indent="-342900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Barriers to Data sharing</a:t>
            </a:r>
          </a:p>
          <a:p>
            <a:pPr marL="1366021" lvl="2" indent="-342900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Within programs</a:t>
            </a:r>
          </a:p>
          <a:p>
            <a:pPr marL="1366021" lvl="2" indent="-342900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2D2D2D"/>
                </a:solidFill>
              </a:rPr>
              <a:t>Across programs and funding sources</a:t>
            </a:r>
          </a:p>
          <a:p>
            <a:pPr marL="1366021" lvl="2" indent="-342900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2D2D2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151935"/>
          </a:xfrm>
        </p:spPr>
        <p:txBody>
          <a:bodyPr/>
          <a:lstStyle/>
          <a:p>
            <a:r>
              <a:rPr lang="en-US" dirty="0" smtClean="0"/>
              <a:t>Common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326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244009"/>
            <a:ext cx="8229600" cy="5613991"/>
          </a:xfrm>
          <a:prstGeom prst="rect">
            <a:avLst/>
          </a:prstGeom>
        </p:spPr>
        <p:txBody>
          <a:bodyPr>
            <a:noAutofit/>
          </a:bodyPr>
          <a:lstStyle/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2D2D2D"/>
                </a:solidFill>
              </a:rPr>
              <a:t>Put </a:t>
            </a:r>
            <a:r>
              <a:rPr lang="en-US" sz="2400" u="sng" dirty="0" smtClean="0">
                <a:solidFill>
                  <a:srgbClr val="2D2D2D"/>
                </a:solidFill>
              </a:rPr>
              <a:t>data sharing agreements </a:t>
            </a:r>
            <a:r>
              <a:rPr lang="en-US" sz="2400" dirty="0" smtClean="0">
                <a:solidFill>
                  <a:srgbClr val="2D2D2D"/>
                </a:solidFill>
              </a:rPr>
              <a:t>in place from the get go</a:t>
            </a:r>
          </a:p>
          <a:p>
            <a:pPr lvl="2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2D2D2D"/>
                </a:solidFill>
              </a:rPr>
              <a:t>Make sure clients sign appropriate </a:t>
            </a:r>
            <a:r>
              <a:rPr lang="en-US" sz="2400" u="sng" dirty="0" smtClean="0">
                <a:solidFill>
                  <a:srgbClr val="2D2D2D"/>
                </a:solidFill>
              </a:rPr>
              <a:t>releases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2D2D2D"/>
                </a:solidFill>
              </a:rPr>
              <a:t>Define key pieces of info you will examine, especially what </a:t>
            </a:r>
            <a:r>
              <a:rPr lang="en-US" sz="2400" b="1" dirty="0" smtClean="0">
                <a:solidFill>
                  <a:srgbClr val="2D2D2D"/>
                </a:solidFill>
              </a:rPr>
              <a:t> </a:t>
            </a:r>
            <a:r>
              <a:rPr lang="en-US" sz="2400" b="1" u="sng" dirty="0" smtClean="0">
                <a:solidFill>
                  <a:srgbClr val="2D2D2D"/>
                </a:solidFill>
              </a:rPr>
              <a:t>outcomes</a:t>
            </a:r>
            <a:r>
              <a:rPr lang="en-US" sz="2400" u="sng" dirty="0" smtClean="0">
                <a:solidFill>
                  <a:srgbClr val="2D2D2D"/>
                </a:solidFill>
              </a:rPr>
              <a:t> you will measure </a:t>
            </a:r>
            <a:r>
              <a:rPr lang="en-US" sz="2400" dirty="0" smtClean="0">
                <a:solidFill>
                  <a:srgbClr val="2D2D2D"/>
                </a:solidFill>
              </a:rPr>
              <a:t>and how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rgbClr val="2D2D2D"/>
                </a:solidFill>
              </a:rPr>
              <a:t>Make </a:t>
            </a:r>
            <a:r>
              <a:rPr lang="en-US" sz="2400" u="sng" dirty="0">
                <a:solidFill>
                  <a:srgbClr val="2D2D2D"/>
                </a:solidFill>
              </a:rPr>
              <a:t>data quality and accuracy </a:t>
            </a:r>
            <a:r>
              <a:rPr lang="en-US" sz="2400" dirty="0">
                <a:solidFill>
                  <a:srgbClr val="2D2D2D"/>
                </a:solidFill>
              </a:rPr>
              <a:t>a performance measure 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2D2D2D"/>
                </a:solidFill>
              </a:rPr>
              <a:t>Provide </a:t>
            </a:r>
            <a:r>
              <a:rPr lang="en-US" sz="2400" u="sng" dirty="0" smtClean="0">
                <a:solidFill>
                  <a:srgbClr val="2D2D2D"/>
                </a:solidFill>
              </a:rPr>
              <a:t>regular reports </a:t>
            </a:r>
            <a:r>
              <a:rPr lang="en-US" sz="2400" dirty="0" smtClean="0">
                <a:solidFill>
                  <a:srgbClr val="2D2D2D"/>
                </a:solidFill>
              </a:rPr>
              <a:t>to all players and examine them at every meeting</a:t>
            </a: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2D2D2D"/>
                </a:solidFill>
              </a:rPr>
              <a:t>Dig deeper when something isn’t clear- </a:t>
            </a:r>
            <a:r>
              <a:rPr lang="en-US" sz="2400" u="sng" dirty="0" smtClean="0">
                <a:solidFill>
                  <a:srgbClr val="2D2D2D"/>
                </a:solidFill>
              </a:rPr>
              <a:t>cultivate a habit of inquiry</a:t>
            </a:r>
            <a:endParaRPr lang="en-US" sz="2400" dirty="0">
              <a:solidFill>
                <a:srgbClr val="2D2D2D"/>
              </a:solidFill>
            </a:endParaRPr>
          </a:p>
          <a:p>
            <a:pPr lvl="1" defTabSz="642915">
              <a:spcBef>
                <a:spcPts val="300"/>
              </a:spcBef>
              <a:buClr>
                <a:srgbClr val="1F497D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2D2D2D"/>
                </a:solidFill>
              </a:rPr>
              <a:t>Good communication </a:t>
            </a:r>
            <a:r>
              <a:rPr lang="en-US" sz="2400" u="sng" dirty="0" smtClean="0">
                <a:solidFill>
                  <a:srgbClr val="2D2D2D"/>
                </a:solidFill>
              </a:rPr>
              <a:t>- Support data staff </a:t>
            </a:r>
            <a:r>
              <a:rPr lang="en-US" sz="2400" dirty="0" smtClean="0">
                <a:solidFill>
                  <a:srgbClr val="2D2D2D"/>
                </a:solidFill>
              </a:rPr>
              <a:t>to understand what is being asked of them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151935"/>
          </a:xfrm>
        </p:spPr>
        <p:txBody>
          <a:bodyPr/>
          <a:lstStyle/>
          <a:p>
            <a:r>
              <a:rPr lang="en-US" dirty="0" smtClean="0"/>
              <a:t>Key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143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3C3C3C"/>
      </a:dk1>
      <a:lt1>
        <a:srgbClr val="FFFFFF"/>
      </a:lt1>
      <a:dk2>
        <a:srgbClr val="A7A7A7"/>
      </a:dk2>
      <a:lt2>
        <a:srgbClr val="535353"/>
      </a:lt2>
      <a:accent1>
        <a:srgbClr val="C81132"/>
      </a:accent1>
      <a:accent2>
        <a:srgbClr val="ED7A21"/>
      </a:accent2>
      <a:accent3>
        <a:srgbClr val="8A8282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C81132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C81132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81132"/>
      </a:accent1>
      <a:accent2>
        <a:srgbClr val="ED7A21"/>
      </a:accent2>
      <a:accent3>
        <a:srgbClr val="8A8282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C81132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C81132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532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MS PGothic</vt:lpstr>
      <vt:lpstr>Arial</vt:lpstr>
      <vt:lpstr>Avenir Roman</vt:lpstr>
      <vt:lpstr>Calibri</vt:lpstr>
      <vt:lpstr>Helvetica Light</vt:lpstr>
      <vt:lpstr>Times</vt:lpstr>
      <vt:lpstr>Trebuchet MS</vt:lpstr>
      <vt:lpstr>Wingdings</vt:lpstr>
      <vt:lpstr>Default</vt:lpstr>
      <vt:lpstr>Data Collection, Overview and Best Practices</vt:lpstr>
      <vt:lpstr>Discussion Outline</vt:lpstr>
      <vt:lpstr>Goals</vt:lpstr>
      <vt:lpstr>What data has told us so far…</vt:lpstr>
      <vt:lpstr>Cost comparisons: Rapid Re-housing </vt:lpstr>
      <vt:lpstr>What data has told us so far…</vt:lpstr>
      <vt:lpstr>Data sources</vt:lpstr>
      <vt:lpstr>Common Challenges</vt:lpstr>
      <vt:lpstr>Key Strategies</vt:lpstr>
      <vt:lpstr>    Community Presentations</vt:lpstr>
      <vt:lpstr>Discussion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System Thinking</dc:title>
  <dc:creator>Katharine</dc:creator>
  <cp:lastModifiedBy>Katharine Gale</cp:lastModifiedBy>
  <cp:revision>10</cp:revision>
  <dcterms:modified xsi:type="dcterms:W3CDTF">2014-09-23T19:47:38Z</dcterms:modified>
</cp:coreProperties>
</file>