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66" r:id="rId1"/>
    <p:sldMasterId id="2147483861" r:id="rId2"/>
  </p:sldMasterIdLst>
  <p:notesMasterIdLst>
    <p:notesMasterId r:id="rId22"/>
  </p:notesMasterIdLst>
  <p:handoutMasterIdLst>
    <p:handoutMasterId r:id="rId23"/>
  </p:handoutMasterIdLst>
  <p:sldIdLst>
    <p:sldId id="491" r:id="rId3"/>
    <p:sldId id="468" r:id="rId4"/>
    <p:sldId id="506" r:id="rId5"/>
    <p:sldId id="500" r:id="rId6"/>
    <p:sldId id="297" r:id="rId7"/>
    <p:sldId id="284" r:id="rId8"/>
    <p:sldId id="479" r:id="rId9"/>
    <p:sldId id="502" r:id="rId10"/>
    <p:sldId id="494" r:id="rId11"/>
    <p:sldId id="507" r:id="rId12"/>
    <p:sldId id="496" r:id="rId13"/>
    <p:sldId id="498" r:id="rId14"/>
    <p:sldId id="503" r:id="rId15"/>
    <p:sldId id="488" r:id="rId16"/>
    <p:sldId id="489" r:id="rId17"/>
    <p:sldId id="490" r:id="rId18"/>
    <p:sldId id="501" r:id="rId19"/>
    <p:sldId id="499" r:id="rId20"/>
    <p:sldId id="505" r:id="rId21"/>
  </p:sldIdLst>
  <p:sldSz cx="9144000" cy="6858000" type="screen4x3"/>
  <p:notesSz cx="7010400" cy="92964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A35"/>
    <a:srgbClr val="FFFFFF"/>
    <a:srgbClr val="B8AB04"/>
    <a:srgbClr val="FBEC29"/>
    <a:srgbClr val="8F8503"/>
    <a:srgbClr val="FCF168"/>
    <a:srgbClr val="E9D905"/>
    <a:srgbClr val="FFE265"/>
    <a:srgbClr val="DEB4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301B821-A1FF-4177-AEE7-76D212191A09}">
  <a:tblStyle styleId="{B301B821-A1FF-4177-AEE7-76D212191A09}" styleName="Medium Style 9">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2H>
      <a:tcStyle>
        <a:tcBdr/>
      </a:tcStyle>
    </a:band2H>
    <a:band1V>
      <a:tcStyle>
        <a:tcBdr/>
        <a:fill>
          <a:solidFill>
            <a:schemeClr val="accent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1"/>
          </a:solidFill>
        </a:fill>
      </a:tcStyle>
    </a:firstRow>
    <a:neCell>
      <a:tcStyle>
        <a:tcBdr/>
      </a:tcStyle>
    </a:neCell>
    <a:nwCell>
      <a:tcStyle>
        <a:tcBdr/>
      </a:tcStyle>
    </a:nwCell>
  </a:tblStyle>
  <a:tblStyle styleId="{9DCAF9ED-07DC-4A11-8D7F-57B35C25682E}" styleName="Medium Style 10">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2H>
      <a:tcStyle>
        <a:tcBdr/>
      </a:tcStyle>
    </a:band2H>
    <a:band1V>
      <a:tcStyle>
        <a:tcBdr/>
        <a:fill>
          <a:solidFill>
            <a:schemeClr val="accent2">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2"/>
          </a:solidFill>
        </a:fill>
      </a:tcStyle>
    </a:firstRow>
    <a:neCell>
      <a:tcStyle>
        <a:tcBdr/>
      </a:tcStyle>
    </a:neCell>
    <a:nwCell>
      <a:tcStyle>
        <a:tcBdr/>
      </a:tcStyle>
    </a:nwCell>
  </a:tblStyle>
  <a:tblStyle styleId="{793D81CF-94F2-401A-BA57-92F5A7B2D0C5}" styleName="Medium Style 8">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2H>
      <a:tcStyle>
        <a:tcBdr/>
      </a:tcStyle>
    </a:band2H>
    <a:band1V>
      <a:tcStyle>
        <a:tcBdr/>
        <a:fill>
          <a:solidFill>
            <a:schemeClr val="dk1">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dk1"/>
          </a:solidFill>
        </a:fill>
      </a:tcStyle>
    </a:firstRow>
    <a:neCell>
      <a:tcStyle>
        <a:tcBdr/>
      </a:tcStyle>
    </a:neCell>
    <a:nwCell>
      <a:tcStyle>
        <a:tcBdr/>
      </a:tcStyle>
    </a:nwCell>
  </a:tblStyle>
  <a:tblStyle styleId="{5FD0F851-EC5A-4D38-B0AD-8093EC10F338}" styleName="Light Style 6">
    <a:wholeTbl>
      <a:tcTxStyle>
        <a:fontRef idx="minor">
          <a:scrgbClr r="0" g="0" b="0"/>
        </a:fontRef>
        <a:schemeClr val="accent5"/>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seCell>
      <a:tcStyle>
        <a:tcBdr/>
      </a:tcStyle>
    </a:seCell>
    <a:swCell>
      <a:tcStyle>
        <a:tcBdr/>
      </a:tcStyle>
    </a:swCell>
    <a:firstRow>
      <a:tcTxStyle b="on"/>
      <a:tcStyle>
        <a:tcBdr>
          <a:bottom>
            <a:ln w="12700" cmpd="sng">
              <a:solidFill>
                <a:schemeClr val="accent5"/>
              </a:solidFill>
            </a:ln>
          </a:bottom>
        </a:tcBdr>
        <a:fill>
          <a:noFill/>
        </a:fill>
      </a:tcStyle>
    </a:firstRow>
    <a:neCell>
      <a:tcStyle>
        <a:tcBdr/>
      </a:tcStyle>
    </a:neCell>
    <a:nwCell>
      <a:tcStyle>
        <a:tcBdr/>
      </a:tcStyle>
    </a:nwCell>
  </a:tblStyle>
  <a:tblStyle styleId="{1FECB4D8-DB02-4DC6-A0A2-4F2EBAE1DC90}" styleName="Medium Style 11">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2H>
      <a:tcStyle>
        <a:tcBdr/>
      </a:tcStyle>
    </a:band2H>
    <a:band1V>
      <a:tcStyle>
        <a:tcBdr/>
        <a:fill>
          <a:solidFill>
            <a:schemeClr val="accent3">
              <a:tint val="20000"/>
            </a:schemeClr>
          </a:solidFill>
        </a:fill>
      </a:tcStyle>
    </a:band1V>
    <a:band2V>
      <a:tcStyle>
        <a:tcBdr/>
      </a:tcStyle>
    </a:band2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seCell>
      <a:tcStyle>
        <a:tcBdr/>
      </a:tcStyle>
    </a:seCell>
    <a:swCell>
      <a:tcStyle>
        <a:tcBdr/>
      </a:tcStyle>
    </a:swCell>
    <a:firstRow>
      <a:tcTxStyle b="on">
        <a:fontRef idx="minor">
          <a:scrgbClr r="0" g="0" b="0"/>
        </a:fontRef>
        <a:schemeClr val="lt1"/>
      </a:tcTxStyle>
      <a:tcStyle>
        <a:tcBdr/>
        <a:fill>
          <a:solidFill>
            <a:schemeClr val="accent3"/>
          </a:solidFill>
        </a:fill>
      </a:tcStyle>
    </a:firstRow>
    <a:neCell>
      <a:tcStyle>
        <a:tcBdr/>
      </a:tcStyle>
    </a:neCell>
    <a:nwCell>
      <a:tcStyle>
        <a:tcBdr/>
      </a:tcStyle>
    </a:nwCell>
  </a:tblStyle>
  <a:tblStyle styleId="{3B4B98B0-60AC-42C2-AFA5-B58CD77FA1E5}" styleName="Light Style 2">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seCell>
      <a:tcStyle>
        <a:tcBdr/>
      </a:tcStyle>
    </a:seCell>
    <a:swCell>
      <a:tcStyle>
        <a:tcBdr/>
      </a:tcStyle>
    </a:swCell>
    <a:firstRow>
      <a:tcTxStyle b="on"/>
      <a:tcStyle>
        <a:tcBdr>
          <a:bottom>
            <a:ln w="12700" cmpd="sng">
              <a:solidFill>
                <a:schemeClr val="accent1"/>
              </a:solidFill>
            </a:ln>
          </a:bottom>
        </a:tcBdr>
        <a:fill>
          <a:noFill/>
        </a:fill>
      </a:tcStyle>
    </a:firstRow>
    <a:neCell>
      <a:tcStyle>
        <a:tcBdr/>
      </a:tcStyle>
    </a:neCell>
    <a:nwCell>
      <a:tcStyle>
        <a:tcBdr/>
      </a:tcStyle>
    </a:nwCell>
  </a:tblStyle>
  <a:tblStyle styleId="{0E3FDE45-AF77-4B5C-9715-49D594BDF05E}" styleName="Light Style 3">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band2V>
      <a:tcStyle>
        <a:tcBdr/>
      </a:tcStyle>
    </a:band2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seCell>
      <a:tcStyle>
        <a:tcBdr/>
      </a:tcStyle>
    </a:seCell>
    <a:swCell>
      <a:tcStyle>
        <a:tcBdr/>
      </a:tcStyle>
    </a:swCell>
    <a:firstRow>
      <a:tcTxStyle b="on"/>
      <a:tcStyle>
        <a:tcBdr>
          <a:bottom>
            <a:ln w="12700" cmpd="sng">
              <a:solidFill>
                <a:schemeClr val="accent2"/>
              </a:solidFill>
            </a:ln>
          </a:bottom>
        </a:tcBdr>
        <a:fill>
          <a:noFill/>
        </a:fill>
      </a:tcStyle>
    </a:firstRow>
    <a:neCell>
      <a:tcStyle>
        <a:tcBdr/>
      </a:tcStyle>
    </a:neCell>
    <a:nwCell>
      <a:tcStyle>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2" autoAdjust="0"/>
    <p:restoredTop sz="96283" autoAdjust="0"/>
  </p:normalViewPr>
  <p:slideViewPr>
    <p:cSldViewPr>
      <p:cViewPr varScale="1">
        <p:scale>
          <a:sx n="75" d="100"/>
          <a:sy n="75" d="100"/>
        </p:scale>
        <p:origin x="138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4" d="100"/>
          <a:sy n="84" d="100"/>
        </p:scale>
        <p:origin x="-376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areaChart>
        <c:grouping val="stacked"/>
        <c:varyColors val="0"/>
        <c:ser>
          <c:idx val="0"/>
          <c:order val="0"/>
          <c:tx>
            <c:strRef>
              <c:f>Sheet1!$B$2</c:f>
              <c:strCache>
                <c:ptCount val="1"/>
                <c:pt idx="0">
                  <c:v>Interim Shelter Expenditures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cat>
            <c:numRef>
              <c:f>Sheet1!$A$3:$A$26</c:f>
              <c:numCache>
                <c:formatCode>mmm\-yy</c:formatCode>
                <c:ptCount val="24"/>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44949</c:v>
                </c:pt>
                <c:pt idx="19">
                  <c:v>44980</c:v>
                </c:pt>
                <c:pt idx="20">
                  <c:v>45008</c:v>
                </c:pt>
                <c:pt idx="21">
                  <c:v>45017</c:v>
                </c:pt>
                <c:pt idx="22">
                  <c:v>45047</c:v>
                </c:pt>
                <c:pt idx="23">
                  <c:v>45100</c:v>
                </c:pt>
              </c:numCache>
            </c:numRef>
          </c:cat>
          <c:val>
            <c:numRef>
              <c:f>Sheet1!$B$3:$B$26</c:f>
              <c:numCache>
                <c:formatCode>"$"#,##0.00</c:formatCode>
                <c:ptCount val="24"/>
                <c:pt idx="0">
                  <c:v>62790</c:v>
                </c:pt>
                <c:pt idx="1">
                  <c:v>76440</c:v>
                </c:pt>
                <c:pt idx="2">
                  <c:v>67040</c:v>
                </c:pt>
                <c:pt idx="3">
                  <c:v>68160</c:v>
                </c:pt>
                <c:pt idx="4">
                  <c:v>64880</c:v>
                </c:pt>
                <c:pt idx="5">
                  <c:v>66255</c:v>
                </c:pt>
                <c:pt idx="6">
                  <c:v>76865</c:v>
                </c:pt>
                <c:pt idx="7">
                  <c:v>91264.6</c:v>
                </c:pt>
                <c:pt idx="8">
                  <c:v>122901.6</c:v>
                </c:pt>
                <c:pt idx="9">
                  <c:v>191198</c:v>
                </c:pt>
                <c:pt idx="10">
                  <c:v>196495</c:v>
                </c:pt>
                <c:pt idx="11">
                  <c:v>315965</c:v>
                </c:pt>
                <c:pt idx="12">
                  <c:v>294585</c:v>
                </c:pt>
                <c:pt idx="13">
                  <c:v>299585</c:v>
                </c:pt>
                <c:pt idx="14">
                  <c:v>470785</c:v>
                </c:pt>
                <c:pt idx="15">
                  <c:v>431021</c:v>
                </c:pt>
                <c:pt idx="16">
                  <c:v>348790</c:v>
                </c:pt>
                <c:pt idx="17">
                  <c:v>256695</c:v>
                </c:pt>
                <c:pt idx="18">
                  <c:v>87185</c:v>
                </c:pt>
                <c:pt idx="19">
                  <c:v>79250</c:v>
                </c:pt>
                <c:pt idx="20">
                  <c:v>93380</c:v>
                </c:pt>
                <c:pt idx="21">
                  <c:v>57205</c:v>
                </c:pt>
                <c:pt idx="22">
                  <c:v>34555</c:v>
                </c:pt>
                <c:pt idx="23">
                  <c:v>7140</c:v>
                </c:pt>
              </c:numCache>
            </c:numRef>
          </c:val>
          <c:extLst>
            <c:ext xmlns:c16="http://schemas.microsoft.com/office/drawing/2014/chart" uri="{C3380CC4-5D6E-409C-BE32-E72D297353CC}">
              <c16:uniqueId val="{00000000-9405-4C33-A5C4-5E1292878ABA}"/>
            </c:ext>
          </c:extLst>
        </c:ser>
        <c:dLbls>
          <c:showLegendKey val="0"/>
          <c:showVal val="0"/>
          <c:showCatName val="0"/>
          <c:showSerName val="0"/>
          <c:showPercent val="0"/>
          <c:showBubbleSize val="0"/>
        </c:dLbls>
        <c:axId val="1101816544"/>
        <c:axId val="1101808864"/>
      </c:areaChart>
      <c:dateAx>
        <c:axId val="1101816544"/>
        <c:scaling>
          <c:orientation val="minMax"/>
        </c:scaling>
        <c:delete val="0"/>
        <c:axPos val="b"/>
        <c:numFmt formatCode="mmm\-yy" sourceLinked="1"/>
        <c:majorTickMark val="out"/>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01808864"/>
        <c:crosses val="autoZero"/>
        <c:auto val="1"/>
        <c:lblOffset val="100"/>
        <c:baseTimeUnit val="days"/>
      </c:dateAx>
      <c:valAx>
        <c:axId val="1101808864"/>
        <c:scaling>
          <c:orientation val="minMax"/>
        </c:scaling>
        <c:delete val="0"/>
        <c:axPos val="l"/>
        <c:majorGridlines>
          <c:spPr>
            <a:ln w="9525" cap="flat" cmpd="sng" algn="ctr">
              <a:solidFill>
                <a:schemeClr val="lt1">
                  <a:lumMod val="95000"/>
                  <a:alpha val="10000"/>
                </a:schemeClr>
              </a:solidFill>
              <a:round/>
            </a:ln>
            <a:effectLst/>
          </c:spPr>
        </c:majorGridlines>
        <c:numFmt formatCode="&quot;$&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01816544"/>
        <c:crosses val="autoZero"/>
        <c:crossBetween val="midCat"/>
      </c:valAx>
      <c:spPr>
        <a:noFill/>
        <a:ln>
          <a:noFill/>
        </a:ln>
        <a:effectLst/>
      </c:spPr>
    </c:plotArea>
    <c:plotVisOnly val="1"/>
    <c:dispBlanksAs val="zero"/>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95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xVal>
            <c:numRef>
              <c:f>Sheet1!$A$3:$A$26</c:f>
              <c:numCache>
                <c:formatCode>mmm\-yy</c:formatCode>
                <c:ptCount val="24"/>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44949</c:v>
                </c:pt>
                <c:pt idx="19">
                  <c:v>44980</c:v>
                </c:pt>
                <c:pt idx="20">
                  <c:v>45008</c:v>
                </c:pt>
                <c:pt idx="21">
                  <c:v>45017</c:v>
                </c:pt>
                <c:pt idx="22">
                  <c:v>45047</c:v>
                </c:pt>
                <c:pt idx="23">
                  <c:v>45100</c:v>
                </c:pt>
              </c:numCache>
            </c:numRef>
          </c:xVal>
          <c:yVal>
            <c:numRef>
              <c:f>Sheet1!$K$3:$K$26</c:f>
              <c:numCache>
                <c:formatCode>General</c:formatCode>
                <c:ptCount val="24"/>
                <c:pt idx="0">
                  <c:v>5</c:v>
                </c:pt>
                <c:pt idx="1">
                  <c:v>2</c:v>
                </c:pt>
                <c:pt idx="2">
                  <c:v>7</c:v>
                </c:pt>
                <c:pt idx="3">
                  <c:v>7</c:v>
                </c:pt>
                <c:pt idx="4">
                  <c:v>5</c:v>
                </c:pt>
                <c:pt idx="5">
                  <c:v>9</c:v>
                </c:pt>
                <c:pt idx="6">
                  <c:v>6</c:v>
                </c:pt>
                <c:pt idx="7">
                  <c:v>8</c:v>
                </c:pt>
                <c:pt idx="8">
                  <c:v>1</c:v>
                </c:pt>
                <c:pt idx="9">
                  <c:v>9</c:v>
                </c:pt>
                <c:pt idx="10">
                  <c:v>10</c:v>
                </c:pt>
                <c:pt idx="11">
                  <c:v>9</c:v>
                </c:pt>
                <c:pt idx="12">
                  <c:v>12</c:v>
                </c:pt>
                <c:pt idx="13">
                  <c:v>20</c:v>
                </c:pt>
                <c:pt idx="14">
                  <c:v>23</c:v>
                </c:pt>
                <c:pt idx="15">
                  <c:v>37</c:v>
                </c:pt>
                <c:pt idx="16">
                  <c:v>35</c:v>
                </c:pt>
                <c:pt idx="17">
                  <c:v>20</c:v>
                </c:pt>
                <c:pt idx="18">
                  <c:v>21</c:v>
                </c:pt>
                <c:pt idx="19">
                  <c:v>19</c:v>
                </c:pt>
                <c:pt idx="20">
                  <c:v>11</c:v>
                </c:pt>
                <c:pt idx="21">
                  <c:v>20</c:v>
                </c:pt>
                <c:pt idx="22">
                  <c:v>18</c:v>
                </c:pt>
              </c:numCache>
            </c:numRef>
          </c:yVal>
          <c:smooth val="0"/>
          <c:extLst>
            <c:ext xmlns:c15="http://schemas.microsoft.com/office/drawing/2012/chart" uri="{02D57815-91ED-43cb-92C2-25804820EDAC}">
              <c15:filteredSeriesTitle>
                <c15:tx>
                  <c:strRef>
                    <c:extLst>
                      <c:ext uri="{02D57815-91ED-43cb-92C2-25804820EDAC}">
                        <c15:formulaRef>
                          <c15:sqref>Sheet1!$K$2</c15:sqref>
                        </c15:formulaRef>
                      </c:ext>
                    </c:extLst>
                    <c:strCache>
                      <c:ptCount val="1"/>
                      <c:pt idx="0">
                        <c:v>Move-Ins</c:v>
                      </c:pt>
                    </c:strCache>
                  </c:strRef>
                </c15:tx>
              </c15:filteredSeriesTitle>
            </c:ext>
            <c:ext xmlns:c16="http://schemas.microsoft.com/office/drawing/2014/chart" uri="{C3380CC4-5D6E-409C-BE32-E72D297353CC}">
              <c16:uniqueId val="{00000000-8C10-4966-AE32-9DD01E8E9811}"/>
            </c:ext>
          </c:extLst>
        </c:ser>
        <c:dLbls>
          <c:dLblPos val="t"/>
          <c:showLegendKey val="0"/>
          <c:showVal val="1"/>
          <c:showCatName val="0"/>
          <c:showSerName val="0"/>
          <c:showPercent val="0"/>
          <c:showBubbleSize val="0"/>
        </c:dLbls>
        <c:axId val="1010921328"/>
        <c:axId val="1010936208"/>
      </c:scatterChart>
      <c:valAx>
        <c:axId val="1010921328"/>
        <c:scaling>
          <c:orientation val="minMax"/>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900" b="1" i="0" u="none" strike="noStrike" kern="1200" cap="all" baseline="0">
                    <a:solidFill>
                      <a:schemeClr val="lt1">
                        <a:lumMod val="75000"/>
                      </a:schemeClr>
                    </a:solidFill>
                    <a:latin typeface="+mn-lt"/>
                    <a:ea typeface="+mn-ea"/>
                    <a:cs typeface="+mn-cs"/>
                  </a:defRPr>
                </a:pPr>
                <a:r>
                  <a:rPr lang="en-US"/>
                  <a:t>Month/year</a:t>
                </a:r>
              </a:p>
            </c:rich>
          </c:tx>
          <c:overlay val="0"/>
          <c:spPr>
            <a:noFill/>
            <a:ln>
              <a:noFill/>
            </a:ln>
            <a:effectLst/>
          </c:spPr>
          <c:txPr>
            <a:bodyPr rot="0" spcFirstLastPara="1" vertOverflow="ellipsis" vert="horz" wrap="square" anchor="ctr" anchorCtr="1"/>
            <a:lstStyle/>
            <a:p>
              <a:pPr>
                <a:defRPr sz="900" b="1" i="0" u="none" strike="noStrike" kern="1200" cap="all" baseline="0">
                  <a:solidFill>
                    <a:schemeClr val="lt1">
                      <a:lumMod val="75000"/>
                    </a:schemeClr>
                  </a:solidFill>
                  <a:latin typeface="+mn-lt"/>
                  <a:ea typeface="+mn-ea"/>
                  <a:cs typeface="+mn-cs"/>
                </a:defRPr>
              </a:pPr>
              <a:endParaRPr lang="en-US"/>
            </a:p>
          </c:txPr>
        </c:title>
        <c:numFmt formatCode="mmm\-yy"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010936208"/>
        <c:crosses val="autoZero"/>
        <c:crossBetween val="midCat"/>
      </c:valAx>
      <c:valAx>
        <c:axId val="1010936208"/>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lt1">
                        <a:lumMod val="75000"/>
                      </a:schemeClr>
                    </a:solidFill>
                    <a:latin typeface="+mn-lt"/>
                    <a:ea typeface="+mn-ea"/>
                    <a:cs typeface="+mn-cs"/>
                  </a:defRPr>
                </a:pPr>
                <a:r>
                  <a:rPr lang="en-US"/>
                  <a:t>Number</a:t>
                </a:r>
                <a:r>
                  <a:rPr lang="en-US" baseline="0"/>
                  <a:t> of Move Ins</a:t>
                </a:r>
                <a:endParaRPr lang="en-US"/>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lt1">
                      <a:lumMod val="7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010921328"/>
        <c:crosses val="autoZero"/>
        <c:crossBetween val="midCat"/>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lrMapOvr bg1="lt1" tx1="dk1" bg2="lt2" tx2="dk2" accent1="accent1" accent2="accent2" accent3="accent3" accent4="accent4" accent5="accent5" accent6="accent6" hlink="hlink" folHlink="folHlink"/>
  <c:chart>
    <c:title>
      <c:layout>
        <c:manualLayout>
          <c:xMode val="edge"/>
          <c:yMode val="edge"/>
          <c:x val="4.8180446194225721E-2"/>
          <c:y val="3.2407407407407406E-2"/>
        </c:manualLayout>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Sheet1!$C$2</c:f>
              <c:strCache>
                <c:ptCount val="1"/>
                <c:pt idx="0">
                  <c:v>Rental Expenditures</c:v>
                </c:pt>
              </c:strCache>
            </c:strRef>
          </c:tx>
          <c:spPr>
            <a:solidFill>
              <a:schemeClr val="accent4"/>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Sheet1!$A$3:$A$26</c:f>
              <c:numCache>
                <c:formatCode>mmm\-yy</c:formatCode>
                <c:ptCount val="24"/>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44949</c:v>
                </c:pt>
                <c:pt idx="19">
                  <c:v>44980</c:v>
                </c:pt>
                <c:pt idx="20">
                  <c:v>45008</c:v>
                </c:pt>
                <c:pt idx="21">
                  <c:v>45017</c:v>
                </c:pt>
                <c:pt idx="22">
                  <c:v>45047</c:v>
                </c:pt>
                <c:pt idx="23">
                  <c:v>45100</c:v>
                </c:pt>
              </c:numCache>
            </c:numRef>
          </c:cat>
          <c:val>
            <c:numRef>
              <c:f>Sheet1!$C$3:$C$26</c:f>
              <c:numCache>
                <c:formatCode>"$"#,##0.00</c:formatCode>
                <c:ptCount val="24"/>
                <c:pt idx="0">
                  <c:v>11475.55</c:v>
                </c:pt>
                <c:pt idx="1">
                  <c:v>7885</c:v>
                </c:pt>
                <c:pt idx="2">
                  <c:v>11313.25</c:v>
                </c:pt>
                <c:pt idx="3">
                  <c:v>15441.5</c:v>
                </c:pt>
                <c:pt idx="4">
                  <c:v>16175.17</c:v>
                </c:pt>
                <c:pt idx="5">
                  <c:v>19196.900000000001</c:v>
                </c:pt>
                <c:pt idx="6">
                  <c:v>15735.25</c:v>
                </c:pt>
                <c:pt idx="7">
                  <c:v>14654.53</c:v>
                </c:pt>
                <c:pt idx="8">
                  <c:v>11527.25</c:v>
                </c:pt>
                <c:pt idx="9">
                  <c:v>14009.11</c:v>
                </c:pt>
                <c:pt idx="10">
                  <c:v>20274.38</c:v>
                </c:pt>
                <c:pt idx="11">
                  <c:v>17888.63</c:v>
                </c:pt>
                <c:pt idx="12">
                  <c:v>23857.65</c:v>
                </c:pt>
                <c:pt idx="13">
                  <c:v>32557.57</c:v>
                </c:pt>
                <c:pt idx="14">
                  <c:v>48419.11</c:v>
                </c:pt>
                <c:pt idx="15">
                  <c:v>66762.990000000005</c:v>
                </c:pt>
                <c:pt idx="16">
                  <c:v>96372.39</c:v>
                </c:pt>
                <c:pt idx="17">
                  <c:v>105173</c:v>
                </c:pt>
                <c:pt idx="18">
                  <c:v>113192.98</c:v>
                </c:pt>
                <c:pt idx="19">
                  <c:v>134106.12</c:v>
                </c:pt>
                <c:pt idx="20">
                  <c:v>141251.82999999999</c:v>
                </c:pt>
                <c:pt idx="21">
                  <c:v>135102.6</c:v>
                </c:pt>
                <c:pt idx="22">
                  <c:v>141127.79999999999</c:v>
                </c:pt>
                <c:pt idx="23">
                  <c:v>136295.23000000001</c:v>
                </c:pt>
              </c:numCache>
            </c:numRef>
          </c:val>
          <c:extLst>
            <c:ext xmlns:c16="http://schemas.microsoft.com/office/drawing/2014/chart" uri="{C3380CC4-5D6E-409C-BE32-E72D297353CC}">
              <c16:uniqueId val="{00000000-3C14-434A-BF31-6E67A63E19C6}"/>
            </c:ext>
          </c:extLst>
        </c:ser>
        <c:dLbls>
          <c:dLblPos val="outEnd"/>
          <c:showLegendKey val="0"/>
          <c:showVal val="1"/>
          <c:showCatName val="0"/>
          <c:showSerName val="0"/>
          <c:showPercent val="0"/>
          <c:showBubbleSize val="0"/>
        </c:dLbls>
        <c:gapWidth val="444"/>
        <c:overlap val="-90"/>
        <c:axId val="1016409536"/>
        <c:axId val="1016410016"/>
      </c:barChart>
      <c:dateAx>
        <c:axId val="1016409536"/>
        <c:scaling>
          <c:orientation val="minMax"/>
        </c:scaling>
        <c:delete val="0"/>
        <c:axPos val="b"/>
        <c:title>
          <c:tx>
            <c:rich>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r>
                  <a:rPr lang="en-US"/>
                  <a:t>Month/YEAR</a:t>
                </a:r>
              </a:p>
            </c:rich>
          </c:tx>
          <c:layout>
            <c:manualLayout>
              <c:xMode val="edge"/>
              <c:yMode val="edge"/>
              <c:x val="0.44191666666666668"/>
              <c:y val="0.8982174103237095"/>
            </c:manualLayout>
          </c:layout>
          <c:overlay val="0"/>
          <c:spPr>
            <a:noFill/>
            <a:ln>
              <a:noFill/>
            </a:ln>
            <a:effectLst/>
          </c:spPr>
          <c:txPr>
            <a:bodyPr rot="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cap="all" spc="120" normalizeH="0" baseline="0">
                <a:solidFill>
                  <a:schemeClr val="tx1">
                    <a:lumMod val="65000"/>
                    <a:lumOff val="35000"/>
                  </a:schemeClr>
                </a:solidFill>
                <a:latin typeface="+mn-lt"/>
                <a:ea typeface="+mn-ea"/>
                <a:cs typeface="+mn-cs"/>
              </a:defRPr>
            </a:pPr>
            <a:endParaRPr lang="en-US"/>
          </a:p>
        </c:txPr>
        <c:crossAx val="1016410016"/>
        <c:crosses val="autoZero"/>
        <c:auto val="1"/>
        <c:lblOffset val="100"/>
        <c:baseTimeUnit val="days"/>
      </c:dateAx>
      <c:valAx>
        <c:axId val="1016410016"/>
        <c:scaling>
          <c:orientation val="minMax"/>
        </c:scaling>
        <c:delete val="1"/>
        <c:axPos val="l"/>
        <c:numFmt formatCode="&quot;$&quot;#,##0.00" sourceLinked="1"/>
        <c:majorTickMark val="none"/>
        <c:minorTickMark val="none"/>
        <c:tickLblPos val="nextTo"/>
        <c:crossAx val="1016409536"/>
        <c:crosses val="autoZero"/>
        <c:crossBetween val="between"/>
      </c:valAx>
      <c:spPr>
        <a:noFill/>
        <a:ln>
          <a:noFill/>
        </a:ln>
        <a:effectLst/>
      </c:spPr>
    </c:plotArea>
    <c:plotVisOnly val="1"/>
    <c:dispBlanksAs val="gap"/>
    <c:showDLblsOverMax val="0"/>
  </c:chart>
  <c:spPr>
    <a:solidFill>
      <a:schemeClr val="bg1">
        <a:lumMod val="95000"/>
      </a:schemeClr>
    </a:solidFill>
    <a:ln w="9525" cap="flat" cmpd="sng" algn="ctr">
      <a:solidFill>
        <a:schemeClr val="tx1">
          <a:lumMod val="15000"/>
          <a:lumOff val="85000"/>
        </a:scheme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4">
  <a:schemeClr val="accent4"/>
</cs:colorStyle>
</file>

<file path=ppt/charts/style1.xml><?xml version="1.0" encoding="utf-8"?>
<cs:chartStyle xmlns:cs="http://schemas.microsoft.com/office/drawing/2012/chartStyle" xmlns:a="http://schemas.openxmlformats.org/drawingml/2006/main" id="283">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E41C8E-3516-414E-89D9-020C9D3F08B3}" type="doc">
      <dgm:prSet loTypeId="urn:microsoft.com/office/officeart/2018/2/layout/IconCircleList" loCatId="icon" qsTypeId="urn:microsoft.com/office/officeart/2005/8/quickstyle/simple1" qsCatId="simple" csTypeId="urn:microsoft.com/office/officeart/2005/8/colors/accent1_4" csCatId="accent1" phldr="1"/>
      <dgm:spPr/>
      <dgm:t>
        <a:bodyPr/>
        <a:lstStyle/>
        <a:p>
          <a:endParaRPr lang="en-US"/>
        </a:p>
      </dgm:t>
    </dgm:pt>
    <dgm:pt modelId="{5B955A90-78E0-4CA5-A891-43A58F6469AC}">
      <dgm:prSet/>
      <dgm:spPr/>
      <dgm:t>
        <a:bodyPr/>
        <a:lstStyle/>
        <a:p>
          <a:pPr>
            <a:lnSpc>
              <a:spcPct val="100000"/>
            </a:lnSpc>
          </a:pPr>
          <a:r>
            <a:rPr lang="en-US" b="1" dirty="0"/>
            <a:t>Accountability</a:t>
          </a:r>
          <a:r>
            <a:rPr lang="en-US" dirty="0"/>
            <a:t>- Clear responsibilities aligned to authority, resources, and flexibility for all levels of government. </a:t>
          </a:r>
        </a:p>
      </dgm:t>
    </dgm:pt>
    <dgm:pt modelId="{52D056FA-9B8D-4D4C-B468-FFA12FA004E0}" type="parTrans" cxnId="{A910B9BC-47B2-49C4-8AB6-E4005A656377}">
      <dgm:prSet/>
      <dgm:spPr/>
      <dgm:t>
        <a:bodyPr/>
        <a:lstStyle/>
        <a:p>
          <a:endParaRPr lang="en-US"/>
        </a:p>
      </dgm:t>
    </dgm:pt>
    <dgm:pt modelId="{E16DEB80-E8D8-4753-9643-A8795A99FAE3}" type="sibTrans" cxnId="{A910B9BC-47B2-49C4-8AB6-E4005A656377}">
      <dgm:prSet/>
      <dgm:spPr/>
      <dgm:t>
        <a:bodyPr/>
        <a:lstStyle/>
        <a:p>
          <a:pPr>
            <a:lnSpc>
              <a:spcPct val="100000"/>
            </a:lnSpc>
          </a:pPr>
          <a:endParaRPr lang="en-US"/>
        </a:p>
      </dgm:t>
    </dgm:pt>
    <dgm:pt modelId="{97F72D6F-1119-462B-BB36-674A579A58E2}">
      <dgm:prSet/>
      <dgm:spPr/>
      <dgm:t>
        <a:bodyPr/>
        <a:lstStyle/>
        <a:p>
          <a:pPr>
            <a:lnSpc>
              <a:spcPct val="100000"/>
            </a:lnSpc>
          </a:pPr>
          <a:r>
            <a:rPr lang="en-US" b="1" dirty="0"/>
            <a:t>Transparency</a:t>
          </a:r>
          <a:r>
            <a:rPr lang="en-US" dirty="0"/>
            <a:t>- Integrate and expand data to improve program effectiveness. </a:t>
          </a:r>
        </a:p>
      </dgm:t>
    </dgm:pt>
    <dgm:pt modelId="{C12CE477-215A-4F7A-A56E-E5D191019A94}" type="parTrans" cxnId="{F10F06D1-936E-4FCA-A743-8735122728AD}">
      <dgm:prSet/>
      <dgm:spPr/>
      <dgm:t>
        <a:bodyPr/>
        <a:lstStyle/>
        <a:p>
          <a:endParaRPr lang="en-US"/>
        </a:p>
      </dgm:t>
    </dgm:pt>
    <dgm:pt modelId="{1C439003-A0D3-40A2-ACE3-73F849831C6F}" type="sibTrans" cxnId="{F10F06D1-936E-4FCA-A743-8735122728AD}">
      <dgm:prSet/>
      <dgm:spPr/>
      <dgm:t>
        <a:bodyPr/>
        <a:lstStyle/>
        <a:p>
          <a:pPr>
            <a:lnSpc>
              <a:spcPct val="100000"/>
            </a:lnSpc>
          </a:pPr>
          <a:endParaRPr lang="en-US"/>
        </a:p>
      </dgm:t>
    </dgm:pt>
    <dgm:pt modelId="{021E4C2B-0B84-4DD6-B85F-CB8474AC1BA9}">
      <dgm:prSet/>
      <dgm:spPr/>
      <dgm:t>
        <a:bodyPr/>
        <a:lstStyle/>
        <a:p>
          <a:pPr>
            <a:lnSpc>
              <a:spcPct val="100000"/>
            </a:lnSpc>
          </a:pPr>
          <a:r>
            <a:rPr lang="en-US" b="1" dirty="0"/>
            <a:t>Outreach</a:t>
          </a:r>
          <a:r>
            <a:rPr lang="en-US" dirty="0"/>
            <a:t>- Develop sustainable outreach systems and increase workforce to support these systems.</a:t>
          </a:r>
        </a:p>
      </dgm:t>
    </dgm:pt>
    <dgm:pt modelId="{8770BD04-313A-451E-B654-3F80659F9DC5}" type="parTrans" cxnId="{9EF324EB-E9CE-46C4-ADE1-064FC0942DDA}">
      <dgm:prSet/>
      <dgm:spPr/>
      <dgm:t>
        <a:bodyPr/>
        <a:lstStyle/>
        <a:p>
          <a:endParaRPr lang="en-US"/>
        </a:p>
      </dgm:t>
    </dgm:pt>
    <dgm:pt modelId="{E21CF7A1-8500-4FDD-AEEE-5BE974BBB3E3}" type="sibTrans" cxnId="{9EF324EB-E9CE-46C4-ADE1-064FC0942DDA}">
      <dgm:prSet/>
      <dgm:spPr/>
      <dgm:t>
        <a:bodyPr/>
        <a:lstStyle/>
        <a:p>
          <a:pPr>
            <a:lnSpc>
              <a:spcPct val="100000"/>
            </a:lnSpc>
          </a:pPr>
          <a:endParaRPr lang="en-US"/>
        </a:p>
      </dgm:t>
    </dgm:pt>
    <dgm:pt modelId="{359EF01C-C152-40CA-A3E8-BF76D856F789}">
      <dgm:prSet/>
      <dgm:spPr/>
      <dgm:t>
        <a:bodyPr/>
        <a:lstStyle/>
        <a:p>
          <a:pPr>
            <a:lnSpc>
              <a:spcPct val="100000"/>
            </a:lnSpc>
          </a:pPr>
          <a:r>
            <a:rPr lang="en-US" b="1" dirty="0"/>
            <a:t>Mitigation</a:t>
          </a:r>
          <a:r>
            <a:rPr lang="en-US" dirty="0"/>
            <a:t>- Strengthen safety net programs</a:t>
          </a:r>
        </a:p>
      </dgm:t>
    </dgm:pt>
    <dgm:pt modelId="{94135385-23B0-49A3-BBC3-6FB3FC0F3436}" type="parTrans" cxnId="{989AA1B6-81F6-40B8-9D6D-D896C2F6F336}">
      <dgm:prSet/>
      <dgm:spPr/>
      <dgm:t>
        <a:bodyPr/>
        <a:lstStyle/>
        <a:p>
          <a:endParaRPr lang="en-US"/>
        </a:p>
      </dgm:t>
    </dgm:pt>
    <dgm:pt modelId="{D6F8F3B2-BEC1-4017-B51C-30A9D6EEEAC8}" type="sibTrans" cxnId="{989AA1B6-81F6-40B8-9D6D-D896C2F6F336}">
      <dgm:prSet/>
      <dgm:spPr/>
      <dgm:t>
        <a:bodyPr/>
        <a:lstStyle/>
        <a:p>
          <a:pPr>
            <a:lnSpc>
              <a:spcPct val="100000"/>
            </a:lnSpc>
          </a:pPr>
          <a:endParaRPr lang="en-US"/>
        </a:p>
      </dgm:t>
    </dgm:pt>
    <dgm:pt modelId="{A13A6711-BCDA-467E-803D-07B0178F8618}">
      <dgm:prSet/>
      <dgm:spPr/>
      <dgm:t>
        <a:bodyPr/>
        <a:lstStyle/>
        <a:p>
          <a:pPr>
            <a:lnSpc>
              <a:spcPct val="100000"/>
            </a:lnSpc>
          </a:pPr>
          <a:r>
            <a:rPr lang="en-US" b="1" i="0" dirty="0"/>
            <a:t>Economic </a:t>
          </a:r>
          <a:r>
            <a:rPr lang="en-US" b="1" dirty="0"/>
            <a:t>Opportunity- </a:t>
          </a:r>
          <a:r>
            <a:rPr lang="en-US" dirty="0"/>
            <a:t>Create employment and education pathways, as well as supports for basic needs</a:t>
          </a:r>
          <a:endParaRPr lang="en-US" i="0" dirty="0"/>
        </a:p>
      </dgm:t>
    </dgm:pt>
    <dgm:pt modelId="{5E78613E-043C-4AE4-AB9A-14F0246AD029}" type="parTrans" cxnId="{135CF589-27B0-4775-9409-A64496038444}">
      <dgm:prSet/>
      <dgm:spPr/>
      <dgm:t>
        <a:bodyPr/>
        <a:lstStyle/>
        <a:p>
          <a:endParaRPr lang="en-US"/>
        </a:p>
      </dgm:t>
    </dgm:pt>
    <dgm:pt modelId="{93B304EB-7B3E-4810-8B18-571769705171}" type="sibTrans" cxnId="{135CF589-27B0-4775-9409-A64496038444}">
      <dgm:prSet/>
      <dgm:spPr/>
      <dgm:t>
        <a:bodyPr/>
        <a:lstStyle/>
        <a:p>
          <a:pPr>
            <a:lnSpc>
              <a:spcPct val="100000"/>
            </a:lnSpc>
          </a:pPr>
          <a:endParaRPr lang="en-US"/>
        </a:p>
      </dgm:t>
    </dgm:pt>
    <dgm:pt modelId="{02125382-BF6F-4C08-96AF-BBB734F9EEC6}">
      <dgm:prSet/>
      <dgm:spPr/>
      <dgm:t>
        <a:bodyPr/>
        <a:lstStyle/>
        <a:p>
          <a:pPr>
            <a:lnSpc>
              <a:spcPct val="100000"/>
            </a:lnSpc>
          </a:pPr>
          <a:r>
            <a:rPr lang="en-US" b="1" dirty="0"/>
            <a:t>Housing</a:t>
          </a:r>
          <a:r>
            <a:rPr lang="en-US" dirty="0"/>
            <a:t>- Increase and maintain housing units across the spectrum. </a:t>
          </a:r>
        </a:p>
      </dgm:t>
    </dgm:pt>
    <dgm:pt modelId="{F5A503BB-37AF-4A41-932C-CD8A1C3C619F}" type="parTrans" cxnId="{6FF73EEB-0AAE-425A-99DB-42E45D50EE84}">
      <dgm:prSet/>
      <dgm:spPr/>
      <dgm:t>
        <a:bodyPr/>
        <a:lstStyle/>
        <a:p>
          <a:endParaRPr lang="en-US"/>
        </a:p>
      </dgm:t>
    </dgm:pt>
    <dgm:pt modelId="{CA7B5184-D130-4960-B890-37733A1419DC}" type="sibTrans" cxnId="{6FF73EEB-0AAE-425A-99DB-42E45D50EE84}">
      <dgm:prSet/>
      <dgm:spPr/>
      <dgm:t>
        <a:bodyPr/>
        <a:lstStyle/>
        <a:p>
          <a:pPr>
            <a:lnSpc>
              <a:spcPct val="100000"/>
            </a:lnSpc>
          </a:pPr>
          <a:endParaRPr lang="en-US"/>
        </a:p>
      </dgm:t>
    </dgm:pt>
    <dgm:pt modelId="{59FAD07C-A7C7-4847-AE3F-63E2415E8CE5}" type="pres">
      <dgm:prSet presAssocID="{CFE41C8E-3516-414E-89D9-020C9D3F08B3}" presName="root" presStyleCnt="0">
        <dgm:presLayoutVars>
          <dgm:dir/>
          <dgm:resizeHandles val="exact"/>
        </dgm:presLayoutVars>
      </dgm:prSet>
      <dgm:spPr/>
    </dgm:pt>
    <dgm:pt modelId="{7D50B56C-A9AD-462C-B7FC-9C2FEDEBF629}" type="pres">
      <dgm:prSet presAssocID="{CFE41C8E-3516-414E-89D9-020C9D3F08B3}" presName="container" presStyleCnt="0">
        <dgm:presLayoutVars>
          <dgm:dir/>
          <dgm:resizeHandles val="exact"/>
        </dgm:presLayoutVars>
      </dgm:prSet>
      <dgm:spPr/>
    </dgm:pt>
    <dgm:pt modelId="{5EA49C2F-64E8-4433-810D-BB5F14C2BA04}" type="pres">
      <dgm:prSet presAssocID="{5B955A90-78E0-4CA5-A891-43A58F6469AC}" presName="compNode" presStyleCnt="0"/>
      <dgm:spPr/>
    </dgm:pt>
    <dgm:pt modelId="{11C9F26A-F036-4A46-9FD8-49C26F3FCEE3}" type="pres">
      <dgm:prSet presAssocID="{5B955A90-78E0-4CA5-A891-43A58F6469AC}" presName="iconBgRect" presStyleLbl="bgShp" presStyleIdx="0" presStyleCnt="6"/>
      <dgm:spPr/>
    </dgm:pt>
    <dgm:pt modelId="{52590F0C-8AB5-45B4-B697-AE6842ED5C33}" type="pres">
      <dgm:prSet presAssocID="{5B955A90-78E0-4CA5-A891-43A58F6469AC}" presName="iconRect" presStyleLbl="node1" presStyleIdx="0" presStyleCnt="6"/>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heckmark with solid fill"/>
        </a:ext>
      </dgm:extLst>
    </dgm:pt>
    <dgm:pt modelId="{1AB0A519-8E6A-444A-AE57-96BDE698FD96}" type="pres">
      <dgm:prSet presAssocID="{5B955A90-78E0-4CA5-A891-43A58F6469AC}" presName="spaceRect" presStyleCnt="0"/>
      <dgm:spPr/>
    </dgm:pt>
    <dgm:pt modelId="{9C8326FE-66D2-447E-9405-9742A993EC14}" type="pres">
      <dgm:prSet presAssocID="{5B955A90-78E0-4CA5-A891-43A58F6469AC}" presName="textRect" presStyleLbl="revTx" presStyleIdx="0" presStyleCnt="6">
        <dgm:presLayoutVars>
          <dgm:chMax val="1"/>
          <dgm:chPref val="1"/>
        </dgm:presLayoutVars>
      </dgm:prSet>
      <dgm:spPr/>
    </dgm:pt>
    <dgm:pt modelId="{62DAA3F2-0435-4F2A-A438-0460808621E0}" type="pres">
      <dgm:prSet presAssocID="{E16DEB80-E8D8-4753-9643-A8795A99FAE3}" presName="sibTrans" presStyleLbl="sibTrans2D1" presStyleIdx="0" presStyleCnt="0"/>
      <dgm:spPr/>
    </dgm:pt>
    <dgm:pt modelId="{0463DED5-AA15-4C34-95DD-C09C85CFFFE8}" type="pres">
      <dgm:prSet presAssocID="{97F72D6F-1119-462B-BB36-674A579A58E2}" presName="compNode" presStyleCnt="0"/>
      <dgm:spPr/>
    </dgm:pt>
    <dgm:pt modelId="{729E56A4-3ED7-4B1A-ABC1-090360DA1F1F}" type="pres">
      <dgm:prSet presAssocID="{97F72D6F-1119-462B-BB36-674A579A58E2}" presName="iconBgRect" presStyleLbl="bgShp" presStyleIdx="1" presStyleCnt="6"/>
      <dgm:spPr/>
    </dgm:pt>
    <dgm:pt modelId="{DE0AC36E-0ECB-41CE-BBF1-EC74367909B4}" type="pres">
      <dgm:prSet presAssocID="{97F72D6F-1119-462B-BB36-674A579A58E2}"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tatistics with solid fill"/>
        </a:ext>
      </dgm:extLst>
    </dgm:pt>
    <dgm:pt modelId="{F8A0FBE5-71C3-484E-B9A8-6E7A6B7DD2A8}" type="pres">
      <dgm:prSet presAssocID="{97F72D6F-1119-462B-BB36-674A579A58E2}" presName="spaceRect" presStyleCnt="0"/>
      <dgm:spPr/>
    </dgm:pt>
    <dgm:pt modelId="{F4CE331C-028E-4B2B-A8CC-6A482F9674EA}" type="pres">
      <dgm:prSet presAssocID="{97F72D6F-1119-462B-BB36-674A579A58E2}" presName="textRect" presStyleLbl="revTx" presStyleIdx="1" presStyleCnt="6">
        <dgm:presLayoutVars>
          <dgm:chMax val="1"/>
          <dgm:chPref val="1"/>
        </dgm:presLayoutVars>
      </dgm:prSet>
      <dgm:spPr/>
    </dgm:pt>
    <dgm:pt modelId="{B3D68375-8A91-49B2-8DB2-0925E05EDC30}" type="pres">
      <dgm:prSet presAssocID="{1C439003-A0D3-40A2-ACE3-73F849831C6F}" presName="sibTrans" presStyleLbl="sibTrans2D1" presStyleIdx="0" presStyleCnt="0"/>
      <dgm:spPr/>
    </dgm:pt>
    <dgm:pt modelId="{7F919B6A-2179-43EA-8581-14FFC048C758}" type="pres">
      <dgm:prSet presAssocID="{02125382-BF6F-4C08-96AF-BBB734F9EEC6}" presName="compNode" presStyleCnt="0"/>
      <dgm:spPr/>
    </dgm:pt>
    <dgm:pt modelId="{ADF32690-1485-4D3A-B391-DD84FE214683}" type="pres">
      <dgm:prSet presAssocID="{02125382-BF6F-4C08-96AF-BBB734F9EEC6}" presName="iconBgRect" presStyleLbl="bgShp" presStyleIdx="2" presStyleCnt="6"/>
      <dgm:spPr/>
    </dgm:pt>
    <dgm:pt modelId="{ADA22668-95BA-4350-A4FC-B7C86DE52306}" type="pres">
      <dgm:prSet presAssocID="{02125382-BF6F-4C08-96AF-BBB734F9EEC6}"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House with solid fill"/>
        </a:ext>
      </dgm:extLst>
    </dgm:pt>
    <dgm:pt modelId="{AEC6F82C-FF87-4DA3-AC81-7A250F56792A}" type="pres">
      <dgm:prSet presAssocID="{02125382-BF6F-4C08-96AF-BBB734F9EEC6}" presName="spaceRect" presStyleCnt="0"/>
      <dgm:spPr/>
    </dgm:pt>
    <dgm:pt modelId="{BFBF0D3A-D3AF-4733-B7F3-A3E1F0ECCAC1}" type="pres">
      <dgm:prSet presAssocID="{02125382-BF6F-4C08-96AF-BBB734F9EEC6}" presName="textRect" presStyleLbl="revTx" presStyleIdx="2" presStyleCnt="6">
        <dgm:presLayoutVars>
          <dgm:chMax val="1"/>
          <dgm:chPref val="1"/>
        </dgm:presLayoutVars>
      </dgm:prSet>
      <dgm:spPr/>
    </dgm:pt>
    <dgm:pt modelId="{4BD9918B-E360-4EEF-B03F-11F475DFCABC}" type="pres">
      <dgm:prSet presAssocID="{CA7B5184-D130-4960-B890-37733A1419DC}" presName="sibTrans" presStyleLbl="sibTrans2D1" presStyleIdx="0" presStyleCnt="0"/>
      <dgm:spPr/>
    </dgm:pt>
    <dgm:pt modelId="{5F664C78-0C54-4AD4-B697-2A1133407EBF}" type="pres">
      <dgm:prSet presAssocID="{021E4C2B-0B84-4DD6-B85F-CB8474AC1BA9}" presName="compNode" presStyleCnt="0"/>
      <dgm:spPr/>
    </dgm:pt>
    <dgm:pt modelId="{043373AF-8AE9-406E-B817-AD9FE29CA45C}" type="pres">
      <dgm:prSet presAssocID="{021E4C2B-0B84-4DD6-B85F-CB8474AC1BA9}" presName="iconBgRect" presStyleLbl="bgShp" presStyleIdx="3" presStyleCnt="6"/>
      <dgm:spPr/>
    </dgm:pt>
    <dgm:pt modelId="{B93A4051-71DB-4E66-8FC2-189F4DEBB0A7}" type="pres">
      <dgm:prSet presAssocID="{021E4C2B-0B84-4DD6-B85F-CB8474AC1BA9}" presName="iconRect" presStyleLbl="node1" presStyleIdx="3" presStyleCnt="6"/>
      <dgm:spPr>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andshake with solid fill"/>
        </a:ext>
      </dgm:extLst>
    </dgm:pt>
    <dgm:pt modelId="{00862855-6552-4930-A41D-311FF21F79CA}" type="pres">
      <dgm:prSet presAssocID="{021E4C2B-0B84-4DD6-B85F-CB8474AC1BA9}" presName="spaceRect" presStyleCnt="0"/>
      <dgm:spPr/>
    </dgm:pt>
    <dgm:pt modelId="{A560AD3C-FC57-4F79-A9AF-094C57B155FB}" type="pres">
      <dgm:prSet presAssocID="{021E4C2B-0B84-4DD6-B85F-CB8474AC1BA9}" presName="textRect" presStyleLbl="revTx" presStyleIdx="3" presStyleCnt="6">
        <dgm:presLayoutVars>
          <dgm:chMax val="1"/>
          <dgm:chPref val="1"/>
        </dgm:presLayoutVars>
      </dgm:prSet>
      <dgm:spPr/>
    </dgm:pt>
    <dgm:pt modelId="{7F65042F-67E7-4E41-AB7E-F3F44A587D7A}" type="pres">
      <dgm:prSet presAssocID="{E21CF7A1-8500-4FDD-AEEE-5BE974BBB3E3}" presName="sibTrans" presStyleLbl="sibTrans2D1" presStyleIdx="0" presStyleCnt="0"/>
      <dgm:spPr/>
    </dgm:pt>
    <dgm:pt modelId="{B21A5B3D-0FFF-4C4D-B58E-323C41A43B6F}" type="pres">
      <dgm:prSet presAssocID="{359EF01C-C152-40CA-A3E8-BF76D856F789}" presName="compNode" presStyleCnt="0"/>
      <dgm:spPr/>
    </dgm:pt>
    <dgm:pt modelId="{8ECD52FE-CA5B-4F76-AFD7-6E3EAB261CC0}" type="pres">
      <dgm:prSet presAssocID="{359EF01C-C152-40CA-A3E8-BF76D856F789}" presName="iconBgRect" presStyleLbl="bgShp" presStyleIdx="4" presStyleCnt="6"/>
      <dgm:spPr/>
    </dgm:pt>
    <dgm:pt modelId="{F2EEE362-B22D-4200-A226-6FE878840520}" type="pres">
      <dgm:prSet presAssocID="{359EF01C-C152-40CA-A3E8-BF76D856F789}" presName="iconRect" presStyleLbl="node1" presStyleIdx="4" presStyleCnt="6"/>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Shield Tick with solid fill"/>
        </a:ext>
      </dgm:extLst>
    </dgm:pt>
    <dgm:pt modelId="{0F18C5A7-3330-4757-BD03-0B32E7003A5D}" type="pres">
      <dgm:prSet presAssocID="{359EF01C-C152-40CA-A3E8-BF76D856F789}" presName="spaceRect" presStyleCnt="0"/>
      <dgm:spPr/>
    </dgm:pt>
    <dgm:pt modelId="{2A84912C-ADD9-4323-A9E6-DEC6009A6D31}" type="pres">
      <dgm:prSet presAssocID="{359EF01C-C152-40CA-A3E8-BF76D856F789}" presName="textRect" presStyleLbl="revTx" presStyleIdx="4" presStyleCnt="6">
        <dgm:presLayoutVars>
          <dgm:chMax val="1"/>
          <dgm:chPref val="1"/>
        </dgm:presLayoutVars>
      </dgm:prSet>
      <dgm:spPr/>
    </dgm:pt>
    <dgm:pt modelId="{32983FBA-8FB6-4C8A-A78B-D0A6BB555331}" type="pres">
      <dgm:prSet presAssocID="{D6F8F3B2-BEC1-4017-B51C-30A9D6EEEAC8}" presName="sibTrans" presStyleLbl="sibTrans2D1" presStyleIdx="0" presStyleCnt="0"/>
      <dgm:spPr/>
    </dgm:pt>
    <dgm:pt modelId="{A32FA9A0-2C19-40BF-9605-B8824B0D46A8}" type="pres">
      <dgm:prSet presAssocID="{A13A6711-BCDA-467E-803D-07B0178F8618}" presName="compNode" presStyleCnt="0"/>
      <dgm:spPr/>
    </dgm:pt>
    <dgm:pt modelId="{6ADE50BD-6411-465F-B4A2-2A8F14A1E100}" type="pres">
      <dgm:prSet presAssocID="{A13A6711-BCDA-467E-803D-07B0178F8618}" presName="iconBgRect" presStyleLbl="bgShp" presStyleIdx="5" presStyleCnt="6"/>
      <dgm:spPr/>
    </dgm:pt>
    <dgm:pt modelId="{BBDEE8ED-4D39-4464-A23F-472B838A805D}" type="pres">
      <dgm:prSet presAssocID="{A13A6711-BCDA-467E-803D-07B0178F8618}"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omputer with solid fill"/>
        </a:ext>
      </dgm:extLst>
    </dgm:pt>
    <dgm:pt modelId="{9ACA6A09-6771-43B6-A46A-25DFB628918B}" type="pres">
      <dgm:prSet presAssocID="{A13A6711-BCDA-467E-803D-07B0178F8618}" presName="spaceRect" presStyleCnt="0"/>
      <dgm:spPr/>
    </dgm:pt>
    <dgm:pt modelId="{13A7E918-2633-4A2E-A5A8-D519FFB7FFEF}" type="pres">
      <dgm:prSet presAssocID="{A13A6711-BCDA-467E-803D-07B0178F8618}" presName="textRect" presStyleLbl="revTx" presStyleIdx="5" presStyleCnt="6">
        <dgm:presLayoutVars>
          <dgm:chMax val="1"/>
          <dgm:chPref val="1"/>
        </dgm:presLayoutVars>
      </dgm:prSet>
      <dgm:spPr/>
    </dgm:pt>
  </dgm:ptLst>
  <dgm:cxnLst>
    <dgm:cxn modelId="{2B354E0E-BE3D-4929-B6FB-2F99C080EC73}" type="presOf" srcId="{5B955A90-78E0-4CA5-A891-43A58F6469AC}" destId="{9C8326FE-66D2-447E-9405-9742A993EC14}" srcOrd="0" destOrd="0" presId="urn:microsoft.com/office/officeart/2018/2/layout/IconCircleList"/>
    <dgm:cxn modelId="{CE013C2E-55BA-45DD-BAF1-69BAEBE72E26}" type="presOf" srcId="{021E4C2B-0B84-4DD6-B85F-CB8474AC1BA9}" destId="{A560AD3C-FC57-4F79-A9AF-094C57B155FB}" srcOrd="0" destOrd="0" presId="urn:microsoft.com/office/officeart/2018/2/layout/IconCircleList"/>
    <dgm:cxn modelId="{E40D413B-EEC5-435C-9631-C88844DE1B69}" type="presOf" srcId="{D6F8F3B2-BEC1-4017-B51C-30A9D6EEEAC8}" destId="{32983FBA-8FB6-4C8A-A78B-D0A6BB555331}" srcOrd="0" destOrd="0" presId="urn:microsoft.com/office/officeart/2018/2/layout/IconCircleList"/>
    <dgm:cxn modelId="{135CF589-27B0-4775-9409-A64496038444}" srcId="{CFE41C8E-3516-414E-89D9-020C9D3F08B3}" destId="{A13A6711-BCDA-467E-803D-07B0178F8618}" srcOrd="5" destOrd="0" parTransId="{5E78613E-043C-4AE4-AB9A-14F0246AD029}" sibTransId="{93B304EB-7B3E-4810-8B18-571769705171}"/>
    <dgm:cxn modelId="{ED5B998E-3954-455D-86BA-FC23813B6BDE}" type="presOf" srcId="{A13A6711-BCDA-467E-803D-07B0178F8618}" destId="{13A7E918-2633-4A2E-A5A8-D519FFB7FFEF}" srcOrd="0" destOrd="0" presId="urn:microsoft.com/office/officeart/2018/2/layout/IconCircleList"/>
    <dgm:cxn modelId="{174BAA8F-0F05-4614-94EF-5BE7B9E23F68}" type="presOf" srcId="{CA7B5184-D130-4960-B890-37733A1419DC}" destId="{4BD9918B-E360-4EEF-B03F-11F475DFCABC}" srcOrd="0" destOrd="0" presId="urn:microsoft.com/office/officeart/2018/2/layout/IconCircleList"/>
    <dgm:cxn modelId="{0D1BC198-4041-4B69-8CAA-E2BC0FD6B8F8}" type="presOf" srcId="{E16DEB80-E8D8-4753-9643-A8795A99FAE3}" destId="{62DAA3F2-0435-4F2A-A438-0460808621E0}" srcOrd="0" destOrd="0" presId="urn:microsoft.com/office/officeart/2018/2/layout/IconCircleList"/>
    <dgm:cxn modelId="{22F240AC-0F17-404B-8C1E-012A5F8BE8D1}" type="presOf" srcId="{E21CF7A1-8500-4FDD-AEEE-5BE974BBB3E3}" destId="{7F65042F-67E7-4E41-AB7E-F3F44A587D7A}" srcOrd="0" destOrd="0" presId="urn:microsoft.com/office/officeart/2018/2/layout/IconCircleList"/>
    <dgm:cxn modelId="{4876AEB2-5654-4CAA-A371-172B84448C0A}" type="presOf" srcId="{02125382-BF6F-4C08-96AF-BBB734F9EEC6}" destId="{BFBF0D3A-D3AF-4733-B7F3-A3E1F0ECCAC1}" srcOrd="0" destOrd="0" presId="urn:microsoft.com/office/officeart/2018/2/layout/IconCircleList"/>
    <dgm:cxn modelId="{989AA1B6-81F6-40B8-9D6D-D896C2F6F336}" srcId="{CFE41C8E-3516-414E-89D9-020C9D3F08B3}" destId="{359EF01C-C152-40CA-A3E8-BF76D856F789}" srcOrd="4" destOrd="0" parTransId="{94135385-23B0-49A3-BBC3-6FB3FC0F3436}" sibTransId="{D6F8F3B2-BEC1-4017-B51C-30A9D6EEEAC8}"/>
    <dgm:cxn modelId="{A910B9BC-47B2-49C4-8AB6-E4005A656377}" srcId="{CFE41C8E-3516-414E-89D9-020C9D3F08B3}" destId="{5B955A90-78E0-4CA5-A891-43A58F6469AC}" srcOrd="0" destOrd="0" parTransId="{52D056FA-9B8D-4D4C-B468-FFA12FA004E0}" sibTransId="{E16DEB80-E8D8-4753-9643-A8795A99FAE3}"/>
    <dgm:cxn modelId="{06A6E9BD-A2AD-400C-8E70-168977CCCA0F}" type="presOf" srcId="{1C439003-A0D3-40A2-ACE3-73F849831C6F}" destId="{B3D68375-8A91-49B2-8DB2-0925E05EDC30}" srcOrd="0" destOrd="0" presId="urn:microsoft.com/office/officeart/2018/2/layout/IconCircleList"/>
    <dgm:cxn modelId="{F10F06D1-936E-4FCA-A743-8735122728AD}" srcId="{CFE41C8E-3516-414E-89D9-020C9D3F08B3}" destId="{97F72D6F-1119-462B-BB36-674A579A58E2}" srcOrd="1" destOrd="0" parTransId="{C12CE477-215A-4F7A-A56E-E5D191019A94}" sibTransId="{1C439003-A0D3-40A2-ACE3-73F849831C6F}"/>
    <dgm:cxn modelId="{936378DE-473C-4A8D-B11A-4EED2B696520}" type="presOf" srcId="{97F72D6F-1119-462B-BB36-674A579A58E2}" destId="{F4CE331C-028E-4B2B-A8CC-6A482F9674EA}" srcOrd="0" destOrd="0" presId="urn:microsoft.com/office/officeart/2018/2/layout/IconCircleList"/>
    <dgm:cxn modelId="{9EF324EB-E9CE-46C4-ADE1-064FC0942DDA}" srcId="{CFE41C8E-3516-414E-89D9-020C9D3F08B3}" destId="{021E4C2B-0B84-4DD6-B85F-CB8474AC1BA9}" srcOrd="3" destOrd="0" parTransId="{8770BD04-313A-451E-B654-3F80659F9DC5}" sibTransId="{E21CF7A1-8500-4FDD-AEEE-5BE974BBB3E3}"/>
    <dgm:cxn modelId="{6FF73EEB-0AAE-425A-99DB-42E45D50EE84}" srcId="{CFE41C8E-3516-414E-89D9-020C9D3F08B3}" destId="{02125382-BF6F-4C08-96AF-BBB734F9EEC6}" srcOrd="2" destOrd="0" parTransId="{F5A503BB-37AF-4A41-932C-CD8A1C3C619F}" sibTransId="{CA7B5184-D130-4960-B890-37733A1419DC}"/>
    <dgm:cxn modelId="{27456DED-BFDE-49F1-9C49-05BD7F0A70FB}" type="presOf" srcId="{359EF01C-C152-40CA-A3E8-BF76D856F789}" destId="{2A84912C-ADD9-4323-A9E6-DEC6009A6D31}" srcOrd="0" destOrd="0" presId="urn:microsoft.com/office/officeart/2018/2/layout/IconCircleList"/>
    <dgm:cxn modelId="{7E8AF0FB-A144-4C41-B685-0246BA1D57BA}" type="presOf" srcId="{CFE41C8E-3516-414E-89D9-020C9D3F08B3}" destId="{59FAD07C-A7C7-4847-AE3F-63E2415E8CE5}" srcOrd="0" destOrd="0" presId="urn:microsoft.com/office/officeart/2018/2/layout/IconCircleList"/>
    <dgm:cxn modelId="{05D27BEC-BC88-4300-A5E0-960F3DC40AFD}" type="presParOf" srcId="{59FAD07C-A7C7-4847-AE3F-63E2415E8CE5}" destId="{7D50B56C-A9AD-462C-B7FC-9C2FEDEBF629}" srcOrd="0" destOrd="0" presId="urn:microsoft.com/office/officeart/2018/2/layout/IconCircleList"/>
    <dgm:cxn modelId="{DC00C31D-656A-4B82-B7FE-01AFDC18A4E4}" type="presParOf" srcId="{7D50B56C-A9AD-462C-B7FC-9C2FEDEBF629}" destId="{5EA49C2F-64E8-4433-810D-BB5F14C2BA04}" srcOrd="0" destOrd="0" presId="urn:microsoft.com/office/officeart/2018/2/layout/IconCircleList"/>
    <dgm:cxn modelId="{428A751D-A07C-451F-B390-E5879F921477}" type="presParOf" srcId="{5EA49C2F-64E8-4433-810D-BB5F14C2BA04}" destId="{11C9F26A-F036-4A46-9FD8-49C26F3FCEE3}" srcOrd="0" destOrd="0" presId="urn:microsoft.com/office/officeart/2018/2/layout/IconCircleList"/>
    <dgm:cxn modelId="{F913E972-DB56-425A-92F2-75AFEC46D6DC}" type="presParOf" srcId="{5EA49C2F-64E8-4433-810D-BB5F14C2BA04}" destId="{52590F0C-8AB5-45B4-B697-AE6842ED5C33}" srcOrd="1" destOrd="0" presId="urn:microsoft.com/office/officeart/2018/2/layout/IconCircleList"/>
    <dgm:cxn modelId="{73D1140A-101C-4EFD-97E0-11CD7D36CF99}" type="presParOf" srcId="{5EA49C2F-64E8-4433-810D-BB5F14C2BA04}" destId="{1AB0A519-8E6A-444A-AE57-96BDE698FD96}" srcOrd="2" destOrd="0" presId="urn:microsoft.com/office/officeart/2018/2/layout/IconCircleList"/>
    <dgm:cxn modelId="{AB022C46-6A4F-48E2-9FD7-876D60510C59}" type="presParOf" srcId="{5EA49C2F-64E8-4433-810D-BB5F14C2BA04}" destId="{9C8326FE-66D2-447E-9405-9742A993EC14}" srcOrd="3" destOrd="0" presId="urn:microsoft.com/office/officeart/2018/2/layout/IconCircleList"/>
    <dgm:cxn modelId="{EA2300F7-53E7-4E8F-B882-5996B164E450}" type="presParOf" srcId="{7D50B56C-A9AD-462C-B7FC-9C2FEDEBF629}" destId="{62DAA3F2-0435-4F2A-A438-0460808621E0}" srcOrd="1" destOrd="0" presId="urn:microsoft.com/office/officeart/2018/2/layout/IconCircleList"/>
    <dgm:cxn modelId="{E764279A-6A48-4A3A-9A12-840901FFD4CA}" type="presParOf" srcId="{7D50B56C-A9AD-462C-B7FC-9C2FEDEBF629}" destId="{0463DED5-AA15-4C34-95DD-C09C85CFFFE8}" srcOrd="2" destOrd="0" presId="urn:microsoft.com/office/officeart/2018/2/layout/IconCircleList"/>
    <dgm:cxn modelId="{BEE7CE5B-F4C9-48A8-9601-FC0B139823C7}" type="presParOf" srcId="{0463DED5-AA15-4C34-95DD-C09C85CFFFE8}" destId="{729E56A4-3ED7-4B1A-ABC1-090360DA1F1F}" srcOrd="0" destOrd="0" presId="urn:microsoft.com/office/officeart/2018/2/layout/IconCircleList"/>
    <dgm:cxn modelId="{EE21DF29-2371-4480-9792-965C7CAD74B6}" type="presParOf" srcId="{0463DED5-AA15-4C34-95DD-C09C85CFFFE8}" destId="{DE0AC36E-0ECB-41CE-BBF1-EC74367909B4}" srcOrd="1" destOrd="0" presId="urn:microsoft.com/office/officeart/2018/2/layout/IconCircleList"/>
    <dgm:cxn modelId="{39127088-AF44-4253-906B-69C6931BB9C0}" type="presParOf" srcId="{0463DED5-AA15-4C34-95DD-C09C85CFFFE8}" destId="{F8A0FBE5-71C3-484E-B9A8-6E7A6B7DD2A8}" srcOrd="2" destOrd="0" presId="urn:microsoft.com/office/officeart/2018/2/layout/IconCircleList"/>
    <dgm:cxn modelId="{1C1FDDA1-5BDF-4A6E-A030-211407B002CD}" type="presParOf" srcId="{0463DED5-AA15-4C34-95DD-C09C85CFFFE8}" destId="{F4CE331C-028E-4B2B-A8CC-6A482F9674EA}" srcOrd="3" destOrd="0" presId="urn:microsoft.com/office/officeart/2018/2/layout/IconCircleList"/>
    <dgm:cxn modelId="{57EC3D44-7624-4E14-96A8-76FF8DC9A448}" type="presParOf" srcId="{7D50B56C-A9AD-462C-B7FC-9C2FEDEBF629}" destId="{B3D68375-8A91-49B2-8DB2-0925E05EDC30}" srcOrd="3" destOrd="0" presId="urn:microsoft.com/office/officeart/2018/2/layout/IconCircleList"/>
    <dgm:cxn modelId="{7FAFD069-C1F9-4A2E-860B-DFB82CE1AEB5}" type="presParOf" srcId="{7D50B56C-A9AD-462C-B7FC-9C2FEDEBF629}" destId="{7F919B6A-2179-43EA-8581-14FFC048C758}" srcOrd="4" destOrd="0" presId="urn:microsoft.com/office/officeart/2018/2/layout/IconCircleList"/>
    <dgm:cxn modelId="{66B45838-F864-48B7-B53B-1E9DD2494D3D}" type="presParOf" srcId="{7F919B6A-2179-43EA-8581-14FFC048C758}" destId="{ADF32690-1485-4D3A-B391-DD84FE214683}" srcOrd="0" destOrd="0" presId="urn:microsoft.com/office/officeart/2018/2/layout/IconCircleList"/>
    <dgm:cxn modelId="{42B1374E-B06C-4106-B78A-5B826D4498E6}" type="presParOf" srcId="{7F919B6A-2179-43EA-8581-14FFC048C758}" destId="{ADA22668-95BA-4350-A4FC-B7C86DE52306}" srcOrd="1" destOrd="0" presId="urn:microsoft.com/office/officeart/2018/2/layout/IconCircleList"/>
    <dgm:cxn modelId="{DDFF301E-276E-4424-AAE9-059B1D0496B1}" type="presParOf" srcId="{7F919B6A-2179-43EA-8581-14FFC048C758}" destId="{AEC6F82C-FF87-4DA3-AC81-7A250F56792A}" srcOrd="2" destOrd="0" presId="urn:microsoft.com/office/officeart/2018/2/layout/IconCircleList"/>
    <dgm:cxn modelId="{EE1E2613-7108-4531-8CB7-8E3B30F72FF5}" type="presParOf" srcId="{7F919B6A-2179-43EA-8581-14FFC048C758}" destId="{BFBF0D3A-D3AF-4733-B7F3-A3E1F0ECCAC1}" srcOrd="3" destOrd="0" presId="urn:microsoft.com/office/officeart/2018/2/layout/IconCircleList"/>
    <dgm:cxn modelId="{C0EEE7C0-1CB7-4D91-8F5E-366B3B5D4A86}" type="presParOf" srcId="{7D50B56C-A9AD-462C-B7FC-9C2FEDEBF629}" destId="{4BD9918B-E360-4EEF-B03F-11F475DFCABC}" srcOrd="5" destOrd="0" presId="urn:microsoft.com/office/officeart/2018/2/layout/IconCircleList"/>
    <dgm:cxn modelId="{E5AF6824-717B-4906-93BB-5D4C2B4D223A}" type="presParOf" srcId="{7D50B56C-A9AD-462C-B7FC-9C2FEDEBF629}" destId="{5F664C78-0C54-4AD4-B697-2A1133407EBF}" srcOrd="6" destOrd="0" presId="urn:microsoft.com/office/officeart/2018/2/layout/IconCircleList"/>
    <dgm:cxn modelId="{0D5E727A-9BC9-4C57-9B13-81BC98A9F4FA}" type="presParOf" srcId="{5F664C78-0C54-4AD4-B697-2A1133407EBF}" destId="{043373AF-8AE9-406E-B817-AD9FE29CA45C}" srcOrd="0" destOrd="0" presId="urn:microsoft.com/office/officeart/2018/2/layout/IconCircleList"/>
    <dgm:cxn modelId="{B23DEA11-81B8-4DF4-A4C4-FADA0C4A268F}" type="presParOf" srcId="{5F664C78-0C54-4AD4-B697-2A1133407EBF}" destId="{B93A4051-71DB-4E66-8FC2-189F4DEBB0A7}" srcOrd="1" destOrd="0" presId="urn:microsoft.com/office/officeart/2018/2/layout/IconCircleList"/>
    <dgm:cxn modelId="{5082C9BC-2E56-4532-BACF-7F297041A3BD}" type="presParOf" srcId="{5F664C78-0C54-4AD4-B697-2A1133407EBF}" destId="{00862855-6552-4930-A41D-311FF21F79CA}" srcOrd="2" destOrd="0" presId="urn:microsoft.com/office/officeart/2018/2/layout/IconCircleList"/>
    <dgm:cxn modelId="{AF0E0A43-ADA5-4303-BB89-2B952D6EC9C0}" type="presParOf" srcId="{5F664C78-0C54-4AD4-B697-2A1133407EBF}" destId="{A560AD3C-FC57-4F79-A9AF-094C57B155FB}" srcOrd="3" destOrd="0" presId="urn:microsoft.com/office/officeart/2018/2/layout/IconCircleList"/>
    <dgm:cxn modelId="{022AB150-C172-4718-83B2-2957CB2A6C47}" type="presParOf" srcId="{7D50B56C-A9AD-462C-B7FC-9C2FEDEBF629}" destId="{7F65042F-67E7-4E41-AB7E-F3F44A587D7A}" srcOrd="7" destOrd="0" presId="urn:microsoft.com/office/officeart/2018/2/layout/IconCircleList"/>
    <dgm:cxn modelId="{4296C817-41C7-4B5C-92C3-2D038BD30977}" type="presParOf" srcId="{7D50B56C-A9AD-462C-B7FC-9C2FEDEBF629}" destId="{B21A5B3D-0FFF-4C4D-B58E-323C41A43B6F}" srcOrd="8" destOrd="0" presId="urn:microsoft.com/office/officeart/2018/2/layout/IconCircleList"/>
    <dgm:cxn modelId="{4E42FE78-8702-41DA-ADFE-FEF86BD592BE}" type="presParOf" srcId="{B21A5B3D-0FFF-4C4D-B58E-323C41A43B6F}" destId="{8ECD52FE-CA5B-4F76-AFD7-6E3EAB261CC0}" srcOrd="0" destOrd="0" presId="urn:microsoft.com/office/officeart/2018/2/layout/IconCircleList"/>
    <dgm:cxn modelId="{F5403C59-94F5-4828-84ED-A38AAF7F05AA}" type="presParOf" srcId="{B21A5B3D-0FFF-4C4D-B58E-323C41A43B6F}" destId="{F2EEE362-B22D-4200-A226-6FE878840520}" srcOrd="1" destOrd="0" presId="urn:microsoft.com/office/officeart/2018/2/layout/IconCircleList"/>
    <dgm:cxn modelId="{3C485FCC-6DB5-45EE-9475-EF53A30AC10E}" type="presParOf" srcId="{B21A5B3D-0FFF-4C4D-B58E-323C41A43B6F}" destId="{0F18C5A7-3330-4757-BD03-0B32E7003A5D}" srcOrd="2" destOrd="0" presId="urn:microsoft.com/office/officeart/2018/2/layout/IconCircleList"/>
    <dgm:cxn modelId="{A2533D9E-42F5-4D3C-8800-8675DB56F4BC}" type="presParOf" srcId="{B21A5B3D-0FFF-4C4D-B58E-323C41A43B6F}" destId="{2A84912C-ADD9-4323-A9E6-DEC6009A6D31}" srcOrd="3" destOrd="0" presId="urn:microsoft.com/office/officeart/2018/2/layout/IconCircleList"/>
    <dgm:cxn modelId="{4F1D58E1-1A92-497E-9639-0859490B5F9C}" type="presParOf" srcId="{7D50B56C-A9AD-462C-B7FC-9C2FEDEBF629}" destId="{32983FBA-8FB6-4C8A-A78B-D0A6BB555331}" srcOrd="9" destOrd="0" presId="urn:microsoft.com/office/officeart/2018/2/layout/IconCircleList"/>
    <dgm:cxn modelId="{57135210-EE40-4435-917F-DF580AA9FBE1}" type="presParOf" srcId="{7D50B56C-A9AD-462C-B7FC-9C2FEDEBF629}" destId="{A32FA9A0-2C19-40BF-9605-B8824B0D46A8}" srcOrd="10" destOrd="0" presId="urn:microsoft.com/office/officeart/2018/2/layout/IconCircleList"/>
    <dgm:cxn modelId="{A69B173E-6B01-4D45-A43D-FADA69A89F87}" type="presParOf" srcId="{A32FA9A0-2C19-40BF-9605-B8824B0D46A8}" destId="{6ADE50BD-6411-465F-B4A2-2A8F14A1E100}" srcOrd="0" destOrd="0" presId="urn:microsoft.com/office/officeart/2018/2/layout/IconCircleList"/>
    <dgm:cxn modelId="{25697249-4CC7-41B1-A8DB-546B135A877F}" type="presParOf" srcId="{A32FA9A0-2C19-40BF-9605-B8824B0D46A8}" destId="{BBDEE8ED-4D39-4464-A23F-472B838A805D}" srcOrd="1" destOrd="0" presId="urn:microsoft.com/office/officeart/2018/2/layout/IconCircleList"/>
    <dgm:cxn modelId="{EFE7ECDE-F660-4207-BFFA-F4A1726D35C8}" type="presParOf" srcId="{A32FA9A0-2C19-40BF-9605-B8824B0D46A8}" destId="{9ACA6A09-6771-43B6-A46A-25DFB628918B}" srcOrd="2" destOrd="0" presId="urn:microsoft.com/office/officeart/2018/2/layout/IconCircleList"/>
    <dgm:cxn modelId="{9768615B-7F62-48E6-A072-7DDD61F65530}" type="presParOf" srcId="{A32FA9A0-2C19-40BF-9605-B8824B0D46A8}" destId="{13A7E918-2633-4A2E-A5A8-D519FFB7FFEF}"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9F26A-F036-4A46-9FD8-49C26F3FCEE3}">
      <dsp:nvSpPr>
        <dsp:cNvPr id="0" name=""/>
        <dsp:cNvSpPr/>
      </dsp:nvSpPr>
      <dsp:spPr>
        <a:xfrm>
          <a:off x="113437" y="455432"/>
          <a:ext cx="777000" cy="777000"/>
        </a:xfrm>
        <a:prstGeom prst="ellipse">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590F0C-8AB5-45B4-B697-AE6842ED5C33}">
      <dsp:nvSpPr>
        <dsp:cNvPr id="0" name=""/>
        <dsp:cNvSpPr/>
      </dsp:nvSpPr>
      <dsp:spPr>
        <a:xfrm>
          <a:off x="276607" y="618602"/>
          <a:ext cx="450660" cy="45066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8326FE-66D2-447E-9405-9742A993EC14}">
      <dsp:nvSpPr>
        <dsp:cNvPr id="0" name=""/>
        <dsp:cNvSpPr/>
      </dsp:nvSpPr>
      <dsp:spPr>
        <a:xfrm>
          <a:off x="1056937" y="455432"/>
          <a:ext cx="1831499" cy="7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Accountability</a:t>
          </a:r>
          <a:r>
            <a:rPr lang="en-US" sz="1100" kern="1200" dirty="0"/>
            <a:t>- Clear responsibilities aligned to authority, resources, and flexibility for all levels of government. </a:t>
          </a:r>
        </a:p>
      </dsp:txBody>
      <dsp:txXfrm>
        <a:off x="1056937" y="455432"/>
        <a:ext cx="1831499" cy="777000"/>
      </dsp:txXfrm>
    </dsp:sp>
    <dsp:sp modelId="{729E56A4-3ED7-4B1A-ABC1-090360DA1F1F}">
      <dsp:nvSpPr>
        <dsp:cNvPr id="0" name=""/>
        <dsp:cNvSpPr/>
      </dsp:nvSpPr>
      <dsp:spPr>
        <a:xfrm>
          <a:off x="3207562" y="455432"/>
          <a:ext cx="777000" cy="777000"/>
        </a:xfrm>
        <a:prstGeom prst="ellipse">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0AC36E-0ECB-41CE-BBF1-EC74367909B4}">
      <dsp:nvSpPr>
        <dsp:cNvPr id="0" name=""/>
        <dsp:cNvSpPr/>
      </dsp:nvSpPr>
      <dsp:spPr>
        <a:xfrm>
          <a:off x="3370732" y="618602"/>
          <a:ext cx="450660" cy="45066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CE331C-028E-4B2B-A8CC-6A482F9674EA}">
      <dsp:nvSpPr>
        <dsp:cNvPr id="0" name=""/>
        <dsp:cNvSpPr/>
      </dsp:nvSpPr>
      <dsp:spPr>
        <a:xfrm>
          <a:off x="4151062" y="455432"/>
          <a:ext cx="1831499" cy="7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Transparency</a:t>
          </a:r>
          <a:r>
            <a:rPr lang="en-US" sz="1100" kern="1200" dirty="0"/>
            <a:t>- Integrate and expand data to improve program effectiveness. </a:t>
          </a:r>
        </a:p>
      </dsp:txBody>
      <dsp:txXfrm>
        <a:off x="4151062" y="455432"/>
        <a:ext cx="1831499" cy="777000"/>
      </dsp:txXfrm>
    </dsp:sp>
    <dsp:sp modelId="{ADF32690-1485-4D3A-B391-DD84FE214683}">
      <dsp:nvSpPr>
        <dsp:cNvPr id="0" name=""/>
        <dsp:cNvSpPr/>
      </dsp:nvSpPr>
      <dsp:spPr>
        <a:xfrm>
          <a:off x="113437" y="2067457"/>
          <a:ext cx="777000" cy="777000"/>
        </a:xfrm>
        <a:prstGeom prst="ellipse">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A22668-95BA-4350-A4FC-B7C86DE52306}">
      <dsp:nvSpPr>
        <dsp:cNvPr id="0" name=""/>
        <dsp:cNvSpPr/>
      </dsp:nvSpPr>
      <dsp:spPr>
        <a:xfrm>
          <a:off x="276607" y="2230627"/>
          <a:ext cx="450660" cy="4506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BF0D3A-D3AF-4733-B7F3-A3E1F0ECCAC1}">
      <dsp:nvSpPr>
        <dsp:cNvPr id="0" name=""/>
        <dsp:cNvSpPr/>
      </dsp:nvSpPr>
      <dsp:spPr>
        <a:xfrm>
          <a:off x="1056937" y="2067457"/>
          <a:ext cx="1831499" cy="7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Housing</a:t>
          </a:r>
          <a:r>
            <a:rPr lang="en-US" sz="1100" kern="1200" dirty="0"/>
            <a:t>- Increase and maintain housing units across the spectrum. </a:t>
          </a:r>
        </a:p>
      </dsp:txBody>
      <dsp:txXfrm>
        <a:off x="1056937" y="2067457"/>
        <a:ext cx="1831499" cy="777000"/>
      </dsp:txXfrm>
    </dsp:sp>
    <dsp:sp modelId="{043373AF-8AE9-406E-B817-AD9FE29CA45C}">
      <dsp:nvSpPr>
        <dsp:cNvPr id="0" name=""/>
        <dsp:cNvSpPr/>
      </dsp:nvSpPr>
      <dsp:spPr>
        <a:xfrm>
          <a:off x="3207562" y="2067457"/>
          <a:ext cx="777000" cy="777000"/>
        </a:xfrm>
        <a:prstGeom prst="ellipse">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3A4051-71DB-4E66-8FC2-189F4DEBB0A7}">
      <dsp:nvSpPr>
        <dsp:cNvPr id="0" name=""/>
        <dsp:cNvSpPr/>
      </dsp:nvSpPr>
      <dsp:spPr>
        <a:xfrm>
          <a:off x="3370732" y="2230627"/>
          <a:ext cx="450660" cy="450660"/>
        </a:xfrm>
        <a:prstGeom prst="rect">
          <a:avLst/>
        </a:prstGeom>
        <a:blipFill rotWithShape="1">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60AD3C-FC57-4F79-A9AF-094C57B155FB}">
      <dsp:nvSpPr>
        <dsp:cNvPr id="0" name=""/>
        <dsp:cNvSpPr/>
      </dsp:nvSpPr>
      <dsp:spPr>
        <a:xfrm>
          <a:off x="4151062" y="2067457"/>
          <a:ext cx="1831499" cy="7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Outreach</a:t>
          </a:r>
          <a:r>
            <a:rPr lang="en-US" sz="1100" kern="1200" dirty="0"/>
            <a:t>- Develop sustainable outreach systems and increase workforce to support these systems.</a:t>
          </a:r>
        </a:p>
      </dsp:txBody>
      <dsp:txXfrm>
        <a:off x="4151062" y="2067457"/>
        <a:ext cx="1831499" cy="777000"/>
      </dsp:txXfrm>
    </dsp:sp>
    <dsp:sp modelId="{8ECD52FE-CA5B-4F76-AFD7-6E3EAB261CC0}">
      <dsp:nvSpPr>
        <dsp:cNvPr id="0" name=""/>
        <dsp:cNvSpPr/>
      </dsp:nvSpPr>
      <dsp:spPr>
        <a:xfrm>
          <a:off x="113437" y="3679483"/>
          <a:ext cx="777000" cy="777000"/>
        </a:xfrm>
        <a:prstGeom prst="ellipse">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EEE362-B22D-4200-A226-6FE878840520}">
      <dsp:nvSpPr>
        <dsp:cNvPr id="0" name=""/>
        <dsp:cNvSpPr/>
      </dsp:nvSpPr>
      <dsp:spPr>
        <a:xfrm>
          <a:off x="276607" y="3842653"/>
          <a:ext cx="450660" cy="450660"/>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84912C-ADD9-4323-A9E6-DEC6009A6D31}">
      <dsp:nvSpPr>
        <dsp:cNvPr id="0" name=""/>
        <dsp:cNvSpPr/>
      </dsp:nvSpPr>
      <dsp:spPr>
        <a:xfrm>
          <a:off x="1056937" y="3679483"/>
          <a:ext cx="1831499" cy="7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kern="1200" dirty="0"/>
            <a:t>Mitigation</a:t>
          </a:r>
          <a:r>
            <a:rPr lang="en-US" sz="1100" kern="1200" dirty="0"/>
            <a:t>- Strengthen safety net programs</a:t>
          </a:r>
        </a:p>
      </dsp:txBody>
      <dsp:txXfrm>
        <a:off x="1056937" y="3679483"/>
        <a:ext cx="1831499" cy="777000"/>
      </dsp:txXfrm>
    </dsp:sp>
    <dsp:sp modelId="{6ADE50BD-6411-465F-B4A2-2A8F14A1E100}">
      <dsp:nvSpPr>
        <dsp:cNvPr id="0" name=""/>
        <dsp:cNvSpPr/>
      </dsp:nvSpPr>
      <dsp:spPr>
        <a:xfrm>
          <a:off x="3207562" y="3679483"/>
          <a:ext cx="777000" cy="777000"/>
        </a:xfrm>
        <a:prstGeom prst="ellipse">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DEE8ED-4D39-4464-A23F-472B838A805D}">
      <dsp:nvSpPr>
        <dsp:cNvPr id="0" name=""/>
        <dsp:cNvSpPr/>
      </dsp:nvSpPr>
      <dsp:spPr>
        <a:xfrm>
          <a:off x="3370732" y="3842653"/>
          <a:ext cx="450660" cy="450660"/>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A7E918-2633-4A2E-A5A8-D519FFB7FFEF}">
      <dsp:nvSpPr>
        <dsp:cNvPr id="0" name=""/>
        <dsp:cNvSpPr/>
      </dsp:nvSpPr>
      <dsp:spPr>
        <a:xfrm>
          <a:off x="4151062" y="3679483"/>
          <a:ext cx="1831499" cy="77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US" sz="1100" b="1" i="0" kern="1200" dirty="0"/>
            <a:t>Economic </a:t>
          </a:r>
          <a:r>
            <a:rPr lang="en-US" sz="1100" b="1" kern="1200" dirty="0"/>
            <a:t>Opportunity- </a:t>
          </a:r>
          <a:r>
            <a:rPr lang="en-US" sz="1100" kern="1200" dirty="0"/>
            <a:t>Create employment and education pathways, as well as supports for basic needs</a:t>
          </a:r>
          <a:endParaRPr lang="en-US" sz="1100" i="0" kern="1200" dirty="0"/>
        </a:p>
      </dsp:txBody>
      <dsp:txXfrm>
        <a:off x="4151062" y="3679483"/>
        <a:ext cx="1831499" cy="7770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07" tIns="46555" rIns="93107" bIns="46555"/>
          <a:lstStyle/>
          <a:p>
            <a:endParaRPr lang="en-US" dirty="0"/>
          </a:p>
        </p:txBody>
      </p:sp>
      <p:sp>
        <p:nvSpPr>
          <p:cNvPr id="3" name="Rectangle 3"/>
          <p:cNvSpPr>
            <a:spLocks noGrp="1"/>
          </p:cNvSpPr>
          <p:nvPr>
            <p:ph type="dt" sz="quarter" idx="1"/>
          </p:nvPr>
        </p:nvSpPr>
        <p:spPr>
          <a:xfrm>
            <a:off x="3970938" y="0"/>
            <a:ext cx="3037840" cy="464820"/>
          </a:xfrm>
          <a:prstGeom prst="rect">
            <a:avLst/>
          </a:prstGeom>
        </p:spPr>
        <p:txBody>
          <a:bodyPr vert="horz" lIns="93107" tIns="46555" rIns="93107" bIns="46555"/>
          <a:lstStyle/>
          <a:p>
            <a:r>
              <a:rPr lang="en-US" dirty="0"/>
              <a:t>06/26/2012</a:t>
            </a:r>
          </a:p>
        </p:txBody>
      </p:sp>
      <p:sp>
        <p:nvSpPr>
          <p:cNvPr id="4" name="Rectangle 4"/>
          <p:cNvSpPr>
            <a:spLocks noGrp="1"/>
          </p:cNvSpPr>
          <p:nvPr>
            <p:ph type="ftr" sz="quarter" idx="2"/>
          </p:nvPr>
        </p:nvSpPr>
        <p:spPr>
          <a:xfrm>
            <a:off x="0" y="8829967"/>
            <a:ext cx="3037840" cy="464820"/>
          </a:xfrm>
          <a:prstGeom prst="rect">
            <a:avLst/>
          </a:prstGeom>
        </p:spPr>
        <p:txBody>
          <a:bodyPr vert="horz" lIns="93107" tIns="46555" rIns="93107" bIns="46555"/>
          <a:lstStyle/>
          <a:p>
            <a:endParaRPr lang="en-US" dirty="0"/>
          </a:p>
        </p:txBody>
      </p:sp>
      <p:sp>
        <p:nvSpPr>
          <p:cNvPr id="5" name="Rectangle 5"/>
          <p:cNvSpPr>
            <a:spLocks noGrp="1"/>
          </p:cNvSpPr>
          <p:nvPr>
            <p:ph type="sldNum" sz="quarter" idx="3"/>
          </p:nvPr>
        </p:nvSpPr>
        <p:spPr>
          <a:xfrm>
            <a:off x="3970938" y="8829967"/>
            <a:ext cx="3037840" cy="464820"/>
          </a:xfrm>
          <a:prstGeom prst="rect">
            <a:avLst/>
          </a:prstGeom>
        </p:spPr>
        <p:txBody>
          <a:bodyPr vert="horz" lIns="93107" tIns="46555" rIns="93107" bIns="46555"/>
          <a:lstStyle/>
          <a:p>
            <a:fld id="{5400D380-E0D7-4EB1-B91E-BFCC7DA7F29D}" type="slidenum">
              <a:rPr lang="en-US" smtClean="0"/>
              <a:pPr/>
              <a:t>‹#›</a:t>
            </a:fld>
            <a:endParaRPr lang="en-US" dirty="0"/>
          </a:p>
        </p:txBody>
      </p:sp>
    </p:spTree>
    <p:extLst>
      <p:ext uri="{BB962C8B-B14F-4D97-AF65-F5344CB8AC3E}">
        <p14:creationId xmlns:p14="http://schemas.microsoft.com/office/powerpoint/2010/main" val="238815585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07" tIns="46555" rIns="93107" bIns="46555"/>
          <a:lstStyle/>
          <a:p>
            <a:endParaRPr lang="en-US" dirty="0"/>
          </a:p>
        </p:txBody>
      </p:sp>
      <p:sp>
        <p:nvSpPr>
          <p:cNvPr id="3" name="Rectangle 3"/>
          <p:cNvSpPr>
            <a:spLocks noGrp="1"/>
          </p:cNvSpPr>
          <p:nvPr>
            <p:ph type="dt" idx="1"/>
          </p:nvPr>
        </p:nvSpPr>
        <p:spPr>
          <a:xfrm>
            <a:off x="3970938" y="0"/>
            <a:ext cx="3037840" cy="464820"/>
          </a:xfrm>
          <a:prstGeom prst="rect">
            <a:avLst/>
          </a:prstGeom>
        </p:spPr>
        <p:txBody>
          <a:bodyPr vert="horz" lIns="93107" tIns="46555" rIns="93107" bIns="46555"/>
          <a:lstStyle/>
          <a:p>
            <a:r>
              <a:rPr lang="en-US" dirty="0"/>
              <a:t>06/26/2012</a:t>
            </a:r>
          </a:p>
        </p:txBody>
      </p:sp>
      <p:sp>
        <p:nvSpPr>
          <p:cNvPr id="4" name="Rectangle 4"/>
          <p:cNvSpPr>
            <a:spLocks noGrp="1" noRot="1" noChangeAspect="1"/>
          </p:cNvSpPr>
          <p:nvPr>
            <p:ph type="sldImg" idx="2"/>
          </p:nvPr>
        </p:nvSpPr>
        <p:spPr>
          <a:xfrm>
            <a:off x="1184275" y="698500"/>
            <a:ext cx="4643438" cy="3484563"/>
          </a:xfrm>
          <a:prstGeom prst="rect">
            <a:avLst/>
          </a:prstGeom>
          <a:noFill/>
          <a:ln w="12700">
            <a:solidFill>
              <a:prstClr val="black"/>
            </a:solidFill>
          </a:ln>
        </p:spPr>
        <p:txBody>
          <a:bodyPr vert="horz" lIns="93107" tIns="46555" rIns="93107" bIns="46555" anchor="ctr"/>
          <a:lstStyle/>
          <a:p>
            <a:endParaRPr lang="en-US" dirty="0"/>
          </a:p>
        </p:txBody>
      </p:sp>
      <p:sp>
        <p:nvSpPr>
          <p:cNvPr id="5" name="Rectangle 5"/>
          <p:cNvSpPr>
            <a:spLocks noGrp="1"/>
          </p:cNvSpPr>
          <p:nvPr>
            <p:ph type="body" sz="quarter" idx="3"/>
          </p:nvPr>
        </p:nvSpPr>
        <p:spPr>
          <a:xfrm>
            <a:off x="701040" y="4415791"/>
            <a:ext cx="5608320" cy="4183380"/>
          </a:xfrm>
          <a:prstGeom prst="rect">
            <a:avLst/>
          </a:prstGeom>
        </p:spPr>
        <p:txBody>
          <a:bodyPr vert="horz" lIns="93107" tIns="46555" rIns="93107" bIns="46555">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829967"/>
            <a:ext cx="3037840" cy="464820"/>
          </a:xfrm>
          <a:prstGeom prst="rect">
            <a:avLst/>
          </a:prstGeom>
        </p:spPr>
        <p:txBody>
          <a:bodyPr vert="horz" lIns="93107" tIns="46555" rIns="93107" bIns="46555"/>
          <a:lstStyle/>
          <a:p>
            <a:endParaRPr lang="en-US" dirty="0"/>
          </a:p>
        </p:txBody>
      </p:sp>
      <p:sp>
        <p:nvSpPr>
          <p:cNvPr id="7" name="Rectangle 7"/>
          <p:cNvSpPr>
            <a:spLocks noGrp="1"/>
          </p:cNvSpPr>
          <p:nvPr>
            <p:ph type="sldNum" sz="quarter" idx="5"/>
          </p:nvPr>
        </p:nvSpPr>
        <p:spPr>
          <a:xfrm>
            <a:off x="3970938" y="8829967"/>
            <a:ext cx="3037840" cy="464820"/>
          </a:xfrm>
          <a:prstGeom prst="rect">
            <a:avLst/>
          </a:prstGeom>
        </p:spPr>
        <p:txBody>
          <a:bodyPr vert="horz" lIns="93107" tIns="46555" rIns="93107" bIns="46555"/>
          <a:lstStyle/>
          <a:p>
            <a:fld id="{B3A019F3-8596-4028-9847-CBD3A185B07A}" type="slidenum">
              <a:rPr lang="en-US" smtClean="0"/>
              <a:pPr/>
              <a:t>‹#›</a:t>
            </a:fld>
            <a:endParaRPr lang="en-US" dirty="0"/>
          </a:p>
        </p:txBody>
      </p:sp>
    </p:spTree>
    <p:extLst>
      <p:ext uri="{BB962C8B-B14F-4D97-AF65-F5344CB8AC3E}">
        <p14:creationId xmlns:p14="http://schemas.microsoft.com/office/powerpoint/2010/main" val="898103425"/>
      </p:ext>
    </p:extLst>
  </p:cSld>
  <p:clrMap bg1="lt1" tx1="dk1" bg2="lt2" tx2="dk2" accent1="accent1" accent2="accent2" accent3="accent3" accent4="accent4" accent5="accent5" accent6="accent6" hlink="hlink" folHlink="folHlink"/>
  <p:hf hdr="0" ftr="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0975" y="523875"/>
            <a:ext cx="4108450" cy="3081338"/>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dirty="0"/>
              <a:t>06/26/2012</a:t>
            </a:r>
          </a:p>
        </p:txBody>
      </p:sp>
      <p:sp>
        <p:nvSpPr>
          <p:cNvPr id="5" name="Slide Number Placeholder 4"/>
          <p:cNvSpPr>
            <a:spLocks noGrp="1"/>
          </p:cNvSpPr>
          <p:nvPr>
            <p:ph type="sldNum" sz="quarter" idx="5"/>
          </p:nvPr>
        </p:nvSpPr>
        <p:spPr/>
        <p:txBody>
          <a:bodyPr/>
          <a:lstStyle/>
          <a:p>
            <a:fld id="{B3A019F3-8596-4028-9847-CBD3A185B07A}" type="slidenum">
              <a:rPr lang="en-US" smtClean="0"/>
              <a:pPr/>
              <a:t>1</a:t>
            </a:fld>
            <a:endParaRPr lang="en-US" dirty="0"/>
          </a:p>
        </p:txBody>
      </p:sp>
    </p:spTree>
    <p:extLst>
      <p:ext uri="{BB962C8B-B14F-4D97-AF65-F5344CB8AC3E}">
        <p14:creationId xmlns:p14="http://schemas.microsoft.com/office/powerpoint/2010/main" val="1102682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06/26/2012</a:t>
            </a:r>
            <a:endParaRPr lang="en-US" dirty="0"/>
          </a:p>
        </p:txBody>
      </p:sp>
      <p:sp>
        <p:nvSpPr>
          <p:cNvPr id="5" name="Slide Number Placeholder 4"/>
          <p:cNvSpPr>
            <a:spLocks noGrp="1"/>
          </p:cNvSpPr>
          <p:nvPr>
            <p:ph type="sldNum" sz="quarter" idx="5"/>
          </p:nvPr>
        </p:nvSpPr>
        <p:spPr/>
        <p:txBody>
          <a:bodyPr/>
          <a:lstStyle/>
          <a:p>
            <a:fld id="{B3A019F3-8596-4028-9847-CBD3A185B07A}" type="slidenum">
              <a:rPr lang="en-US" smtClean="0"/>
              <a:pPr/>
              <a:t>4</a:t>
            </a:fld>
            <a:endParaRPr lang="en-US" dirty="0"/>
          </a:p>
        </p:txBody>
      </p:sp>
    </p:spTree>
    <p:extLst>
      <p:ext uri="{BB962C8B-B14F-4D97-AF65-F5344CB8AC3E}">
        <p14:creationId xmlns:p14="http://schemas.microsoft.com/office/powerpoint/2010/main" val="1300678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06/26/2012</a:t>
            </a:r>
            <a:endParaRPr lang="en-US" dirty="0"/>
          </a:p>
        </p:txBody>
      </p:sp>
      <p:sp>
        <p:nvSpPr>
          <p:cNvPr id="5" name="Slide Number Placeholder 4"/>
          <p:cNvSpPr>
            <a:spLocks noGrp="1"/>
          </p:cNvSpPr>
          <p:nvPr>
            <p:ph type="sldNum" sz="quarter" idx="11"/>
          </p:nvPr>
        </p:nvSpPr>
        <p:spPr/>
        <p:txBody>
          <a:bodyPr/>
          <a:lstStyle/>
          <a:p>
            <a:fld id="{B3A019F3-8596-4028-9847-CBD3A185B07A}" type="slidenum">
              <a:rPr lang="en-US" smtClean="0"/>
              <a:pPr/>
              <a:t>14</a:t>
            </a:fld>
            <a:endParaRPr lang="en-US" dirty="0"/>
          </a:p>
        </p:txBody>
      </p:sp>
    </p:spTree>
    <p:extLst>
      <p:ext uri="{BB962C8B-B14F-4D97-AF65-F5344CB8AC3E}">
        <p14:creationId xmlns:p14="http://schemas.microsoft.com/office/powerpoint/2010/main" val="186027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2019 162 motel vouchers</a:t>
            </a:r>
          </a:p>
          <a:p>
            <a:r>
              <a:rPr lang="en-US" dirty="0"/>
              <a:t>2020 80 motel vouchers</a:t>
            </a:r>
          </a:p>
          <a:p>
            <a:r>
              <a:rPr lang="en-US" dirty="0"/>
              <a:t>2021</a:t>
            </a:r>
            <a:r>
              <a:rPr lang="en-US" baseline="0" dirty="0"/>
              <a:t> 155 motel vouchers 61 person increase between 2021 and 2022</a:t>
            </a:r>
          </a:p>
          <a:p>
            <a:r>
              <a:rPr lang="en-US" baseline="0" dirty="0"/>
              <a:t>2022 216 motel vouchers</a:t>
            </a:r>
          </a:p>
          <a:p>
            <a:endParaRPr lang="en-US" baseline="0" dirty="0"/>
          </a:p>
          <a:p>
            <a:r>
              <a:rPr lang="en-US" baseline="0" dirty="0"/>
              <a:t>835-855</a:t>
            </a:r>
          </a:p>
          <a:p>
            <a:endParaRPr lang="en-US" baseline="0" dirty="0"/>
          </a:p>
          <a:p>
            <a:r>
              <a:rPr lang="en-US" baseline="0" dirty="0"/>
              <a:t>If held steady with 2021 numbers we would have had a 41 person decrease of 4.91%</a:t>
            </a:r>
            <a:endParaRPr lang="en-US" dirty="0"/>
          </a:p>
        </p:txBody>
      </p:sp>
      <p:sp>
        <p:nvSpPr>
          <p:cNvPr id="4" name="Date Placeholder 3"/>
          <p:cNvSpPr>
            <a:spLocks noGrp="1"/>
          </p:cNvSpPr>
          <p:nvPr>
            <p:ph type="dt" idx="10"/>
          </p:nvPr>
        </p:nvSpPr>
        <p:spPr/>
        <p:txBody>
          <a:bodyPr/>
          <a:lstStyle/>
          <a:p>
            <a:r>
              <a:rPr lang="en-US"/>
              <a:t>06/26/2012</a:t>
            </a:r>
            <a:endParaRPr lang="en-US" dirty="0"/>
          </a:p>
        </p:txBody>
      </p:sp>
      <p:sp>
        <p:nvSpPr>
          <p:cNvPr id="5" name="Slide Number Placeholder 4"/>
          <p:cNvSpPr>
            <a:spLocks noGrp="1"/>
          </p:cNvSpPr>
          <p:nvPr>
            <p:ph type="sldNum" sz="quarter" idx="11"/>
          </p:nvPr>
        </p:nvSpPr>
        <p:spPr/>
        <p:txBody>
          <a:bodyPr/>
          <a:lstStyle/>
          <a:p>
            <a:fld id="{B3A019F3-8596-4028-9847-CBD3A185B07A}" type="slidenum">
              <a:rPr lang="en-US" smtClean="0"/>
              <a:pPr/>
              <a:t>15</a:t>
            </a:fld>
            <a:endParaRPr lang="en-US" dirty="0"/>
          </a:p>
        </p:txBody>
      </p:sp>
    </p:spTree>
    <p:extLst>
      <p:ext uri="{BB962C8B-B14F-4D97-AF65-F5344CB8AC3E}">
        <p14:creationId xmlns:p14="http://schemas.microsoft.com/office/powerpoint/2010/main" val="3258533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06/26/2012</a:t>
            </a:r>
            <a:endParaRPr lang="en-US" dirty="0"/>
          </a:p>
        </p:txBody>
      </p:sp>
      <p:sp>
        <p:nvSpPr>
          <p:cNvPr id="5" name="Slide Number Placeholder 4"/>
          <p:cNvSpPr>
            <a:spLocks noGrp="1"/>
          </p:cNvSpPr>
          <p:nvPr>
            <p:ph type="sldNum" sz="quarter" idx="11"/>
          </p:nvPr>
        </p:nvSpPr>
        <p:spPr/>
        <p:txBody>
          <a:bodyPr/>
          <a:lstStyle/>
          <a:p>
            <a:fld id="{B3A019F3-8596-4028-9847-CBD3A185B07A}" type="slidenum">
              <a:rPr lang="en-US" smtClean="0"/>
              <a:pPr/>
              <a:t>16</a:t>
            </a:fld>
            <a:endParaRPr lang="en-US" dirty="0"/>
          </a:p>
        </p:txBody>
      </p:sp>
    </p:spTree>
    <p:extLst>
      <p:ext uri="{BB962C8B-B14F-4D97-AF65-F5344CB8AC3E}">
        <p14:creationId xmlns:p14="http://schemas.microsoft.com/office/powerpoint/2010/main" val="7861155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Striving for Excellence </a:t>
            </a:r>
          </a:p>
        </p:txBody>
      </p:sp>
      <p:sp>
        <p:nvSpPr>
          <p:cNvPr id="6" name="Slide Number Placeholder 5"/>
          <p:cNvSpPr>
            <a:spLocks noGrp="1"/>
          </p:cNvSpPr>
          <p:nvPr>
            <p:ph type="sldNum" sz="quarter" idx="12"/>
          </p:nvPr>
        </p:nvSpPr>
        <p:spPr/>
        <p:txBody>
          <a:bodyPr/>
          <a:lstStyle/>
          <a:p>
            <a:fld id="{61ED245C-1C14-4A00-A4F8-DB248C9AFF3D}" type="slidenum">
              <a:rPr lang="en-US" smtClean="0"/>
              <a:pPr/>
              <a:t>‹#›</a:t>
            </a:fld>
            <a:endParaRPr lang="en-US" dirty="0"/>
          </a:p>
        </p:txBody>
      </p:sp>
    </p:spTree>
    <p:extLst>
      <p:ext uri="{BB962C8B-B14F-4D97-AF65-F5344CB8AC3E}">
        <p14:creationId xmlns:p14="http://schemas.microsoft.com/office/powerpoint/2010/main" val="413940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Striving for Excellence </a:t>
            </a:r>
          </a:p>
        </p:txBody>
      </p:sp>
      <p:sp>
        <p:nvSpPr>
          <p:cNvPr id="6" name="Slide Number Placeholder 5"/>
          <p:cNvSpPr>
            <a:spLocks noGrp="1"/>
          </p:cNvSpPr>
          <p:nvPr>
            <p:ph type="sldNum" sz="quarter" idx="12"/>
          </p:nvPr>
        </p:nvSpPr>
        <p:spPr/>
        <p:txBody>
          <a:bodyPr/>
          <a:lstStyle/>
          <a:p>
            <a:fld id="{61ED245C-1C14-4A00-A4F8-DB248C9AFF3D}" type="slidenum">
              <a:rPr lang="en-US" smtClean="0"/>
              <a:pPr/>
              <a:t>‹#›</a:t>
            </a:fld>
            <a:endParaRPr lang="en-US" dirty="0"/>
          </a:p>
        </p:txBody>
      </p:sp>
    </p:spTree>
    <p:extLst>
      <p:ext uri="{BB962C8B-B14F-4D97-AF65-F5344CB8AC3E}">
        <p14:creationId xmlns:p14="http://schemas.microsoft.com/office/powerpoint/2010/main" val="2906756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Striving for Excellence </a:t>
            </a:r>
          </a:p>
        </p:txBody>
      </p:sp>
      <p:sp>
        <p:nvSpPr>
          <p:cNvPr id="6" name="Slide Number Placeholder 5"/>
          <p:cNvSpPr>
            <a:spLocks noGrp="1"/>
          </p:cNvSpPr>
          <p:nvPr>
            <p:ph type="sldNum" sz="quarter" idx="12"/>
          </p:nvPr>
        </p:nvSpPr>
        <p:spPr/>
        <p:txBody>
          <a:bodyPr/>
          <a:lstStyle/>
          <a:p>
            <a:fld id="{61ED245C-1C14-4A00-A4F8-DB248C9AFF3D}" type="slidenum">
              <a:rPr lang="en-US" smtClean="0"/>
              <a:pPr/>
              <a:t>‹#›</a:t>
            </a:fld>
            <a:endParaRPr lang="en-US" dirty="0"/>
          </a:p>
        </p:txBody>
      </p:sp>
    </p:spTree>
    <p:extLst>
      <p:ext uri="{BB962C8B-B14F-4D97-AF65-F5344CB8AC3E}">
        <p14:creationId xmlns:p14="http://schemas.microsoft.com/office/powerpoint/2010/main" val="884282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Striving for Excellence </a:t>
            </a:r>
            <a:endParaRPr lang="en-US" dirty="0"/>
          </a:p>
        </p:txBody>
      </p:sp>
      <p:sp>
        <p:nvSpPr>
          <p:cNvPr id="5" name="Slide Number Placeholder 4"/>
          <p:cNvSpPr>
            <a:spLocks noGrp="1"/>
          </p:cNvSpPr>
          <p:nvPr>
            <p:ph type="sldNum" sz="quarter" idx="12"/>
          </p:nvPr>
        </p:nvSpPr>
        <p:spPr/>
        <p:txBody>
          <a:bodyPr/>
          <a:lstStyle/>
          <a:p>
            <a:fld id="{61ED245C-1C14-4A00-A4F8-DB248C9AFF3D}" type="slidenum">
              <a:rPr lang="en-US" smtClean="0"/>
              <a:pPr/>
              <a:t>‹#›</a:t>
            </a:fld>
            <a:endParaRPr lang="en-US" dirty="0"/>
          </a:p>
        </p:txBody>
      </p:sp>
    </p:spTree>
    <p:extLst>
      <p:ext uri="{BB962C8B-B14F-4D97-AF65-F5344CB8AC3E}">
        <p14:creationId xmlns:p14="http://schemas.microsoft.com/office/powerpoint/2010/main" val="848631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l"/>
            <a:endParaRPr lang="en-US" dirty="0"/>
          </a:p>
        </p:txBody>
      </p:sp>
      <p:sp>
        <p:nvSpPr>
          <p:cNvPr id="5" name="Footer Placeholder 4"/>
          <p:cNvSpPr>
            <a:spLocks noGrp="1"/>
          </p:cNvSpPr>
          <p:nvPr>
            <p:ph type="ftr" sz="quarter" idx="11"/>
          </p:nvPr>
        </p:nvSpPr>
        <p:spPr/>
        <p:txBody>
          <a:bodyPr/>
          <a:lstStyle/>
          <a:p>
            <a:r>
              <a:rPr lang="en-US"/>
              <a:t>Striving for Excellence </a:t>
            </a:r>
            <a:endParaRPr lang="en-US" dirty="0"/>
          </a:p>
        </p:txBody>
      </p:sp>
      <p:sp>
        <p:nvSpPr>
          <p:cNvPr id="6" name="Slide Number Placeholder 5"/>
          <p:cNvSpPr>
            <a:spLocks noGrp="1"/>
          </p:cNvSpPr>
          <p:nvPr>
            <p:ph type="sldNum" sz="quarter" idx="12"/>
          </p:nvPr>
        </p:nvSpPr>
        <p:spPr/>
        <p:txBody>
          <a:bodyPr/>
          <a:lstStyle/>
          <a:p>
            <a:pPr algn="r"/>
            <a:fld id="{256D3EEF-DE4E-429D-8EC4-DDC531AFF587}" type="slidenum">
              <a:rPr lang="en-US" sz="1000" smtClean="0"/>
              <a:pPr algn="r"/>
              <a:t>‹#›</a:t>
            </a:fld>
            <a:endParaRPr lang="en-US" sz="1000" dirty="0"/>
          </a:p>
        </p:txBody>
      </p:sp>
    </p:spTree>
    <p:extLst>
      <p:ext uri="{BB962C8B-B14F-4D97-AF65-F5344CB8AC3E}">
        <p14:creationId xmlns:p14="http://schemas.microsoft.com/office/powerpoint/2010/main" val="240609471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l"/>
            <a:endParaRPr lang="en-US" dirty="0"/>
          </a:p>
        </p:txBody>
      </p:sp>
      <p:sp>
        <p:nvSpPr>
          <p:cNvPr id="5" name="Footer Placeholder 4"/>
          <p:cNvSpPr>
            <a:spLocks noGrp="1"/>
          </p:cNvSpPr>
          <p:nvPr>
            <p:ph type="ftr" sz="quarter" idx="11"/>
          </p:nvPr>
        </p:nvSpPr>
        <p:spPr/>
        <p:txBody>
          <a:bodyPr/>
          <a:lstStyle/>
          <a:p>
            <a:r>
              <a:rPr lang="en-US"/>
              <a:t>Striving for Excellence </a:t>
            </a:r>
            <a:endParaRPr lang="en-US" dirty="0"/>
          </a:p>
        </p:txBody>
      </p:sp>
      <p:sp>
        <p:nvSpPr>
          <p:cNvPr id="6" name="Slide Number Placeholder 5"/>
          <p:cNvSpPr>
            <a:spLocks noGrp="1"/>
          </p:cNvSpPr>
          <p:nvPr>
            <p:ph type="sldNum" sz="quarter" idx="12"/>
          </p:nvPr>
        </p:nvSpPr>
        <p:spPr/>
        <p:txBody>
          <a:bodyPr/>
          <a:lstStyle/>
          <a:p>
            <a:pPr algn="r"/>
            <a:fld id="{256D3EEF-DE4E-429D-8EC4-DDC531AFF587}" type="slidenum">
              <a:rPr lang="en-US" sz="1000" smtClean="0"/>
              <a:pPr algn="r"/>
              <a:t>‹#›</a:t>
            </a:fld>
            <a:endParaRPr lang="en-US" sz="1000" dirty="0"/>
          </a:p>
        </p:txBody>
      </p:sp>
    </p:spTree>
    <p:extLst>
      <p:ext uri="{BB962C8B-B14F-4D97-AF65-F5344CB8AC3E}">
        <p14:creationId xmlns:p14="http://schemas.microsoft.com/office/powerpoint/2010/main" val="367666740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l"/>
            <a:endParaRPr lang="en-US" dirty="0"/>
          </a:p>
        </p:txBody>
      </p:sp>
      <p:sp>
        <p:nvSpPr>
          <p:cNvPr id="5" name="Footer Placeholder 4"/>
          <p:cNvSpPr>
            <a:spLocks noGrp="1"/>
          </p:cNvSpPr>
          <p:nvPr>
            <p:ph type="ftr" sz="quarter" idx="11"/>
          </p:nvPr>
        </p:nvSpPr>
        <p:spPr/>
        <p:txBody>
          <a:bodyPr/>
          <a:lstStyle/>
          <a:p>
            <a:r>
              <a:rPr lang="en-US"/>
              <a:t>Striving for Excellence </a:t>
            </a:r>
            <a:endParaRPr lang="en-US" dirty="0"/>
          </a:p>
        </p:txBody>
      </p:sp>
      <p:sp>
        <p:nvSpPr>
          <p:cNvPr id="6" name="Slide Number Placeholder 5"/>
          <p:cNvSpPr>
            <a:spLocks noGrp="1"/>
          </p:cNvSpPr>
          <p:nvPr>
            <p:ph type="sldNum" sz="quarter" idx="12"/>
          </p:nvPr>
        </p:nvSpPr>
        <p:spPr/>
        <p:txBody>
          <a:bodyPr/>
          <a:lstStyle/>
          <a:p>
            <a:pPr algn="r"/>
            <a:fld id="{256D3EEF-DE4E-429D-8EC4-DDC531AFF587}" type="slidenum">
              <a:rPr lang="en-US" sz="1000" smtClean="0"/>
              <a:pPr algn="r"/>
              <a:t>‹#›</a:t>
            </a:fld>
            <a:endParaRPr lang="en-US" sz="1000" dirty="0"/>
          </a:p>
        </p:txBody>
      </p:sp>
    </p:spTree>
    <p:extLst>
      <p:ext uri="{BB962C8B-B14F-4D97-AF65-F5344CB8AC3E}">
        <p14:creationId xmlns:p14="http://schemas.microsoft.com/office/powerpoint/2010/main" val="245875518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a:t>Striving for Excellence </a:t>
            </a:r>
            <a:endParaRPr lang="en-US" dirty="0"/>
          </a:p>
        </p:txBody>
      </p:sp>
      <p:sp>
        <p:nvSpPr>
          <p:cNvPr id="10" name="Slide Number Placeholder 9"/>
          <p:cNvSpPr>
            <a:spLocks noGrp="1"/>
          </p:cNvSpPr>
          <p:nvPr>
            <p:ph type="sldNum" sz="quarter" idx="12"/>
          </p:nvPr>
        </p:nvSpPr>
        <p:spPr/>
        <p:txBody>
          <a:bodyPr/>
          <a:lstStyle/>
          <a:p>
            <a:fld id="{61ED245C-1C14-4A00-A4F8-DB248C9AFF3D}" type="slidenum">
              <a:rPr lang="en-US" smtClean="0"/>
              <a:pPr/>
              <a:t>‹#›</a:t>
            </a:fld>
            <a:endParaRPr lang="en-US" dirty="0"/>
          </a:p>
        </p:txBody>
      </p:sp>
    </p:spTree>
    <p:extLst>
      <p:ext uri="{BB962C8B-B14F-4D97-AF65-F5344CB8AC3E}">
        <p14:creationId xmlns:p14="http://schemas.microsoft.com/office/powerpoint/2010/main" val="303940529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pPr algn="l"/>
            <a:endParaRPr lang="en-US" dirty="0"/>
          </a:p>
        </p:txBody>
      </p:sp>
      <p:sp>
        <p:nvSpPr>
          <p:cNvPr id="11" name="Footer Placeholder 10"/>
          <p:cNvSpPr>
            <a:spLocks noGrp="1"/>
          </p:cNvSpPr>
          <p:nvPr>
            <p:ph type="ftr" sz="quarter" idx="11"/>
          </p:nvPr>
        </p:nvSpPr>
        <p:spPr/>
        <p:txBody>
          <a:bodyPr/>
          <a:lstStyle/>
          <a:p>
            <a:r>
              <a:rPr lang="en-US"/>
              <a:t>Striving for Excellence </a:t>
            </a:r>
            <a:endParaRPr lang="en-US" dirty="0"/>
          </a:p>
        </p:txBody>
      </p:sp>
      <p:sp>
        <p:nvSpPr>
          <p:cNvPr id="12" name="Slide Number Placeholder 11"/>
          <p:cNvSpPr>
            <a:spLocks noGrp="1"/>
          </p:cNvSpPr>
          <p:nvPr>
            <p:ph type="sldNum" sz="quarter" idx="12"/>
          </p:nvPr>
        </p:nvSpPr>
        <p:spPr/>
        <p:txBody>
          <a:bodyPr/>
          <a:lstStyle/>
          <a:p>
            <a:pPr algn="r"/>
            <a:fld id="{256D3EEF-DE4E-429D-8EC4-DDC531AFF587}" type="slidenum">
              <a:rPr lang="en-US" sz="1000" smtClean="0"/>
              <a:pPr algn="r"/>
              <a:t>‹#›</a:t>
            </a:fld>
            <a:endParaRPr lang="en-US" sz="1000" dirty="0"/>
          </a:p>
        </p:txBody>
      </p:sp>
    </p:spTree>
    <p:extLst>
      <p:ext uri="{BB962C8B-B14F-4D97-AF65-F5344CB8AC3E}">
        <p14:creationId xmlns:p14="http://schemas.microsoft.com/office/powerpoint/2010/main" val="231283060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pPr algn="l"/>
            <a:endParaRPr lang="en-US" dirty="0"/>
          </a:p>
        </p:txBody>
      </p:sp>
      <p:sp>
        <p:nvSpPr>
          <p:cNvPr id="7" name="Footer Placeholder 6"/>
          <p:cNvSpPr>
            <a:spLocks noGrp="1"/>
          </p:cNvSpPr>
          <p:nvPr>
            <p:ph type="ftr" sz="quarter" idx="11"/>
          </p:nvPr>
        </p:nvSpPr>
        <p:spPr/>
        <p:txBody>
          <a:bodyPr/>
          <a:lstStyle/>
          <a:p>
            <a:r>
              <a:rPr lang="en-US"/>
              <a:t>Striving for Excellence </a:t>
            </a:r>
            <a:endParaRPr lang="en-US" dirty="0"/>
          </a:p>
        </p:txBody>
      </p:sp>
      <p:sp>
        <p:nvSpPr>
          <p:cNvPr id="8" name="Slide Number Placeholder 7"/>
          <p:cNvSpPr>
            <a:spLocks noGrp="1"/>
          </p:cNvSpPr>
          <p:nvPr>
            <p:ph type="sldNum" sz="quarter" idx="12"/>
          </p:nvPr>
        </p:nvSpPr>
        <p:spPr/>
        <p:txBody>
          <a:bodyPr/>
          <a:lstStyle/>
          <a:p>
            <a:pPr algn="r"/>
            <a:fld id="{256D3EEF-DE4E-429D-8EC4-DDC531AFF587}" type="slidenum">
              <a:rPr lang="en-US" sz="1000" smtClean="0"/>
              <a:pPr algn="r"/>
              <a:t>‹#›</a:t>
            </a:fld>
            <a:endParaRPr lang="en-US" sz="1000" dirty="0"/>
          </a:p>
        </p:txBody>
      </p:sp>
    </p:spTree>
    <p:extLst>
      <p:ext uri="{BB962C8B-B14F-4D97-AF65-F5344CB8AC3E}">
        <p14:creationId xmlns:p14="http://schemas.microsoft.com/office/powerpoint/2010/main" val="6453971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lgn="l"/>
            <a:endParaRPr lang="en-US" dirty="0"/>
          </a:p>
        </p:txBody>
      </p:sp>
      <p:sp>
        <p:nvSpPr>
          <p:cNvPr id="6" name="Footer Placeholder 5"/>
          <p:cNvSpPr>
            <a:spLocks noGrp="1"/>
          </p:cNvSpPr>
          <p:nvPr>
            <p:ph type="ftr" sz="quarter" idx="11"/>
          </p:nvPr>
        </p:nvSpPr>
        <p:spPr/>
        <p:txBody>
          <a:bodyPr/>
          <a:lstStyle/>
          <a:p>
            <a:r>
              <a:rPr lang="en-US"/>
              <a:t>Striving for Excellence </a:t>
            </a:r>
            <a:endParaRPr lang="en-US" dirty="0"/>
          </a:p>
        </p:txBody>
      </p:sp>
      <p:sp>
        <p:nvSpPr>
          <p:cNvPr id="7" name="Slide Number Placeholder 6"/>
          <p:cNvSpPr>
            <a:spLocks noGrp="1"/>
          </p:cNvSpPr>
          <p:nvPr>
            <p:ph type="sldNum" sz="quarter" idx="12"/>
          </p:nvPr>
        </p:nvSpPr>
        <p:spPr/>
        <p:txBody>
          <a:bodyPr/>
          <a:lstStyle/>
          <a:p>
            <a:pPr algn="r"/>
            <a:fld id="{256D3EEF-DE4E-429D-8EC4-DDC531AFF587}" type="slidenum">
              <a:rPr lang="en-US" sz="1000" smtClean="0"/>
              <a:pPr algn="r"/>
              <a:t>‹#›</a:t>
            </a:fld>
            <a:endParaRPr lang="en-US" sz="1000" dirty="0"/>
          </a:p>
        </p:txBody>
      </p:sp>
    </p:spTree>
    <p:extLst>
      <p:ext uri="{BB962C8B-B14F-4D97-AF65-F5344CB8AC3E}">
        <p14:creationId xmlns:p14="http://schemas.microsoft.com/office/powerpoint/2010/main" val="176599627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Striving for Excellence </a:t>
            </a:r>
          </a:p>
        </p:txBody>
      </p:sp>
      <p:sp>
        <p:nvSpPr>
          <p:cNvPr id="6" name="Slide Number Placeholder 5"/>
          <p:cNvSpPr>
            <a:spLocks noGrp="1"/>
          </p:cNvSpPr>
          <p:nvPr>
            <p:ph type="sldNum" sz="quarter" idx="12"/>
          </p:nvPr>
        </p:nvSpPr>
        <p:spPr/>
        <p:txBody>
          <a:bodyPr/>
          <a:lstStyle/>
          <a:p>
            <a:fld id="{61ED245C-1C14-4A00-A4F8-DB248C9AFF3D}" type="slidenum">
              <a:rPr lang="en-US" smtClean="0"/>
              <a:pPr/>
              <a:t>‹#›</a:t>
            </a:fld>
            <a:endParaRPr lang="en-US" dirty="0"/>
          </a:p>
        </p:txBody>
      </p:sp>
    </p:spTree>
    <p:extLst>
      <p:ext uri="{BB962C8B-B14F-4D97-AF65-F5344CB8AC3E}">
        <p14:creationId xmlns:p14="http://schemas.microsoft.com/office/powerpoint/2010/main" val="3383157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lgn="l"/>
            <a:endParaRPr lang="en-US" dirty="0"/>
          </a:p>
        </p:txBody>
      </p:sp>
      <p:sp>
        <p:nvSpPr>
          <p:cNvPr id="9" name="Footer Placeholder 8"/>
          <p:cNvSpPr>
            <a:spLocks noGrp="1"/>
          </p:cNvSpPr>
          <p:nvPr>
            <p:ph type="ftr" sz="quarter" idx="11"/>
          </p:nvPr>
        </p:nvSpPr>
        <p:spPr/>
        <p:txBody>
          <a:bodyPr/>
          <a:lstStyle/>
          <a:p>
            <a:r>
              <a:rPr lang="en-US"/>
              <a:t>Striving for Excellence </a:t>
            </a:r>
            <a:endParaRPr lang="en-US" dirty="0"/>
          </a:p>
        </p:txBody>
      </p:sp>
      <p:sp>
        <p:nvSpPr>
          <p:cNvPr id="10" name="Slide Number Placeholder 9"/>
          <p:cNvSpPr>
            <a:spLocks noGrp="1"/>
          </p:cNvSpPr>
          <p:nvPr>
            <p:ph type="sldNum" sz="quarter" idx="12"/>
          </p:nvPr>
        </p:nvSpPr>
        <p:spPr/>
        <p:txBody>
          <a:bodyPr/>
          <a:lstStyle/>
          <a:p>
            <a:pPr algn="r"/>
            <a:fld id="{256D3EEF-DE4E-429D-8EC4-DDC531AFF587}" type="slidenum">
              <a:rPr lang="en-US" sz="1000" smtClean="0"/>
              <a:pPr algn="r"/>
              <a:t>‹#›</a:t>
            </a:fld>
            <a:endParaRPr lang="en-US" sz="1000" dirty="0"/>
          </a:p>
        </p:txBody>
      </p:sp>
    </p:spTree>
    <p:extLst>
      <p:ext uri="{BB962C8B-B14F-4D97-AF65-F5344CB8AC3E}">
        <p14:creationId xmlns:p14="http://schemas.microsoft.com/office/powerpoint/2010/main" val="48661164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a:xfrm>
            <a:off x="2624326" y="6356351"/>
            <a:ext cx="4433638" cy="365125"/>
          </a:xfrm>
        </p:spPr>
        <p:txBody>
          <a:bodyPr/>
          <a:lstStyle/>
          <a:p>
            <a:r>
              <a:rPr lang="en-US"/>
              <a:t>Striving for Excellence </a:t>
            </a:r>
            <a:endParaRPr lang="en-US" dirty="0"/>
          </a:p>
        </p:txBody>
      </p:sp>
      <p:sp>
        <p:nvSpPr>
          <p:cNvPr id="10" name="Slide Number Placeholder 9"/>
          <p:cNvSpPr>
            <a:spLocks noGrp="1"/>
          </p:cNvSpPr>
          <p:nvPr>
            <p:ph type="sldNum" sz="quarter" idx="12"/>
          </p:nvPr>
        </p:nvSpPr>
        <p:spPr/>
        <p:txBody>
          <a:bodyPr/>
          <a:lstStyle/>
          <a:p>
            <a:fld id="{61ED245C-1C14-4A00-A4F8-DB248C9AFF3D}" type="slidenum">
              <a:rPr lang="en-US" smtClean="0"/>
              <a:pPr/>
              <a:t>‹#›</a:t>
            </a:fld>
            <a:endParaRPr lang="en-US" dirty="0"/>
          </a:p>
        </p:txBody>
      </p:sp>
    </p:spTree>
    <p:extLst>
      <p:ext uri="{BB962C8B-B14F-4D97-AF65-F5344CB8AC3E}">
        <p14:creationId xmlns:p14="http://schemas.microsoft.com/office/powerpoint/2010/main" val="170021029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l"/>
            <a:endParaRPr lang="en-US" dirty="0"/>
          </a:p>
        </p:txBody>
      </p:sp>
      <p:sp>
        <p:nvSpPr>
          <p:cNvPr id="8" name="Footer Placeholder 7"/>
          <p:cNvSpPr>
            <a:spLocks noGrp="1"/>
          </p:cNvSpPr>
          <p:nvPr>
            <p:ph type="ftr" sz="quarter" idx="11"/>
          </p:nvPr>
        </p:nvSpPr>
        <p:spPr/>
        <p:txBody>
          <a:bodyPr/>
          <a:lstStyle/>
          <a:p>
            <a:r>
              <a:rPr lang="en-US"/>
              <a:t>Striving for Excellence </a:t>
            </a:r>
            <a:endParaRPr lang="en-US" dirty="0"/>
          </a:p>
        </p:txBody>
      </p:sp>
      <p:sp>
        <p:nvSpPr>
          <p:cNvPr id="9" name="Slide Number Placeholder 8"/>
          <p:cNvSpPr>
            <a:spLocks noGrp="1"/>
          </p:cNvSpPr>
          <p:nvPr>
            <p:ph type="sldNum" sz="quarter" idx="12"/>
          </p:nvPr>
        </p:nvSpPr>
        <p:spPr/>
        <p:txBody>
          <a:bodyPr/>
          <a:lstStyle/>
          <a:p>
            <a:pPr algn="r"/>
            <a:fld id="{256D3EEF-DE4E-429D-8EC4-DDC531AFF587}" type="slidenum">
              <a:rPr lang="en-US" sz="1000" smtClean="0"/>
              <a:pPr algn="r"/>
              <a:t>‹#›</a:t>
            </a:fld>
            <a:endParaRPr lang="en-US" sz="1000" dirty="0"/>
          </a:p>
        </p:txBody>
      </p:sp>
    </p:spTree>
    <p:extLst>
      <p:ext uri="{BB962C8B-B14F-4D97-AF65-F5344CB8AC3E}">
        <p14:creationId xmlns:p14="http://schemas.microsoft.com/office/powerpoint/2010/main" val="288482917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l"/>
            <a:endParaRPr lang="en-US" dirty="0"/>
          </a:p>
        </p:txBody>
      </p:sp>
      <p:sp>
        <p:nvSpPr>
          <p:cNvPr id="8" name="Footer Placeholder 7"/>
          <p:cNvSpPr>
            <a:spLocks noGrp="1"/>
          </p:cNvSpPr>
          <p:nvPr>
            <p:ph type="ftr" sz="quarter" idx="11"/>
          </p:nvPr>
        </p:nvSpPr>
        <p:spPr/>
        <p:txBody>
          <a:bodyPr/>
          <a:lstStyle/>
          <a:p>
            <a:r>
              <a:rPr lang="en-US"/>
              <a:t>Striving for Excellence </a:t>
            </a:r>
            <a:endParaRPr lang="en-US" dirty="0"/>
          </a:p>
        </p:txBody>
      </p:sp>
      <p:sp>
        <p:nvSpPr>
          <p:cNvPr id="9" name="Slide Number Placeholder 8"/>
          <p:cNvSpPr>
            <a:spLocks noGrp="1"/>
          </p:cNvSpPr>
          <p:nvPr>
            <p:ph type="sldNum" sz="quarter" idx="12"/>
          </p:nvPr>
        </p:nvSpPr>
        <p:spPr/>
        <p:txBody>
          <a:bodyPr/>
          <a:lstStyle/>
          <a:p>
            <a:pPr algn="r"/>
            <a:fld id="{256D3EEF-DE4E-429D-8EC4-DDC531AFF587}" type="slidenum">
              <a:rPr lang="en-US" sz="1000" smtClean="0"/>
              <a:pPr algn="r"/>
              <a:t>‹#›</a:t>
            </a:fld>
            <a:endParaRPr lang="en-US" sz="1000" dirty="0"/>
          </a:p>
        </p:txBody>
      </p:sp>
    </p:spTree>
    <p:extLst>
      <p:ext uri="{BB962C8B-B14F-4D97-AF65-F5344CB8AC3E}">
        <p14:creationId xmlns:p14="http://schemas.microsoft.com/office/powerpoint/2010/main" val="74511921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l"/>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r>
              <a:rPr lang="en-US" dirty="0"/>
              <a:t>Striving for Excellence </a:t>
            </a:r>
          </a:p>
        </p:txBody>
      </p:sp>
    </p:spTree>
    <p:extLst>
      <p:ext uri="{BB962C8B-B14F-4D97-AF65-F5344CB8AC3E}">
        <p14:creationId xmlns:p14="http://schemas.microsoft.com/office/powerpoint/2010/main" val="4086649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l"/>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r>
              <a:rPr lang="en-US" dirty="0"/>
              <a:t>Striving for Excellence </a:t>
            </a:r>
          </a:p>
        </p:txBody>
      </p:sp>
    </p:spTree>
    <p:extLst>
      <p:ext uri="{BB962C8B-B14F-4D97-AF65-F5344CB8AC3E}">
        <p14:creationId xmlns:p14="http://schemas.microsoft.com/office/powerpoint/2010/main" val="2011989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Heading Only">
    <p:spTree>
      <p:nvGrpSpPr>
        <p:cNvPr id="1" name=""/>
        <p:cNvGrpSpPr/>
        <p:nvPr/>
      </p:nvGrpSpPr>
      <p:grpSpPr>
        <a:xfrm>
          <a:off x="0" y="0"/>
          <a:ext cx="0" cy="0"/>
          <a:chOff x="0" y="0"/>
          <a:chExt cx="0" cy="0"/>
        </a:xfrm>
      </p:grpSpPr>
      <p:sp>
        <p:nvSpPr>
          <p:cNvPr id="29" name="Rectangle 2"/>
          <p:cNvSpPr>
            <a:spLocks noGrp="1"/>
          </p:cNvSpPr>
          <p:nvPr>
            <p:ph type="title"/>
          </p:nvPr>
        </p:nvSpPr>
        <p:spPr/>
        <p:txBody>
          <a:bodyPr/>
          <a:lstStyle/>
          <a:p>
            <a:r>
              <a:rPr lang="en-US"/>
              <a:t>Click to edit Master title style</a:t>
            </a:r>
          </a:p>
        </p:txBody>
      </p:sp>
      <p:sp>
        <p:nvSpPr>
          <p:cNvPr id="19" name="Rectangle 8"/>
          <p:cNvSpPr>
            <a:spLocks noGrp="1"/>
          </p:cNvSpPr>
          <p:nvPr>
            <p:ph type="body" sz="quarter" idx="13" hasCustomPrompt="1"/>
          </p:nvPr>
        </p:nvSpPr>
        <p:spPr>
          <a:xfrm rot="5400000">
            <a:off x="7200900" y="2476500"/>
            <a:ext cx="3276600" cy="304800"/>
          </a:xfrm>
          <a:solidFill>
            <a:schemeClr val="accent6">
              <a:shade val="75000"/>
            </a:schemeClr>
          </a:solidFill>
        </p:spPr>
        <p:txBody>
          <a:bodyPr>
            <a:noAutofit/>
          </a:bodyPr>
          <a:lstStyle>
            <a:lvl1pPr>
              <a:defRPr sz="1400" b="1">
                <a:solidFill>
                  <a:schemeClr val="bg1"/>
                </a:solidFill>
              </a:defRPr>
            </a:lvl1pPr>
            <a:extLst/>
          </a:lstStyle>
          <a:p>
            <a:pPr lvl="0"/>
            <a:r>
              <a:rPr lang="en-US" dirty="0"/>
              <a:t>Click to add heading</a:t>
            </a:r>
          </a:p>
        </p:txBody>
      </p:sp>
      <p:sp>
        <p:nvSpPr>
          <p:cNvPr id="8" name="Rectangle 8"/>
          <p:cNvSpPr>
            <a:spLocks noGrp="1"/>
          </p:cNvSpPr>
          <p:nvPr>
            <p:ph type="sldNum" sz="quarter" idx="15"/>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6"/>
          </p:nvPr>
        </p:nvSpPr>
        <p:spPr/>
        <p:txBody>
          <a:bodyPr/>
          <a:lstStyle/>
          <a:p>
            <a:r>
              <a:rPr lang="en-US" dirty="0"/>
              <a:t>Striving for Excellence </a:t>
            </a:r>
          </a:p>
        </p:txBody>
      </p:sp>
    </p:spTree>
    <p:extLst>
      <p:ext uri="{BB962C8B-B14F-4D97-AF65-F5344CB8AC3E}">
        <p14:creationId xmlns:p14="http://schemas.microsoft.com/office/powerpoint/2010/main" val="20165325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l"/>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r>
              <a:rPr lang="en-US" dirty="0"/>
              <a:t>Striving for Excellence </a:t>
            </a:r>
          </a:p>
        </p:txBody>
      </p:sp>
    </p:spTree>
    <p:extLst>
      <p:ext uri="{BB962C8B-B14F-4D97-AF65-F5344CB8AC3E}">
        <p14:creationId xmlns:p14="http://schemas.microsoft.com/office/powerpoint/2010/main" val="12036050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l"/>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r>
              <a:rPr lang="en-US" dirty="0"/>
              <a:t>Striving for Excellence </a:t>
            </a:r>
          </a:p>
        </p:txBody>
      </p:sp>
    </p:spTree>
    <p:extLst>
      <p:ext uri="{BB962C8B-B14F-4D97-AF65-F5344CB8AC3E}">
        <p14:creationId xmlns:p14="http://schemas.microsoft.com/office/powerpoint/2010/main" val="2328285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l"/>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r>
              <a:rPr lang="en-US" dirty="0"/>
              <a:t>Striving for Excellence </a:t>
            </a:r>
          </a:p>
        </p:txBody>
      </p:sp>
    </p:spTree>
    <p:extLst>
      <p:ext uri="{BB962C8B-B14F-4D97-AF65-F5344CB8AC3E}">
        <p14:creationId xmlns:p14="http://schemas.microsoft.com/office/powerpoint/2010/main" val="2273809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Striving for Excellence </a:t>
            </a:r>
          </a:p>
        </p:txBody>
      </p:sp>
      <p:sp>
        <p:nvSpPr>
          <p:cNvPr id="6" name="Slide Number Placeholder 5"/>
          <p:cNvSpPr>
            <a:spLocks noGrp="1"/>
          </p:cNvSpPr>
          <p:nvPr>
            <p:ph type="sldNum" sz="quarter" idx="12"/>
          </p:nvPr>
        </p:nvSpPr>
        <p:spPr/>
        <p:txBody>
          <a:bodyPr/>
          <a:lstStyle/>
          <a:p>
            <a:fld id="{61ED245C-1C14-4A00-A4F8-DB248C9AFF3D}" type="slidenum">
              <a:rPr lang="en-US" smtClean="0"/>
              <a:pPr/>
              <a:t>‹#›</a:t>
            </a:fld>
            <a:endParaRPr lang="en-US" dirty="0"/>
          </a:p>
        </p:txBody>
      </p:sp>
    </p:spTree>
    <p:extLst>
      <p:ext uri="{BB962C8B-B14F-4D97-AF65-F5344CB8AC3E}">
        <p14:creationId xmlns:p14="http://schemas.microsoft.com/office/powerpoint/2010/main" val="22874019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l"/>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r>
              <a:rPr lang="en-US" dirty="0"/>
              <a:t>Striving for Excellence </a:t>
            </a:r>
          </a:p>
        </p:txBody>
      </p:sp>
    </p:spTree>
    <p:extLst>
      <p:ext uri="{BB962C8B-B14F-4D97-AF65-F5344CB8AC3E}">
        <p14:creationId xmlns:p14="http://schemas.microsoft.com/office/powerpoint/2010/main" val="4717825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l"/>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r>
              <a:rPr lang="en-US" dirty="0"/>
              <a:t>Striving for Excellence </a:t>
            </a:r>
          </a:p>
        </p:txBody>
      </p:sp>
    </p:spTree>
    <p:extLst>
      <p:ext uri="{BB962C8B-B14F-4D97-AF65-F5344CB8AC3E}">
        <p14:creationId xmlns:p14="http://schemas.microsoft.com/office/powerpoint/2010/main" val="785396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sp>
        <p:nvSpPr>
          <p:cNvPr id="18" name="Rectangle 2"/>
          <p:cNvSpPr>
            <a:spLocks noGrp="1"/>
          </p:cNvSpPr>
          <p:nvPr>
            <p:ph type="title"/>
          </p:nvPr>
        </p:nvSpPr>
        <p:spPr/>
        <p:txBody>
          <a:bodyPr/>
          <a:lstStyle/>
          <a:p>
            <a:r>
              <a:rPr lang="en-US"/>
              <a:t>Click to edit Master title style</a:t>
            </a:r>
          </a:p>
        </p:txBody>
      </p:sp>
      <p:sp>
        <p:nvSpPr>
          <p:cNvPr id="6" name="Rectangle 6"/>
          <p:cNvSpPr>
            <a:spLocks noGrp="1"/>
          </p:cNvSpPr>
          <p:nvPr>
            <p:ph type="dt" sz="half" idx="10"/>
          </p:nvPr>
        </p:nvSpPr>
        <p:spPr/>
        <p:txBody>
          <a:bodyPr/>
          <a:lstStyle/>
          <a:p>
            <a:pPr algn="l"/>
            <a:endParaRPr lang="en-US" dirty="0"/>
          </a:p>
        </p:txBody>
      </p:sp>
      <p:sp>
        <p:nvSpPr>
          <p:cNvPr id="8" name="Rectangle 8"/>
          <p:cNvSpPr>
            <a:spLocks noGrp="1"/>
          </p:cNvSpPr>
          <p:nvPr>
            <p:ph type="sldNum" sz="quarter" idx="11"/>
          </p:nvPr>
        </p:nvSpPr>
        <p:spPr/>
        <p:txBody>
          <a:bodyPr/>
          <a:lstStyle/>
          <a:p>
            <a:pPr algn="r"/>
            <a:fld id="{256D3EEF-DE4E-429D-8EC4-DDC531AFF587}" type="slidenum">
              <a:rPr lang="en-US" sz="1000" smtClean="0"/>
              <a:pPr algn="r"/>
              <a:t>‹#›</a:t>
            </a:fld>
            <a:endParaRPr lang="en-US" dirty="0"/>
          </a:p>
        </p:txBody>
      </p:sp>
      <p:sp>
        <p:nvSpPr>
          <p:cNvPr id="9" name="Rectangle 9"/>
          <p:cNvSpPr>
            <a:spLocks noGrp="1"/>
          </p:cNvSpPr>
          <p:nvPr>
            <p:ph type="ftr" sz="quarter" idx="12"/>
          </p:nvPr>
        </p:nvSpPr>
        <p:spPr/>
        <p:txBody>
          <a:bodyPr/>
          <a:lstStyle/>
          <a:p>
            <a:r>
              <a:rPr lang="en-US" dirty="0"/>
              <a:t>Striving for Excellence </a:t>
            </a:r>
          </a:p>
        </p:txBody>
      </p:sp>
    </p:spTree>
    <p:extLst>
      <p:ext uri="{BB962C8B-B14F-4D97-AF65-F5344CB8AC3E}">
        <p14:creationId xmlns:p14="http://schemas.microsoft.com/office/powerpoint/2010/main" val="1993532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p>
            <a:r>
              <a:rPr lang="en-US"/>
              <a:t>Click to edit Master title style</a:t>
            </a:r>
            <a:endParaRPr lang="en-US" dirty="0"/>
          </a:p>
        </p:txBody>
      </p:sp>
      <p:sp>
        <p:nvSpPr>
          <p:cNvPr id="41" name="Rectangle 37"/>
          <p:cNvSpPr>
            <a:spLocks noGrp="1"/>
          </p:cNvSpPr>
          <p:nvPr>
            <p:ph type="body" sz="quarter" idx="17" hasCustomPrompt="1"/>
          </p:nvPr>
        </p:nvSpPr>
        <p:spPr>
          <a:xfrm>
            <a:off x="310896" y="1295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5" name="Rectangle 37"/>
          <p:cNvSpPr>
            <a:spLocks noGrp="1"/>
          </p:cNvSpPr>
          <p:nvPr>
            <p:ph type="body" sz="quarter" idx="19" hasCustomPrompt="1"/>
          </p:nvPr>
        </p:nvSpPr>
        <p:spPr>
          <a:xfrm>
            <a:off x="310896" y="1752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7" name="Rectangle 37"/>
          <p:cNvSpPr>
            <a:spLocks noGrp="1"/>
          </p:cNvSpPr>
          <p:nvPr>
            <p:ph type="body" sz="quarter" idx="21" hasCustomPrompt="1"/>
          </p:nvPr>
        </p:nvSpPr>
        <p:spPr>
          <a:xfrm>
            <a:off x="310896" y="22098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49" name="Rectangle 37"/>
          <p:cNvSpPr>
            <a:spLocks noGrp="1"/>
          </p:cNvSpPr>
          <p:nvPr>
            <p:ph type="body" sz="quarter" idx="23" hasCustomPrompt="1"/>
          </p:nvPr>
        </p:nvSpPr>
        <p:spPr>
          <a:xfrm>
            <a:off x="310896" y="2667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1" name="Rectangle 37"/>
          <p:cNvSpPr>
            <a:spLocks noGrp="1"/>
          </p:cNvSpPr>
          <p:nvPr>
            <p:ph type="body" sz="quarter" idx="25" hasCustomPrompt="1"/>
          </p:nvPr>
        </p:nvSpPr>
        <p:spPr>
          <a:xfrm>
            <a:off x="310896" y="3124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3" name="Rectangle 37"/>
          <p:cNvSpPr>
            <a:spLocks noGrp="1"/>
          </p:cNvSpPr>
          <p:nvPr>
            <p:ph type="body" sz="quarter" idx="27" hasCustomPrompt="1"/>
          </p:nvPr>
        </p:nvSpPr>
        <p:spPr>
          <a:xfrm>
            <a:off x="310896" y="35814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55" name="Rectangle 37"/>
          <p:cNvSpPr>
            <a:spLocks noGrp="1"/>
          </p:cNvSpPr>
          <p:nvPr>
            <p:ph type="body" sz="quarter" idx="29" hasCustomPrompt="1"/>
          </p:nvPr>
        </p:nvSpPr>
        <p:spPr>
          <a:xfrm>
            <a:off x="310896" y="4038600"/>
            <a:ext cx="7385304" cy="228600"/>
          </a:xfrm>
          <a:solidFill>
            <a:schemeClr val="tx2">
              <a:tint val="40000"/>
            </a:schemeClr>
          </a:solidFill>
        </p:spPr>
        <p:txBody>
          <a:bodyPr anchor="ctr"/>
          <a:lstStyle>
            <a:lvl1pPr>
              <a:buFontTx/>
              <a:buNone/>
              <a:defRPr sz="1100" baseline="0"/>
            </a:lvl1pPr>
            <a:extLst/>
          </a:lstStyle>
          <a:p>
            <a:pPr lvl="0"/>
            <a:r>
              <a:rPr lang="en-US" dirty="0"/>
              <a:t>Click to add agenda item</a:t>
            </a:r>
          </a:p>
        </p:txBody>
      </p:sp>
      <p:sp>
        <p:nvSpPr>
          <p:cNvPr id="57" name="Rectangle 37"/>
          <p:cNvSpPr>
            <a:spLocks noGrp="1"/>
          </p:cNvSpPr>
          <p:nvPr>
            <p:ph type="body" sz="quarter" idx="31" hasCustomPrompt="1"/>
          </p:nvPr>
        </p:nvSpPr>
        <p:spPr>
          <a:xfrm>
            <a:off x="310896" y="44958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6" name="Rectangle 37"/>
          <p:cNvSpPr>
            <a:spLocks noGrp="1"/>
          </p:cNvSpPr>
          <p:nvPr>
            <p:ph type="body" sz="quarter" idx="33" hasCustomPrompt="1"/>
          </p:nvPr>
        </p:nvSpPr>
        <p:spPr>
          <a:xfrm>
            <a:off x="310896" y="49530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28" name="Rectangle 37"/>
          <p:cNvSpPr>
            <a:spLocks noGrp="1"/>
          </p:cNvSpPr>
          <p:nvPr>
            <p:ph type="body" sz="quarter" idx="35" hasCustomPrompt="1"/>
          </p:nvPr>
        </p:nvSpPr>
        <p:spPr>
          <a:xfrm>
            <a:off x="310896" y="5410200"/>
            <a:ext cx="7385304" cy="228600"/>
          </a:xfrm>
          <a:solidFill>
            <a:schemeClr val="tx2">
              <a:tint val="40000"/>
            </a:schemeClr>
          </a:solidFill>
        </p:spPr>
        <p:txBody>
          <a:bodyPr anchor="ctr"/>
          <a:lstStyle>
            <a:lvl1pPr>
              <a:buFontTx/>
              <a:buNone/>
              <a:defRPr sz="1100"/>
            </a:lvl1pPr>
            <a:extLst/>
          </a:lstStyle>
          <a:p>
            <a:pPr lvl="0"/>
            <a:r>
              <a:rPr lang="en-US" dirty="0"/>
              <a:t>Click to add agenda item</a:t>
            </a:r>
          </a:p>
        </p:txBody>
      </p:sp>
      <p:sp>
        <p:nvSpPr>
          <p:cNvPr id="42" name="Rectangle 37"/>
          <p:cNvSpPr>
            <a:spLocks noGrp="1"/>
          </p:cNvSpPr>
          <p:nvPr>
            <p:ph type="body" sz="quarter" idx="18" hasCustomPrompt="1"/>
          </p:nvPr>
        </p:nvSpPr>
        <p:spPr>
          <a:xfrm>
            <a:off x="7696200" y="1295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6" name="Rectangle 37"/>
          <p:cNvSpPr>
            <a:spLocks noGrp="1"/>
          </p:cNvSpPr>
          <p:nvPr>
            <p:ph type="body" sz="quarter" idx="20" hasCustomPrompt="1"/>
          </p:nvPr>
        </p:nvSpPr>
        <p:spPr>
          <a:xfrm>
            <a:off x="7696200" y="1752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48" name="Rectangle 37"/>
          <p:cNvSpPr>
            <a:spLocks noGrp="1"/>
          </p:cNvSpPr>
          <p:nvPr>
            <p:ph type="body" sz="quarter" idx="22" hasCustomPrompt="1"/>
          </p:nvPr>
        </p:nvSpPr>
        <p:spPr>
          <a:xfrm>
            <a:off x="7696200" y="2209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0" name="Rectangle 37"/>
          <p:cNvSpPr>
            <a:spLocks noGrp="1"/>
          </p:cNvSpPr>
          <p:nvPr>
            <p:ph type="body" sz="quarter" idx="24" hasCustomPrompt="1"/>
          </p:nvPr>
        </p:nvSpPr>
        <p:spPr>
          <a:xfrm>
            <a:off x="7696200" y="2667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2" name="Rectangle 37"/>
          <p:cNvSpPr>
            <a:spLocks noGrp="1"/>
          </p:cNvSpPr>
          <p:nvPr>
            <p:ph type="body" sz="quarter" idx="26" hasCustomPrompt="1"/>
          </p:nvPr>
        </p:nvSpPr>
        <p:spPr>
          <a:xfrm>
            <a:off x="7696200" y="3124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4" name="Rectangle 37"/>
          <p:cNvSpPr>
            <a:spLocks noGrp="1"/>
          </p:cNvSpPr>
          <p:nvPr>
            <p:ph type="body" sz="quarter" idx="28" hasCustomPrompt="1"/>
          </p:nvPr>
        </p:nvSpPr>
        <p:spPr>
          <a:xfrm>
            <a:off x="7696200" y="3581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6" name="Rectangle 37"/>
          <p:cNvSpPr>
            <a:spLocks noGrp="1"/>
          </p:cNvSpPr>
          <p:nvPr>
            <p:ph type="body" sz="quarter" idx="30" hasCustomPrompt="1"/>
          </p:nvPr>
        </p:nvSpPr>
        <p:spPr>
          <a:xfrm>
            <a:off x="7696200" y="40386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58" name="Rectangle 37"/>
          <p:cNvSpPr>
            <a:spLocks noGrp="1"/>
          </p:cNvSpPr>
          <p:nvPr>
            <p:ph type="body" sz="quarter" idx="32" hasCustomPrompt="1"/>
          </p:nvPr>
        </p:nvSpPr>
        <p:spPr>
          <a:xfrm>
            <a:off x="7696200" y="44958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7" name="Rectangle 37"/>
          <p:cNvSpPr>
            <a:spLocks noGrp="1"/>
          </p:cNvSpPr>
          <p:nvPr>
            <p:ph type="body" sz="quarter" idx="34" hasCustomPrompt="1"/>
          </p:nvPr>
        </p:nvSpPr>
        <p:spPr>
          <a:xfrm>
            <a:off x="7696200" y="49530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29" name="Rectangle 37"/>
          <p:cNvSpPr>
            <a:spLocks noGrp="1"/>
          </p:cNvSpPr>
          <p:nvPr>
            <p:ph type="body" sz="quarter" idx="36" hasCustomPrompt="1"/>
          </p:nvPr>
        </p:nvSpPr>
        <p:spPr>
          <a:xfrm>
            <a:off x="7696200" y="54102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0" name="Rectangle 37"/>
          <p:cNvSpPr>
            <a:spLocks noGrp="1"/>
          </p:cNvSpPr>
          <p:nvPr>
            <p:ph type="body" sz="quarter" idx="37" hasCustomPrompt="1"/>
          </p:nvPr>
        </p:nvSpPr>
        <p:spPr>
          <a:xfrm>
            <a:off x="310896" y="5867400"/>
            <a:ext cx="7385304" cy="228600"/>
          </a:xfrm>
          <a:solidFill>
            <a:schemeClr val="tx2">
              <a:tint val="40000"/>
            </a:schemeClr>
          </a:solidFill>
        </p:spPr>
        <p:txBody>
          <a:bodyPr anchor="ctr">
            <a:noAutofit/>
          </a:bodyPr>
          <a:lstStyle>
            <a:lvl1pPr>
              <a:buFontTx/>
              <a:buNone/>
              <a:defRPr sz="1100"/>
            </a:lvl1pPr>
            <a:extLst/>
          </a:lstStyle>
          <a:p>
            <a:pPr lvl="0"/>
            <a:r>
              <a:rPr lang="en-US" dirty="0"/>
              <a:t>Click to add agenda item</a:t>
            </a:r>
          </a:p>
        </p:txBody>
      </p:sp>
      <p:sp>
        <p:nvSpPr>
          <p:cNvPr id="31" name="Rectangle 37"/>
          <p:cNvSpPr>
            <a:spLocks noGrp="1"/>
          </p:cNvSpPr>
          <p:nvPr>
            <p:ph type="body" sz="quarter" idx="38" hasCustomPrompt="1"/>
          </p:nvPr>
        </p:nvSpPr>
        <p:spPr>
          <a:xfrm>
            <a:off x="7696200" y="5867400"/>
            <a:ext cx="685800" cy="228600"/>
          </a:xfrm>
          <a:solidFill>
            <a:schemeClr val="accent6">
              <a:shade val="75000"/>
            </a:schemeClr>
          </a:solidFill>
        </p:spPr>
        <p:txBody>
          <a:bodyPr anchor="ctr"/>
          <a:lstStyle>
            <a:lvl1pPr algn="r">
              <a:buFontTx/>
              <a:buNone/>
              <a:defRPr sz="1100">
                <a:solidFill>
                  <a:schemeClr val="bg1"/>
                </a:solidFill>
              </a:defRPr>
            </a:lvl1pPr>
            <a:extLst/>
          </a:lstStyle>
          <a:p>
            <a:pPr lvl="0"/>
            <a:r>
              <a:rPr lang="en-US" dirty="0"/>
              <a:t>Page #</a:t>
            </a:r>
            <a:endParaRPr lang="en-US"/>
          </a:p>
        </p:txBody>
      </p:sp>
      <p:sp>
        <p:nvSpPr>
          <p:cNvPr id="32" name="Rectangle 32"/>
          <p:cNvSpPr>
            <a:spLocks noGrp="1"/>
          </p:cNvSpPr>
          <p:nvPr>
            <p:ph type="dt" sz="half" idx="39"/>
          </p:nvPr>
        </p:nvSpPr>
        <p:spPr/>
        <p:txBody>
          <a:bodyPr/>
          <a:lstStyle>
            <a:lvl1pPr>
              <a:defRPr sz="1100"/>
            </a:lvl1pPr>
            <a:extLst/>
          </a:lstStyle>
          <a:p>
            <a:pPr algn="r"/>
            <a:endParaRPr lang="en-US" sz="1100" dirty="0"/>
          </a:p>
        </p:txBody>
      </p:sp>
      <p:sp>
        <p:nvSpPr>
          <p:cNvPr id="33" name="Rectangle 33"/>
          <p:cNvSpPr>
            <a:spLocks noGrp="1"/>
          </p:cNvSpPr>
          <p:nvPr>
            <p:ph type="sldNum" sz="quarter" idx="40"/>
          </p:nvPr>
        </p:nvSpPr>
        <p:spPr/>
        <p:txBody>
          <a:bodyPr/>
          <a:lstStyle/>
          <a:p>
            <a:pPr algn="r"/>
            <a:fld id="{256D3EEF-DE4E-429D-8EC4-DDC531AFF587}" type="slidenum">
              <a:rPr lang="en-US" sz="1000" smtClean="0"/>
              <a:pPr algn="r"/>
              <a:t>‹#›</a:t>
            </a:fld>
            <a:endParaRPr lang="en-US" dirty="0"/>
          </a:p>
        </p:txBody>
      </p:sp>
      <p:sp>
        <p:nvSpPr>
          <p:cNvPr id="34" name="Rectangle 34"/>
          <p:cNvSpPr>
            <a:spLocks noGrp="1"/>
          </p:cNvSpPr>
          <p:nvPr>
            <p:ph type="ftr" sz="quarter" idx="41"/>
          </p:nvPr>
        </p:nvSpPr>
        <p:spPr/>
        <p:txBody>
          <a:bodyPr/>
          <a:lstStyle/>
          <a:p>
            <a:r>
              <a:rPr lang="en-US" dirty="0"/>
              <a:t>Striving for Excellence </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userDrawn="1"/>
        </p:nvSpPr>
        <p:spPr>
          <a:xfrm>
            <a:off x="7399579" y="0"/>
            <a:ext cx="1744421"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dirty="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endParaRPr lang="en-US" dirty="0"/>
          </a:p>
        </p:txBody>
      </p:sp>
      <p:sp>
        <p:nvSpPr>
          <p:cNvPr id="3" name="Content Placeholder 2"/>
          <p:cNvSpPr>
            <a:spLocks noGrp="1"/>
          </p:cNvSpPr>
          <p:nvPr>
            <p:ph sz="half" idx="1"/>
          </p:nvPr>
        </p:nvSpPr>
        <p:spPr>
          <a:xfrm>
            <a:off x="566928" y="2825496"/>
            <a:ext cx="8010144"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noAutofit/>
          </a:bodyPr>
          <a:lstStyle/>
          <a:p>
            <a:r>
              <a:rPr lang="en-US"/>
              <a:t>Presentation title</a:t>
            </a:r>
            <a:endParaRPr lang="en-US" dirty="0"/>
          </a:p>
        </p:txBody>
      </p:sp>
      <p:sp>
        <p:nvSpPr>
          <p:cNvPr id="7" name="Slide Number Placeholder 6"/>
          <p:cNvSpPr>
            <a:spLocks noGrp="1"/>
          </p:cNvSpPr>
          <p:nvPr>
            <p:ph type="sldNum" sz="quarter" idx="12"/>
          </p:nvPr>
        </p:nvSpPr>
        <p:spPr/>
        <p:txBody>
          <a:bodyPr>
            <a:noAutofit/>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880001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userDrawn="1"/>
        </p:nvSpPr>
        <p:spPr>
          <a:xfrm>
            <a:off x="-4176" y="-2784"/>
            <a:ext cx="2582466"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dirty="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277483" y="-2784"/>
            <a:ext cx="1300808"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userDrawn="1"/>
        </p:nvSpPr>
        <p:spPr>
          <a:xfrm>
            <a:off x="1291216" y="-2784"/>
            <a:ext cx="1287086"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dirty="0"/>
          </a:p>
        </p:txBody>
      </p:sp>
      <p:sp>
        <p:nvSpPr>
          <p:cNvPr id="15" name="Image 5" descr="preencoded.png">
            <a:extLst>
              <a:ext uri="{FF2B5EF4-FFF2-40B4-BE49-F238E27FC236}">
                <a16:creationId xmlns:a16="http://schemas.microsoft.com/office/drawing/2014/main" id="{D9D7EB49-4BC9-040F-C4CC-5771C5FB312B}"/>
              </a:ext>
            </a:extLst>
          </p:cNvPr>
          <p:cNvSpPr/>
          <p:nvPr userDrawn="1"/>
        </p:nvSpPr>
        <p:spPr>
          <a:xfrm>
            <a:off x="-4176" y="3440504"/>
            <a:ext cx="2582466"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dirty="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288843" y="3440505"/>
            <a:ext cx="1289447" cy="1724025"/>
          </a:xfrm>
          <a:prstGeom prst="rect">
            <a:avLst/>
          </a:prstGeom>
        </p:spPr>
      </p:pic>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2990088" y="1243584"/>
            <a:ext cx="6124194" cy="768096"/>
          </a:xfrm>
        </p:spPr>
        <p:txBody>
          <a:bodyPr>
            <a:noAutofit/>
          </a:bodyPr>
          <a:lstStyle>
            <a:lvl1pPr algn="l">
              <a:lnSpc>
                <a:spcPct val="100000"/>
              </a:lnSpc>
              <a:defRPr/>
            </a:lvl1pPr>
          </a:lstStyle>
          <a:p>
            <a:r>
              <a:rPr lang="en-US"/>
              <a:t>Click to edit Master title style</a:t>
            </a:r>
            <a:endParaRPr lang="en-US" dirty="0"/>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2763774" y="2255520"/>
            <a:ext cx="2806446"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5815584" y="2255520"/>
            <a:ext cx="2806446"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11088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Striving for Excellence </a:t>
            </a:r>
          </a:p>
        </p:txBody>
      </p:sp>
      <p:sp>
        <p:nvSpPr>
          <p:cNvPr id="7" name="Slide Number Placeholder 6"/>
          <p:cNvSpPr>
            <a:spLocks noGrp="1"/>
          </p:cNvSpPr>
          <p:nvPr>
            <p:ph type="sldNum" sz="quarter" idx="12"/>
          </p:nvPr>
        </p:nvSpPr>
        <p:spPr/>
        <p:txBody>
          <a:bodyPr/>
          <a:lstStyle/>
          <a:p>
            <a:fld id="{61ED245C-1C14-4A00-A4F8-DB248C9AFF3D}" type="slidenum">
              <a:rPr lang="en-US" smtClean="0"/>
              <a:pPr/>
              <a:t>‹#›</a:t>
            </a:fld>
            <a:endParaRPr lang="en-US" dirty="0"/>
          </a:p>
        </p:txBody>
      </p:sp>
    </p:spTree>
    <p:extLst>
      <p:ext uri="{BB962C8B-B14F-4D97-AF65-F5344CB8AC3E}">
        <p14:creationId xmlns:p14="http://schemas.microsoft.com/office/powerpoint/2010/main" val="4080597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5"/>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5"/>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Striving for Excellence </a:t>
            </a:r>
          </a:p>
        </p:txBody>
      </p:sp>
      <p:sp>
        <p:nvSpPr>
          <p:cNvPr id="9" name="Slide Number Placeholder 8"/>
          <p:cNvSpPr>
            <a:spLocks noGrp="1"/>
          </p:cNvSpPr>
          <p:nvPr>
            <p:ph type="sldNum" sz="quarter" idx="12"/>
          </p:nvPr>
        </p:nvSpPr>
        <p:spPr/>
        <p:txBody>
          <a:bodyPr/>
          <a:lstStyle/>
          <a:p>
            <a:fld id="{61ED245C-1C14-4A00-A4F8-DB248C9AFF3D}" type="slidenum">
              <a:rPr lang="en-US" smtClean="0"/>
              <a:pPr/>
              <a:t>‹#›</a:t>
            </a:fld>
            <a:endParaRPr lang="en-US" dirty="0"/>
          </a:p>
        </p:txBody>
      </p:sp>
    </p:spTree>
    <p:extLst>
      <p:ext uri="{BB962C8B-B14F-4D97-AF65-F5344CB8AC3E}">
        <p14:creationId xmlns:p14="http://schemas.microsoft.com/office/powerpoint/2010/main" val="4274987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Striving for Excellence </a:t>
            </a:r>
          </a:p>
        </p:txBody>
      </p:sp>
      <p:sp>
        <p:nvSpPr>
          <p:cNvPr id="5" name="Slide Number Placeholder 4"/>
          <p:cNvSpPr>
            <a:spLocks noGrp="1"/>
          </p:cNvSpPr>
          <p:nvPr>
            <p:ph type="sldNum" sz="quarter" idx="12"/>
          </p:nvPr>
        </p:nvSpPr>
        <p:spPr/>
        <p:txBody>
          <a:bodyPr/>
          <a:lstStyle/>
          <a:p>
            <a:fld id="{61ED245C-1C14-4A00-A4F8-DB248C9AFF3D}" type="slidenum">
              <a:rPr lang="en-US" smtClean="0"/>
              <a:pPr/>
              <a:t>‹#›</a:t>
            </a:fld>
            <a:endParaRPr lang="en-US" dirty="0"/>
          </a:p>
        </p:txBody>
      </p:sp>
    </p:spTree>
    <p:extLst>
      <p:ext uri="{BB962C8B-B14F-4D97-AF65-F5344CB8AC3E}">
        <p14:creationId xmlns:p14="http://schemas.microsoft.com/office/powerpoint/2010/main" val="106235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Striving for Excellence </a:t>
            </a:r>
          </a:p>
        </p:txBody>
      </p:sp>
      <p:sp>
        <p:nvSpPr>
          <p:cNvPr id="4" name="Slide Number Placeholder 3"/>
          <p:cNvSpPr>
            <a:spLocks noGrp="1"/>
          </p:cNvSpPr>
          <p:nvPr>
            <p:ph type="sldNum" sz="quarter" idx="12"/>
          </p:nvPr>
        </p:nvSpPr>
        <p:spPr/>
        <p:txBody>
          <a:bodyPr/>
          <a:lstStyle/>
          <a:p>
            <a:fld id="{61ED245C-1C14-4A00-A4F8-DB248C9AFF3D}" type="slidenum">
              <a:rPr lang="en-US" smtClean="0"/>
              <a:pPr/>
              <a:t>‹#›</a:t>
            </a:fld>
            <a:endParaRPr lang="en-US" dirty="0"/>
          </a:p>
        </p:txBody>
      </p:sp>
    </p:spTree>
    <p:extLst>
      <p:ext uri="{BB962C8B-B14F-4D97-AF65-F5344CB8AC3E}">
        <p14:creationId xmlns:p14="http://schemas.microsoft.com/office/powerpoint/2010/main" val="1526969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Striving for Excellence </a:t>
            </a:r>
          </a:p>
        </p:txBody>
      </p:sp>
      <p:sp>
        <p:nvSpPr>
          <p:cNvPr id="7" name="Slide Number Placeholder 6"/>
          <p:cNvSpPr>
            <a:spLocks noGrp="1"/>
          </p:cNvSpPr>
          <p:nvPr>
            <p:ph type="sldNum" sz="quarter" idx="12"/>
          </p:nvPr>
        </p:nvSpPr>
        <p:spPr/>
        <p:txBody>
          <a:bodyPr/>
          <a:lstStyle/>
          <a:p>
            <a:fld id="{61ED245C-1C14-4A00-A4F8-DB248C9AFF3D}" type="slidenum">
              <a:rPr lang="en-US" smtClean="0"/>
              <a:pPr/>
              <a:t>‹#›</a:t>
            </a:fld>
            <a:endParaRPr lang="en-US" dirty="0"/>
          </a:p>
        </p:txBody>
      </p:sp>
    </p:spTree>
    <p:extLst>
      <p:ext uri="{BB962C8B-B14F-4D97-AF65-F5344CB8AC3E}">
        <p14:creationId xmlns:p14="http://schemas.microsoft.com/office/powerpoint/2010/main" val="381292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40"/>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Striving for Excellence </a:t>
            </a:r>
          </a:p>
        </p:txBody>
      </p:sp>
      <p:sp>
        <p:nvSpPr>
          <p:cNvPr id="7" name="Slide Number Placeholder 6"/>
          <p:cNvSpPr>
            <a:spLocks noGrp="1"/>
          </p:cNvSpPr>
          <p:nvPr>
            <p:ph type="sldNum" sz="quarter" idx="12"/>
          </p:nvPr>
        </p:nvSpPr>
        <p:spPr/>
        <p:txBody>
          <a:bodyPr/>
          <a:lstStyle/>
          <a:p>
            <a:fld id="{61ED245C-1C14-4A00-A4F8-DB248C9AFF3D}" type="slidenum">
              <a:rPr lang="en-US" smtClean="0"/>
              <a:pPr/>
              <a:t>‹#›</a:t>
            </a:fld>
            <a:endParaRPr lang="en-US" dirty="0"/>
          </a:p>
        </p:txBody>
      </p:sp>
    </p:spTree>
    <p:extLst>
      <p:ext uri="{BB962C8B-B14F-4D97-AF65-F5344CB8AC3E}">
        <p14:creationId xmlns:p14="http://schemas.microsoft.com/office/powerpoint/2010/main" val="3901854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theme" Target="../theme/theme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Striving for Excellence </a:t>
            </a: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ED245C-1C14-4A00-A4F8-DB248C9AFF3D}" type="slidenum">
              <a:rPr lang="en-US" smtClean="0"/>
              <a:pPr/>
              <a:t>‹#›</a:t>
            </a:fld>
            <a:endParaRPr lang="en-US" dirty="0"/>
          </a:p>
        </p:txBody>
      </p:sp>
    </p:spTree>
    <p:extLst>
      <p:ext uri="{BB962C8B-B14F-4D97-AF65-F5344CB8AC3E}">
        <p14:creationId xmlns:p14="http://schemas.microsoft.com/office/powerpoint/2010/main" val="145428416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t>Striving for Excellence </a:t>
            </a:r>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61ED245C-1C14-4A00-A4F8-DB248C9AFF3D}" type="slidenum">
              <a:rPr lang="en-US" smtClean="0"/>
              <a:pPr/>
              <a:t>‹#›</a:t>
            </a:fld>
            <a:endParaRPr lang="en-US" dirty="0"/>
          </a:p>
        </p:txBody>
      </p:sp>
    </p:spTree>
    <p:extLst>
      <p:ext uri="{BB962C8B-B14F-4D97-AF65-F5344CB8AC3E}">
        <p14:creationId xmlns:p14="http://schemas.microsoft.com/office/powerpoint/2010/main" val="1434338551"/>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8" r:id="rId16"/>
    <p:sldLayoutId id="2147483879" r:id="rId17"/>
    <p:sldLayoutId id="2147483880" r:id="rId18"/>
    <p:sldLayoutId id="2147483881" r:id="rId19"/>
    <p:sldLayoutId id="2147483882" r:id="rId20"/>
    <p:sldLayoutId id="2147483650" r:id="rId21"/>
    <p:sldLayoutId id="2147483883" r:id="rId22"/>
    <p:sldLayoutId id="2147483884" r:id="rId23"/>
  </p:sldLayoutIdLst>
  <p:hf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8" Type="http://schemas.openxmlformats.org/officeDocument/2006/relationships/hyperlink" Target="https://www.counties.org/sites/main/files/file-attachments/at_home_-_two-pager_3_10_23.pdf"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png"/><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hyperlink" Target="mailto:John.Ceccoli@countyofmerced.com" TargetMode="External"/><Relationship Id="rId2" Type="http://schemas.openxmlformats.org/officeDocument/2006/relationships/image" Target="../media/image24.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69CDC-7F90-48D5-A921-11D10CB9C3F1}"/>
              </a:ext>
            </a:extLst>
          </p:cNvPr>
          <p:cNvSpPr>
            <a:spLocks noGrp="1"/>
          </p:cNvSpPr>
          <p:nvPr>
            <p:ph type="title"/>
          </p:nvPr>
        </p:nvSpPr>
        <p:spPr>
          <a:xfrm>
            <a:off x="1066800" y="4422838"/>
            <a:ext cx="8171827" cy="914400"/>
          </a:xfrm>
        </p:spPr>
        <p:txBody>
          <a:bodyPr>
            <a:normAutofit/>
          </a:bodyPr>
          <a:lstStyle/>
          <a:p>
            <a:pPr algn="ctr"/>
            <a:r>
              <a:rPr lang="en-US" sz="2800" b="1" dirty="0">
                <a:solidFill>
                  <a:schemeClr val="tx1"/>
                </a:solidFill>
              </a:rPr>
              <a:t>Housing and Homeless Services </a:t>
            </a:r>
            <a:br>
              <a:rPr lang="en-US" sz="2800" b="1" dirty="0"/>
            </a:br>
            <a:r>
              <a:rPr lang="en-US" sz="2800" b="1" dirty="0"/>
              <a:t>Update</a:t>
            </a:r>
            <a:endParaRPr lang="en-US" sz="2800" dirty="0"/>
          </a:p>
        </p:txBody>
      </p:sp>
      <p:sp>
        <p:nvSpPr>
          <p:cNvPr id="6" name="Slide Number Placeholder 5">
            <a:extLst>
              <a:ext uri="{FF2B5EF4-FFF2-40B4-BE49-F238E27FC236}">
                <a16:creationId xmlns:a16="http://schemas.microsoft.com/office/drawing/2014/main" id="{630FB179-3F02-63F4-FF41-169A67B93911}"/>
              </a:ext>
            </a:extLst>
          </p:cNvPr>
          <p:cNvSpPr>
            <a:spLocks noGrp="1"/>
          </p:cNvSpPr>
          <p:nvPr>
            <p:ph type="sldNum" sz="quarter" idx="11"/>
          </p:nvPr>
        </p:nvSpPr>
        <p:spPr/>
        <p:txBody>
          <a:bodyPr/>
          <a:lstStyle/>
          <a:p>
            <a:pPr algn="r"/>
            <a:fld id="{256D3EEF-DE4E-429D-8EC4-DDC531AFF587}" type="slidenum">
              <a:rPr lang="en-US" sz="1000" smtClean="0"/>
              <a:pPr algn="r"/>
              <a:t>1</a:t>
            </a:fld>
            <a:endParaRPr lang="en-US" dirty="0"/>
          </a:p>
        </p:txBody>
      </p:sp>
      <p:sp>
        <p:nvSpPr>
          <p:cNvPr id="7" name="Title 1">
            <a:extLst>
              <a:ext uri="{FF2B5EF4-FFF2-40B4-BE49-F238E27FC236}">
                <a16:creationId xmlns:a16="http://schemas.microsoft.com/office/drawing/2014/main" id="{A001EAC6-FFF8-40D5-B242-C8A9B66B7DD9}"/>
              </a:ext>
            </a:extLst>
          </p:cNvPr>
          <p:cNvSpPr txBox="1">
            <a:spLocks/>
          </p:cNvSpPr>
          <p:nvPr/>
        </p:nvSpPr>
        <p:spPr>
          <a:xfrm>
            <a:off x="2784733" y="5059112"/>
            <a:ext cx="5749667" cy="787682"/>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2000" b="1" dirty="0"/>
              <a:t>October 13, 2023</a:t>
            </a:r>
          </a:p>
          <a:p>
            <a:r>
              <a:rPr lang="en-US" sz="2000" b="1" dirty="0"/>
              <a:t>Bringing it all together Presentation</a:t>
            </a:r>
          </a:p>
        </p:txBody>
      </p:sp>
      <p:pic>
        <p:nvPicPr>
          <p:cNvPr id="8" name="Picture 7">
            <a:extLst>
              <a:ext uri="{FF2B5EF4-FFF2-40B4-BE49-F238E27FC236}">
                <a16:creationId xmlns:a16="http://schemas.microsoft.com/office/drawing/2014/main" id="{C5E7B688-E0EE-EFFA-F5F4-C1E4B94F289F}"/>
              </a:ext>
            </a:extLst>
          </p:cNvPr>
          <p:cNvPicPr>
            <a:picLocks noChangeAspect="1"/>
          </p:cNvPicPr>
          <p:nvPr/>
        </p:nvPicPr>
        <p:blipFill rotWithShape="1">
          <a:blip r:embed="rId3"/>
          <a:srcRect l="3668" t="5542" r="7565" b="10810"/>
          <a:stretch/>
        </p:blipFill>
        <p:spPr>
          <a:xfrm>
            <a:off x="7620000" y="6356351"/>
            <a:ext cx="1075766" cy="365760"/>
          </a:xfrm>
          <a:prstGeom prst="rect">
            <a:avLst/>
          </a:prstGeom>
        </p:spPr>
      </p:pic>
      <p:pic>
        <p:nvPicPr>
          <p:cNvPr id="9" name="Picture 8">
            <a:extLst>
              <a:ext uri="{FF2B5EF4-FFF2-40B4-BE49-F238E27FC236}">
                <a16:creationId xmlns:a16="http://schemas.microsoft.com/office/drawing/2014/main" id="{5A74913C-0630-B4E1-EDBB-80D493E57B91}"/>
              </a:ext>
            </a:extLst>
          </p:cNvPr>
          <p:cNvPicPr>
            <a:picLocks noChangeAspect="1"/>
          </p:cNvPicPr>
          <p:nvPr/>
        </p:nvPicPr>
        <p:blipFill>
          <a:blip r:embed="rId4"/>
          <a:stretch>
            <a:fillRect/>
          </a:stretch>
        </p:blipFill>
        <p:spPr>
          <a:xfrm>
            <a:off x="3962400" y="1457232"/>
            <a:ext cx="2619375" cy="1743075"/>
          </a:xfrm>
          <a:prstGeom prst="rect">
            <a:avLst/>
          </a:prstGeom>
        </p:spPr>
      </p:pic>
    </p:spTree>
    <p:extLst>
      <p:ext uri="{BB962C8B-B14F-4D97-AF65-F5344CB8AC3E}">
        <p14:creationId xmlns:p14="http://schemas.microsoft.com/office/powerpoint/2010/main" val="2929148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4" name="Rectangle 13">
            <a:extLst>
              <a:ext uri="{FF2B5EF4-FFF2-40B4-BE49-F238E27FC236}">
                <a16:creationId xmlns:a16="http://schemas.microsoft.com/office/drawing/2014/main" id="{7EDBA180-F7F5-43E0-B455-5FC16E25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CA42AC7-0102-4C6B-A360-D98DDCD5D0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655675" cy="5334001"/>
          </a:xfrm>
          <a:custGeom>
            <a:avLst/>
            <a:gdLst>
              <a:gd name="connsiteX0" fmla="*/ 0 w 8874233"/>
              <a:gd name="connsiteY0" fmla="*/ 0 h 5334001"/>
              <a:gd name="connsiteX1" fmla="*/ 1126566 w 8874233"/>
              <a:gd name="connsiteY1" fmla="*/ 0 h 5334001"/>
              <a:gd name="connsiteX2" fmla="*/ 7534656 w 8874233"/>
              <a:gd name="connsiteY2" fmla="*/ 0 h 5334001"/>
              <a:gd name="connsiteX3" fmla="*/ 8874233 w 8874233"/>
              <a:gd name="connsiteY3" fmla="*/ 0 h 5334001"/>
              <a:gd name="connsiteX4" fmla="*/ 7858591 w 8874233"/>
              <a:gd name="connsiteY4" fmla="*/ 5334001 h 5334001"/>
              <a:gd name="connsiteX5" fmla="*/ 7534656 w 8874233"/>
              <a:gd name="connsiteY5" fmla="*/ 5334001 h 5334001"/>
              <a:gd name="connsiteX6" fmla="*/ 590 w 8874233"/>
              <a:gd name="connsiteY6" fmla="*/ 5334001 h 5334001"/>
              <a:gd name="connsiteX7" fmla="*/ 0 w 8874233"/>
              <a:gd name="connsiteY7" fmla="*/ 5334001 h 533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74233" h="5334001">
                <a:moveTo>
                  <a:pt x="0" y="0"/>
                </a:moveTo>
                <a:lnTo>
                  <a:pt x="1126566" y="0"/>
                </a:lnTo>
                <a:lnTo>
                  <a:pt x="7534656" y="0"/>
                </a:lnTo>
                <a:lnTo>
                  <a:pt x="8874233" y="0"/>
                </a:lnTo>
                <a:lnTo>
                  <a:pt x="7858591" y="5334001"/>
                </a:lnTo>
                <a:lnTo>
                  <a:pt x="7534656" y="5334001"/>
                </a:lnTo>
                <a:lnTo>
                  <a:pt x="590"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E2E5656-6F2E-7153-0445-2554D17D7B5F}"/>
              </a:ext>
            </a:extLst>
          </p:cNvPr>
          <p:cNvSpPr>
            <a:spLocks noGrp="1"/>
          </p:cNvSpPr>
          <p:nvPr>
            <p:ph type="title"/>
          </p:nvPr>
        </p:nvSpPr>
        <p:spPr>
          <a:xfrm>
            <a:off x="6645351" y="758953"/>
            <a:ext cx="2089962" cy="5330952"/>
          </a:xfrm>
        </p:spPr>
        <p:txBody>
          <a:bodyPr vert="horz" lIns="91440" tIns="45720" rIns="91440" bIns="45720" rtlCol="0" anchor="b">
            <a:normAutofit/>
          </a:bodyPr>
          <a:lstStyle/>
          <a:p>
            <a:r>
              <a:rPr lang="en-US" sz="3600" dirty="0">
                <a:solidFill>
                  <a:schemeClr val="accent1"/>
                </a:solidFill>
              </a:rPr>
              <a:t>Homeless Housing Projects</a:t>
            </a:r>
          </a:p>
        </p:txBody>
      </p:sp>
      <p:sp>
        <p:nvSpPr>
          <p:cNvPr id="5" name="TextBox 4">
            <a:extLst>
              <a:ext uri="{FF2B5EF4-FFF2-40B4-BE49-F238E27FC236}">
                <a16:creationId xmlns:a16="http://schemas.microsoft.com/office/drawing/2014/main" id="{FC069F94-B22A-98D8-1606-172D77C9C78D}"/>
              </a:ext>
            </a:extLst>
          </p:cNvPr>
          <p:cNvSpPr txBox="1"/>
          <p:nvPr/>
        </p:nvSpPr>
        <p:spPr>
          <a:xfrm>
            <a:off x="228600" y="864108"/>
            <a:ext cx="5639414" cy="5120640"/>
          </a:xfrm>
          <a:prstGeom prst="rect">
            <a:avLst/>
          </a:prstGeom>
        </p:spPr>
        <p:txBody>
          <a:bodyPr vert="horz" lIns="91440" tIns="45720" rIns="91440" bIns="45720" rtlCol="0" anchor="ctr">
            <a:normAutofit/>
          </a:bodyPr>
          <a:lstStyle/>
          <a:p>
            <a:pPr marL="0" marR="0" indent="-182880">
              <a:lnSpc>
                <a:spcPct val="90000"/>
              </a:lnSpc>
              <a:spcBef>
                <a:spcPts val="0"/>
              </a:spcBef>
              <a:spcAft>
                <a:spcPts val="600"/>
              </a:spcAft>
              <a:buClr>
                <a:schemeClr val="accent1"/>
              </a:buClr>
              <a:buFont typeface="Wingdings 2" pitchFamily="18" charset="2"/>
              <a:buChar char=""/>
            </a:pPr>
            <a:r>
              <a:rPr lang="en-US" sz="1400" dirty="0">
                <a:solidFill>
                  <a:schemeClr val="bg1"/>
                </a:solidFill>
                <a:effectLst/>
              </a:rPr>
              <a:t> </a:t>
            </a:r>
          </a:p>
          <a:p>
            <a:pPr marL="0" marR="0" indent="-182880">
              <a:lnSpc>
                <a:spcPct val="90000"/>
              </a:lnSpc>
              <a:spcBef>
                <a:spcPts val="0"/>
              </a:spcBef>
              <a:spcAft>
                <a:spcPts val="600"/>
              </a:spcAft>
              <a:buClr>
                <a:schemeClr val="accent1"/>
              </a:buClr>
              <a:buFont typeface="Wingdings 2" pitchFamily="18" charset="2"/>
              <a:buChar char=""/>
            </a:pPr>
            <a:r>
              <a:rPr lang="en-US" sz="1400" b="1" dirty="0">
                <a:solidFill>
                  <a:schemeClr val="bg1"/>
                </a:solidFill>
                <a:effectLst/>
              </a:rPr>
              <a:t>Proposals:</a:t>
            </a:r>
            <a:endParaRPr lang="en-US" sz="1400" dirty="0">
              <a:solidFill>
                <a:schemeClr val="bg1"/>
              </a:solidFill>
              <a:effectLst/>
            </a:endParaRPr>
          </a:p>
          <a:p>
            <a:pPr marL="0" marR="0" indent="-182880">
              <a:lnSpc>
                <a:spcPct val="90000"/>
              </a:lnSpc>
              <a:spcBef>
                <a:spcPts val="0"/>
              </a:spcBef>
              <a:spcAft>
                <a:spcPts val="600"/>
              </a:spcAft>
              <a:buClr>
                <a:schemeClr val="accent1"/>
              </a:buClr>
              <a:buFont typeface="Wingdings 2" pitchFamily="18" charset="2"/>
              <a:buChar char=""/>
            </a:pPr>
            <a:r>
              <a:rPr lang="en-US" sz="1400" dirty="0">
                <a:solidFill>
                  <a:schemeClr val="bg1"/>
                </a:solidFill>
                <a:effectLst/>
              </a:rPr>
              <a:t>Merced city council approved Homekey applications to be submitted:</a:t>
            </a:r>
          </a:p>
          <a:p>
            <a:pPr marL="342900" marR="0" lvl="0" indent="-182880">
              <a:lnSpc>
                <a:spcPct val="90000"/>
              </a:lnSpc>
              <a:spcBef>
                <a:spcPts val="0"/>
              </a:spcBef>
              <a:spcAft>
                <a:spcPts val="600"/>
              </a:spcAft>
              <a:buClr>
                <a:schemeClr val="accent1"/>
              </a:buClr>
              <a:buFont typeface="Wingdings 2" pitchFamily="18" charset="2"/>
              <a:buChar char=""/>
            </a:pPr>
            <a:r>
              <a:rPr lang="en-US" sz="1400" dirty="0" err="1">
                <a:solidFill>
                  <a:schemeClr val="bg1"/>
                </a:solidFill>
                <a:effectLst/>
              </a:rPr>
              <a:t>Shangra</a:t>
            </a:r>
            <a:r>
              <a:rPr lang="en-US" sz="1400" dirty="0">
                <a:solidFill>
                  <a:schemeClr val="bg1"/>
                </a:solidFill>
                <a:effectLst/>
              </a:rPr>
              <a:t>-La Developer, Motel 6 conversion for 80 units. Operating Subsidies support provided by CoC.</a:t>
            </a:r>
          </a:p>
          <a:p>
            <a:pPr marL="342900" marR="0" lvl="0" indent="-182880">
              <a:lnSpc>
                <a:spcPct val="90000"/>
              </a:lnSpc>
              <a:spcBef>
                <a:spcPts val="0"/>
              </a:spcBef>
              <a:spcAft>
                <a:spcPts val="600"/>
              </a:spcAft>
              <a:buClr>
                <a:schemeClr val="accent1"/>
              </a:buClr>
              <a:buFont typeface="Wingdings 2" pitchFamily="18" charset="2"/>
              <a:buChar char=""/>
            </a:pPr>
            <a:endParaRPr lang="en-US" sz="1400" dirty="0">
              <a:solidFill>
                <a:schemeClr val="bg1"/>
              </a:solidFill>
            </a:endParaRPr>
          </a:p>
          <a:p>
            <a:pPr marL="342900" marR="0" lvl="0" indent="-182880">
              <a:lnSpc>
                <a:spcPct val="90000"/>
              </a:lnSpc>
              <a:spcBef>
                <a:spcPts val="0"/>
              </a:spcBef>
              <a:spcAft>
                <a:spcPts val="600"/>
              </a:spcAft>
              <a:buClr>
                <a:schemeClr val="accent1"/>
              </a:buClr>
              <a:buFont typeface="Wingdings 2" pitchFamily="18" charset="2"/>
              <a:buChar char=""/>
            </a:pPr>
            <a:r>
              <a:rPr lang="en-US" sz="1400" dirty="0">
                <a:solidFill>
                  <a:schemeClr val="bg1"/>
                </a:solidFill>
                <a:effectLst/>
              </a:rPr>
              <a:t>Tiny Homes project.  55 units dedicated to individuals and families experiencing homelessness.  Support provided by Merced County HSP/HDAP. </a:t>
            </a:r>
          </a:p>
          <a:p>
            <a:pPr marL="342900" marR="0" lvl="0" indent="-182880">
              <a:lnSpc>
                <a:spcPct val="90000"/>
              </a:lnSpc>
              <a:spcBef>
                <a:spcPts val="0"/>
              </a:spcBef>
              <a:spcAft>
                <a:spcPts val="600"/>
              </a:spcAft>
              <a:buClr>
                <a:schemeClr val="accent1"/>
              </a:buClr>
              <a:buFont typeface="Wingdings 2" pitchFamily="18" charset="2"/>
              <a:buChar char=""/>
            </a:pPr>
            <a:endParaRPr lang="en-US" sz="1400" dirty="0">
              <a:solidFill>
                <a:schemeClr val="bg1"/>
              </a:solidFill>
              <a:effectLst/>
            </a:endParaRPr>
          </a:p>
          <a:p>
            <a:pPr marL="342900" marR="0" lvl="0" indent="-182880">
              <a:lnSpc>
                <a:spcPct val="90000"/>
              </a:lnSpc>
              <a:spcBef>
                <a:spcPts val="0"/>
              </a:spcBef>
              <a:spcAft>
                <a:spcPts val="600"/>
              </a:spcAft>
              <a:buClr>
                <a:schemeClr val="accent1"/>
              </a:buClr>
              <a:buFont typeface="Wingdings 2" pitchFamily="18" charset="2"/>
              <a:buChar char=""/>
            </a:pPr>
            <a:r>
              <a:rPr lang="en-US" sz="1400" dirty="0">
                <a:solidFill>
                  <a:schemeClr val="bg1"/>
                </a:solidFill>
                <a:effectLst/>
              </a:rPr>
              <a:t>Los Banos Motel Conversion of 60 units dedicated to individuals and families experiencing homelessness.  </a:t>
            </a:r>
          </a:p>
          <a:p>
            <a:pPr marL="0" marR="0" indent="-182880">
              <a:lnSpc>
                <a:spcPct val="90000"/>
              </a:lnSpc>
              <a:spcBef>
                <a:spcPts val="0"/>
              </a:spcBef>
              <a:spcAft>
                <a:spcPts val="600"/>
              </a:spcAft>
              <a:buClr>
                <a:schemeClr val="accent1"/>
              </a:buClr>
              <a:buFont typeface="Wingdings 2" pitchFamily="18" charset="2"/>
              <a:buChar char=""/>
            </a:pPr>
            <a:r>
              <a:rPr lang="en-US" sz="700" dirty="0">
                <a:solidFill>
                  <a:schemeClr val="bg1"/>
                </a:solidFill>
                <a:effectLst/>
              </a:rPr>
              <a:t> </a:t>
            </a:r>
          </a:p>
          <a:p>
            <a:pPr marL="0" marR="0" indent="-182880">
              <a:lnSpc>
                <a:spcPct val="90000"/>
              </a:lnSpc>
              <a:spcBef>
                <a:spcPts val="0"/>
              </a:spcBef>
              <a:spcAft>
                <a:spcPts val="600"/>
              </a:spcAft>
              <a:buClr>
                <a:schemeClr val="accent1"/>
              </a:buClr>
              <a:buFont typeface="Wingdings 2" pitchFamily="18" charset="2"/>
              <a:buChar char=""/>
            </a:pPr>
            <a:r>
              <a:rPr lang="en-US" sz="700" dirty="0">
                <a:solidFill>
                  <a:schemeClr val="bg1"/>
                </a:solidFill>
                <a:effectLst/>
              </a:rPr>
              <a:t> </a:t>
            </a:r>
          </a:p>
          <a:p>
            <a:pPr marR="0">
              <a:lnSpc>
                <a:spcPct val="90000"/>
              </a:lnSpc>
              <a:spcBef>
                <a:spcPts val="0"/>
              </a:spcBef>
              <a:spcAft>
                <a:spcPts val="600"/>
              </a:spcAft>
              <a:buClr>
                <a:schemeClr val="accent1"/>
              </a:buClr>
            </a:pPr>
            <a:endParaRPr lang="en-US" sz="700" dirty="0">
              <a:solidFill>
                <a:schemeClr val="bg1"/>
              </a:solidFill>
              <a:effectLst/>
            </a:endParaRPr>
          </a:p>
          <a:p>
            <a:pPr indent="-182880">
              <a:lnSpc>
                <a:spcPct val="90000"/>
              </a:lnSpc>
              <a:spcAft>
                <a:spcPts val="600"/>
              </a:spcAft>
              <a:buClr>
                <a:schemeClr val="accent1"/>
              </a:buClr>
              <a:buFont typeface="Wingdings 2" pitchFamily="18" charset="2"/>
              <a:buChar char=""/>
            </a:pPr>
            <a:endParaRPr lang="en-US" sz="700" dirty="0">
              <a:solidFill>
                <a:srgbClr val="FFFFFF"/>
              </a:solidFill>
            </a:endParaRPr>
          </a:p>
        </p:txBody>
      </p:sp>
      <p:sp>
        <p:nvSpPr>
          <p:cNvPr id="18" name="Rectangle 17">
            <a:extLst>
              <a:ext uri="{FF2B5EF4-FFF2-40B4-BE49-F238E27FC236}">
                <a16:creationId xmlns:a16="http://schemas.microsoft.com/office/drawing/2014/main" id="{D1EAD543-1503-4630-AAE6-E315D68A5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F8AA5D24-5135-7F22-6EFD-18857853BB64}"/>
              </a:ext>
            </a:extLst>
          </p:cNvPr>
          <p:cNvSpPr>
            <a:spLocks noGrp="1"/>
          </p:cNvSpPr>
          <p:nvPr>
            <p:ph type="sldNum" sz="quarter" idx="15"/>
          </p:nvPr>
        </p:nvSpPr>
        <p:spPr>
          <a:xfrm>
            <a:off x="7975601" y="6356350"/>
            <a:ext cx="1148195" cy="365125"/>
          </a:xfrm>
        </p:spPr>
        <p:txBody>
          <a:bodyPr vert="horz" lIns="91440" tIns="45720" rIns="91440" bIns="45720" rtlCol="0" anchor="ctr">
            <a:normAutofit/>
          </a:bodyPr>
          <a:lstStyle/>
          <a:p>
            <a:pPr defTabSz="457200">
              <a:spcAft>
                <a:spcPts val="600"/>
              </a:spcAft>
            </a:pPr>
            <a:fld id="{256D3EEF-DE4E-429D-8EC4-DDC531AFF587}" type="slidenum">
              <a:rPr lang="en-US" sz="1200" b="1" kern="1200" dirty="0">
                <a:solidFill>
                  <a:schemeClr val="accent1"/>
                </a:solidFill>
                <a:latin typeface="+mn-lt"/>
                <a:ea typeface="+mn-ea"/>
                <a:cs typeface="+mn-cs"/>
              </a:rPr>
              <a:pPr defTabSz="457200">
                <a:spcAft>
                  <a:spcPts val="600"/>
                </a:spcAft>
              </a:pPr>
              <a:t>10</a:t>
            </a:fld>
            <a:endParaRPr lang="en-US" sz="1200" b="1" kern="1200" dirty="0">
              <a:solidFill>
                <a:schemeClr val="accent1"/>
              </a:solidFill>
              <a:latin typeface="+mn-lt"/>
              <a:ea typeface="+mn-ea"/>
              <a:cs typeface="+mn-cs"/>
            </a:endParaRPr>
          </a:p>
        </p:txBody>
      </p:sp>
      <p:pic>
        <p:nvPicPr>
          <p:cNvPr id="3" name="Picture 2">
            <a:extLst>
              <a:ext uri="{FF2B5EF4-FFF2-40B4-BE49-F238E27FC236}">
                <a16:creationId xmlns:a16="http://schemas.microsoft.com/office/drawing/2014/main" id="{FAAA9A44-BC84-7517-63D2-0C8522DCC788}"/>
              </a:ext>
            </a:extLst>
          </p:cNvPr>
          <p:cNvPicPr>
            <a:picLocks noChangeAspect="1"/>
          </p:cNvPicPr>
          <p:nvPr/>
        </p:nvPicPr>
        <p:blipFill rotWithShape="1">
          <a:blip r:embed="rId2"/>
          <a:srcRect l="3668" t="5542" r="7565" b="10810"/>
          <a:stretch/>
        </p:blipFill>
        <p:spPr>
          <a:xfrm>
            <a:off x="7690332" y="6291071"/>
            <a:ext cx="1075766" cy="365760"/>
          </a:xfrm>
          <a:prstGeom prst="rect">
            <a:avLst/>
          </a:prstGeom>
        </p:spPr>
      </p:pic>
    </p:spTree>
    <p:extLst>
      <p:ext uri="{BB962C8B-B14F-4D97-AF65-F5344CB8AC3E}">
        <p14:creationId xmlns:p14="http://schemas.microsoft.com/office/powerpoint/2010/main" val="1942302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5" name="Rectangle 14">
            <a:extLst>
              <a:ext uri="{FF2B5EF4-FFF2-40B4-BE49-F238E27FC236}">
                <a16:creationId xmlns:a16="http://schemas.microsoft.com/office/drawing/2014/main" id="{886D4068-D045-48B0-9A00-198F2FE4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Houses in a subdivision">
            <a:extLst>
              <a:ext uri="{FF2B5EF4-FFF2-40B4-BE49-F238E27FC236}">
                <a16:creationId xmlns:a16="http://schemas.microsoft.com/office/drawing/2014/main" id="{20228A93-04D3-CB27-9EFA-56930744E859}"/>
              </a:ext>
            </a:extLst>
          </p:cNvPr>
          <p:cNvPicPr>
            <a:picLocks noChangeAspect="1"/>
          </p:cNvPicPr>
          <p:nvPr/>
        </p:nvPicPr>
        <p:blipFill rotWithShape="1">
          <a:blip r:embed="rId2">
            <a:duotone>
              <a:schemeClr val="bg2">
                <a:shade val="45000"/>
                <a:satMod val="135000"/>
              </a:schemeClr>
              <a:prstClr val="white"/>
            </a:duotone>
            <a:alphaModFix amt="25000"/>
          </a:blip>
          <a:srcRect l="80" r="10941" b="-2"/>
          <a:stretch/>
        </p:blipFill>
        <p:spPr>
          <a:xfrm>
            <a:off x="20" y="1"/>
            <a:ext cx="9141694" cy="6858000"/>
          </a:xfrm>
          <a:prstGeom prst="rect">
            <a:avLst/>
          </a:prstGeom>
        </p:spPr>
      </p:pic>
      <p:sp>
        <p:nvSpPr>
          <p:cNvPr id="17" name="Rectangle 16">
            <a:extLst>
              <a:ext uri="{FF2B5EF4-FFF2-40B4-BE49-F238E27FC236}">
                <a16:creationId xmlns:a16="http://schemas.microsoft.com/office/drawing/2014/main" id="{12664C4B-AAE2-4AA0-8918-134E8086F3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9A069A4-7E5A-242D-029D-917BE2466D35}"/>
              </a:ext>
            </a:extLst>
          </p:cNvPr>
          <p:cNvSpPr>
            <a:spLocks noGrp="1"/>
          </p:cNvSpPr>
          <p:nvPr>
            <p:ph type="title"/>
          </p:nvPr>
        </p:nvSpPr>
        <p:spPr>
          <a:xfrm>
            <a:off x="189689" y="1123837"/>
            <a:ext cx="2210611" cy="4601183"/>
          </a:xfrm>
        </p:spPr>
        <p:txBody>
          <a:bodyPr vert="horz" lIns="91440" tIns="45720" rIns="91440" bIns="45720" rtlCol="0" anchor="ctr">
            <a:normAutofit/>
          </a:bodyPr>
          <a:lstStyle/>
          <a:p>
            <a:r>
              <a:rPr lang="en-US" sz="3600" dirty="0"/>
              <a:t>Merced County Housing Support Programs</a:t>
            </a:r>
          </a:p>
        </p:txBody>
      </p:sp>
      <p:sp>
        <p:nvSpPr>
          <p:cNvPr id="5" name="TextBox 4">
            <a:extLst>
              <a:ext uri="{FF2B5EF4-FFF2-40B4-BE49-F238E27FC236}">
                <a16:creationId xmlns:a16="http://schemas.microsoft.com/office/drawing/2014/main" id="{BF76EA19-8E91-641A-3757-C4E855DAF05D}"/>
              </a:ext>
            </a:extLst>
          </p:cNvPr>
          <p:cNvSpPr txBox="1"/>
          <p:nvPr/>
        </p:nvSpPr>
        <p:spPr>
          <a:xfrm>
            <a:off x="2986086" y="999891"/>
            <a:ext cx="5486400" cy="5120640"/>
          </a:xfrm>
          <a:prstGeom prst="rect">
            <a:avLst/>
          </a:prstGeom>
        </p:spPr>
        <p:txBody>
          <a:bodyPr vert="horz" lIns="91440" tIns="45720" rIns="91440" bIns="45720" rtlCol="0" anchor="ctr">
            <a:normAutofit/>
          </a:bodyPr>
          <a:lstStyle/>
          <a:p>
            <a:pPr algn="ctr">
              <a:lnSpc>
                <a:spcPct val="90000"/>
              </a:lnSpc>
              <a:spcAft>
                <a:spcPts val="600"/>
              </a:spcAft>
              <a:buClr>
                <a:schemeClr val="accent1"/>
              </a:buClr>
            </a:pPr>
            <a:r>
              <a:rPr lang="en-US" sz="1100" b="1" dirty="0">
                <a:solidFill>
                  <a:schemeClr val="tx1">
                    <a:lumMod val="65000"/>
                    <a:lumOff val="35000"/>
                  </a:schemeClr>
                </a:solidFill>
              </a:rPr>
              <a:t>Merced County Housing Support Program (HSP)</a:t>
            </a:r>
          </a:p>
          <a:p>
            <a:pPr algn="ctr">
              <a:lnSpc>
                <a:spcPct val="90000"/>
              </a:lnSpc>
              <a:spcAft>
                <a:spcPts val="600"/>
              </a:spcAft>
              <a:buClr>
                <a:schemeClr val="accent1"/>
              </a:buClr>
            </a:pPr>
            <a:endParaRPr lang="en-US" sz="1100" b="1" dirty="0">
              <a:solidFill>
                <a:schemeClr val="tx1">
                  <a:lumMod val="65000"/>
                  <a:lumOff val="35000"/>
                </a:schemeClr>
              </a:solidFill>
            </a:endParaRPr>
          </a:p>
          <a:p>
            <a:pPr>
              <a:lnSpc>
                <a:spcPct val="90000"/>
              </a:lnSpc>
              <a:spcAft>
                <a:spcPts val="600"/>
              </a:spcAft>
              <a:buClr>
                <a:schemeClr val="accent1"/>
              </a:buClr>
            </a:pPr>
            <a:r>
              <a:rPr lang="en-US" sz="1100" dirty="0">
                <a:solidFill>
                  <a:schemeClr val="tx1">
                    <a:lumMod val="65000"/>
                    <a:lumOff val="35000"/>
                  </a:schemeClr>
                </a:solidFill>
              </a:rPr>
              <a:t>Prior to April 2022: HSP followed </a:t>
            </a:r>
            <a:r>
              <a:rPr lang="en-US" sz="1100" dirty="0" err="1">
                <a:solidFill>
                  <a:schemeClr val="tx1">
                    <a:lumMod val="65000"/>
                    <a:lumOff val="35000"/>
                  </a:schemeClr>
                </a:solidFill>
              </a:rPr>
              <a:t>CalWORKS</a:t>
            </a:r>
            <a:r>
              <a:rPr lang="en-US" sz="1100" dirty="0">
                <a:solidFill>
                  <a:schemeClr val="tx1">
                    <a:lumMod val="65000"/>
                    <a:lumOff val="35000"/>
                  </a:schemeClr>
                </a:solidFill>
              </a:rPr>
              <a:t> (CW) Homeless Temporary Assistance rules.  Rental unit could not exceed 80% of Total Monthly Household Income (THMI).  Rental assistance provided on a tiered scale</a:t>
            </a:r>
          </a:p>
          <a:p>
            <a:pPr marL="285750" indent="-182880">
              <a:lnSpc>
                <a:spcPct val="90000"/>
              </a:lnSpc>
              <a:spcAft>
                <a:spcPts val="600"/>
              </a:spcAft>
              <a:buClr>
                <a:schemeClr val="accent1"/>
              </a:buClr>
              <a:buFont typeface="Wingdings 2" pitchFamily="18" charset="2"/>
              <a:buChar char=""/>
            </a:pPr>
            <a:r>
              <a:rPr lang="en-US" sz="1100" dirty="0">
                <a:solidFill>
                  <a:schemeClr val="tx1">
                    <a:lumMod val="65000"/>
                    <a:lumOff val="35000"/>
                  </a:schemeClr>
                </a:solidFill>
              </a:rPr>
              <a:t>First 3 months, 100% of rent paid</a:t>
            </a:r>
          </a:p>
          <a:p>
            <a:pPr marL="285750" indent="-182880">
              <a:lnSpc>
                <a:spcPct val="90000"/>
              </a:lnSpc>
              <a:spcAft>
                <a:spcPts val="600"/>
              </a:spcAft>
              <a:buClr>
                <a:schemeClr val="accent1"/>
              </a:buClr>
              <a:buFont typeface="Wingdings 2" pitchFamily="18" charset="2"/>
              <a:buChar char=""/>
            </a:pPr>
            <a:r>
              <a:rPr lang="en-US" sz="1100" dirty="0">
                <a:solidFill>
                  <a:schemeClr val="tx1">
                    <a:lumMod val="65000"/>
                    <a:lumOff val="35000"/>
                  </a:schemeClr>
                </a:solidFill>
              </a:rPr>
              <a:t>4th month, 75% of rent paid</a:t>
            </a:r>
          </a:p>
          <a:p>
            <a:pPr marL="285750" indent="-182880">
              <a:lnSpc>
                <a:spcPct val="90000"/>
              </a:lnSpc>
              <a:spcAft>
                <a:spcPts val="600"/>
              </a:spcAft>
              <a:buClr>
                <a:schemeClr val="accent1"/>
              </a:buClr>
              <a:buFont typeface="Wingdings 2" pitchFamily="18" charset="2"/>
              <a:buChar char=""/>
            </a:pPr>
            <a:r>
              <a:rPr lang="en-US" sz="1100" dirty="0">
                <a:solidFill>
                  <a:schemeClr val="tx1">
                    <a:lumMod val="65000"/>
                    <a:lumOff val="35000"/>
                  </a:schemeClr>
                </a:solidFill>
              </a:rPr>
              <a:t>5th month, 50% of rent paid</a:t>
            </a:r>
          </a:p>
          <a:p>
            <a:pPr marL="285750" indent="-182880">
              <a:lnSpc>
                <a:spcPct val="90000"/>
              </a:lnSpc>
              <a:spcAft>
                <a:spcPts val="600"/>
              </a:spcAft>
              <a:buClr>
                <a:schemeClr val="accent1"/>
              </a:buClr>
              <a:buFont typeface="Wingdings 2" pitchFamily="18" charset="2"/>
              <a:buChar char=""/>
            </a:pPr>
            <a:r>
              <a:rPr lang="en-US" sz="1100" dirty="0">
                <a:solidFill>
                  <a:schemeClr val="tx1">
                    <a:lumMod val="65000"/>
                    <a:lumOff val="35000"/>
                  </a:schemeClr>
                </a:solidFill>
              </a:rPr>
              <a:t>6th month, 25% of rent paid</a:t>
            </a:r>
          </a:p>
          <a:p>
            <a:pPr indent="-182880">
              <a:lnSpc>
                <a:spcPct val="90000"/>
              </a:lnSpc>
              <a:spcAft>
                <a:spcPts val="600"/>
              </a:spcAft>
              <a:buClr>
                <a:schemeClr val="accent1"/>
              </a:buClr>
              <a:buFont typeface="Wingdings 2" pitchFamily="18" charset="2"/>
              <a:buChar char=""/>
            </a:pPr>
            <a:endParaRPr lang="en-US" sz="1100" dirty="0">
              <a:solidFill>
                <a:schemeClr val="tx1">
                  <a:lumMod val="65000"/>
                  <a:lumOff val="35000"/>
                </a:schemeClr>
              </a:solidFill>
            </a:endParaRPr>
          </a:p>
          <a:p>
            <a:pPr>
              <a:lnSpc>
                <a:spcPct val="90000"/>
              </a:lnSpc>
              <a:spcAft>
                <a:spcPts val="600"/>
              </a:spcAft>
              <a:buClr>
                <a:schemeClr val="accent1"/>
              </a:buClr>
            </a:pPr>
            <a:r>
              <a:rPr lang="en-US" sz="1100" dirty="0">
                <a:solidFill>
                  <a:schemeClr val="tx1">
                    <a:lumMod val="65000"/>
                    <a:lumOff val="35000"/>
                  </a:schemeClr>
                </a:solidFill>
              </a:rPr>
              <a:t>Interim shelter was allowed at 7 nights.  </a:t>
            </a:r>
          </a:p>
          <a:p>
            <a:pPr indent="-182880">
              <a:lnSpc>
                <a:spcPct val="90000"/>
              </a:lnSpc>
              <a:spcAft>
                <a:spcPts val="600"/>
              </a:spcAft>
              <a:buClr>
                <a:schemeClr val="accent1"/>
              </a:buClr>
              <a:buFont typeface="Wingdings 2" pitchFamily="18" charset="2"/>
              <a:buChar char=""/>
            </a:pPr>
            <a:endParaRPr lang="en-US" sz="1100" dirty="0">
              <a:solidFill>
                <a:schemeClr val="tx1">
                  <a:lumMod val="65000"/>
                  <a:lumOff val="35000"/>
                </a:schemeClr>
              </a:solidFill>
            </a:endParaRPr>
          </a:p>
          <a:p>
            <a:pPr>
              <a:lnSpc>
                <a:spcPct val="90000"/>
              </a:lnSpc>
              <a:spcAft>
                <a:spcPts val="600"/>
              </a:spcAft>
              <a:buClr>
                <a:schemeClr val="accent1"/>
              </a:buClr>
            </a:pPr>
            <a:r>
              <a:rPr lang="en-US" sz="1100" dirty="0">
                <a:solidFill>
                  <a:schemeClr val="tx1">
                    <a:lumMod val="65000"/>
                    <a:lumOff val="35000"/>
                  </a:schemeClr>
                </a:solidFill>
              </a:rPr>
              <a:t>**COVID-19 Pandemic changed interim shelter to unlimited nights.   </a:t>
            </a:r>
          </a:p>
          <a:p>
            <a:pPr indent="-182880">
              <a:lnSpc>
                <a:spcPct val="90000"/>
              </a:lnSpc>
              <a:spcAft>
                <a:spcPts val="600"/>
              </a:spcAft>
              <a:buClr>
                <a:schemeClr val="accent1"/>
              </a:buClr>
              <a:buFont typeface="Wingdings 2" pitchFamily="18" charset="2"/>
              <a:buChar char=""/>
            </a:pPr>
            <a:endParaRPr lang="en-US" sz="1100" dirty="0">
              <a:solidFill>
                <a:schemeClr val="tx1">
                  <a:lumMod val="65000"/>
                  <a:lumOff val="35000"/>
                </a:schemeClr>
              </a:solidFill>
            </a:endParaRPr>
          </a:p>
          <a:p>
            <a:pPr>
              <a:lnSpc>
                <a:spcPct val="90000"/>
              </a:lnSpc>
              <a:spcAft>
                <a:spcPts val="600"/>
              </a:spcAft>
              <a:buClr>
                <a:schemeClr val="accent1"/>
              </a:buClr>
            </a:pPr>
            <a:r>
              <a:rPr lang="en-US" sz="1100" b="1" dirty="0">
                <a:solidFill>
                  <a:schemeClr val="tx1">
                    <a:lumMod val="65000"/>
                    <a:lumOff val="35000"/>
                  </a:schemeClr>
                </a:solidFill>
              </a:rPr>
              <a:t>Changes effective April 2022</a:t>
            </a:r>
          </a:p>
          <a:p>
            <a:pPr>
              <a:lnSpc>
                <a:spcPct val="90000"/>
              </a:lnSpc>
              <a:spcAft>
                <a:spcPts val="600"/>
              </a:spcAft>
              <a:buClr>
                <a:schemeClr val="accent1"/>
              </a:buClr>
            </a:pPr>
            <a:r>
              <a:rPr lang="en-US" sz="1100" dirty="0">
                <a:solidFill>
                  <a:schemeClr val="tx1">
                    <a:lumMod val="65000"/>
                    <a:lumOff val="35000"/>
                  </a:schemeClr>
                </a:solidFill>
              </a:rPr>
              <a:t>No longer follow CW Temporary Assistance rules.  Can assist with rental unit at up to 110% of Fair Market Rate (FMR), paying 70% of monthly rent up to 12 months, based on funding allowed. </a:t>
            </a:r>
          </a:p>
          <a:p>
            <a:pPr indent="-182880">
              <a:lnSpc>
                <a:spcPct val="90000"/>
              </a:lnSpc>
              <a:spcAft>
                <a:spcPts val="600"/>
              </a:spcAft>
              <a:buClr>
                <a:schemeClr val="accent1"/>
              </a:buClr>
              <a:buFont typeface="Wingdings 2" pitchFamily="18" charset="2"/>
              <a:buChar char=""/>
            </a:pPr>
            <a:endParaRPr lang="en-US" sz="1100" dirty="0">
              <a:solidFill>
                <a:schemeClr val="tx1">
                  <a:lumMod val="65000"/>
                  <a:lumOff val="35000"/>
                </a:schemeClr>
              </a:solidFill>
            </a:endParaRPr>
          </a:p>
          <a:p>
            <a:pPr>
              <a:lnSpc>
                <a:spcPct val="90000"/>
              </a:lnSpc>
              <a:spcAft>
                <a:spcPts val="600"/>
              </a:spcAft>
              <a:buClr>
                <a:schemeClr val="accent1"/>
              </a:buClr>
            </a:pPr>
            <a:r>
              <a:rPr lang="en-US" sz="1100" b="1" dirty="0">
                <a:solidFill>
                  <a:schemeClr val="tx1">
                    <a:lumMod val="65000"/>
                    <a:lumOff val="35000"/>
                  </a:schemeClr>
                </a:solidFill>
              </a:rPr>
              <a:t>Interim Shelter Changes</a:t>
            </a:r>
          </a:p>
          <a:p>
            <a:pPr indent="-182880">
              <a:lnSpc>
                <a:spcPct val="90000"/>
              </a:lnSpc>
              <a:spcAft>
                <a:spcPts val="600"/>
              </a:spcAft>
              <a:buClr>
                <a:schemeClr val="accent1"/>
              </a:buClr>
              <a:buFont typeface="Wingdings 2" pitchFamily="18" charset="2"/>
              <a:buChar char=""/>
            </a:pPr>
            <a:r>
              <a:rPr lang="en-US" sz="1100" dirty="0">
                <a:solidFill>
                  <a:schemeClr val="tx1">
                    <a:lumMod val="65000"/>
                    <a:lumOff val="35000"/>
                  </a:schemeClr>
                </a:solidFill>
              </a:rPr>
              <a:t>October 2022- Changed to 60 nights allowed</a:t>
            </a:r>
          </a:p>
          <a:p>
            <a:pPr indent="-182880">
              <a:lnSpc>
                <a:spcPct val="90000"/>
              </a:lnSpc>
              <a:spcAft>
                <a:spcPts val="600"/>
              </a:spcAft>
              <a:buClr>
                <a:schemeClr val="accent1"/>
              </a:buClr>
              <a:buFont typeface="Wingdings 2" pitchFamily="18" charset="2"/>
              <a:buChar char=""/>
            </a:pPr>
            <a:r>
              <a:rPr lang="en-US" sz="1100" dirty="0">
                <a:solidFill>
                  <a:schemeClr val="tx1">
                    <a:lumMod val="65000"/>
                    <a:lumOff val="35000"/>
                  </a:schemeClr>
                </a:solidFill>
              </a:rPr>
              <a:t>December 2022- Changed to 14 nights allowed</a:t>
            </a:r>
          </a:p>
          <a:p>
            <a:pPr indent="-182880">
              <a:lnSpc>
                <a:spcPct val="90000"/>
              </a:lnSpc>
              <a:spcAft>
                <a:spcPts val="600"/>
              </a:spcAft>
              <a:buClr>
                <a:schemeClr val="accent1"/>
              </a:buClr>
              <a:buFont typeface="Wingdings 2" pitchFamily="18" charset="2"/>
              <a:buChar char=""/>
            </a:pPr>
            <a:endParaRPr lang="en-US" sz="1100" dirty="0">
              <a:solidFill>
                <a:schemeClr val="tx1">
                  <a:lumMod val="65000"/>
                  <a:lumOff val="35000"/>
                </a:schemeClr>
              </a:solidFill>
            </a:endParaRPr>
          </a:p>
          <a:p>
            <a:pPr indent="-182880">
              <a:lnSpc>
                <a:spcPct val="90000"/>
              </a:lnSpc>
              <a:spcAft>
                <a:spcPts val="600"/>
              </a:spcAft>
              <a:buClr>
                <a:schemeClr val="accent1"/>
              </a:buClr>
              <a:buFont typeface="Wingdings 2" pitchFamily="18" charset="2"/>
              <a:buChar char=""/>
            </a:pPr>
            <a:endParaRPr lang="en-US" sz="1100" dirty="0">
              <a:solidFill>
                <a:schemeClr val="tx1">
                  <a:lumMod val="65000"/>
                  <a:lumOff val="35000"/>
                </a:schemeClr>
              </a:solidFill>
            </a:endParaRPr>
          </a:p>
          <a:p>
            <a:pPr indent="-182880">
              <a:lnSpc>
                <a:spcPct val="90000"/>
              </a:lnSpc>
              <a:spcAft>
                <a:spcPts val="600"/>
              </a:spcAft>
              <a:buClr>
                <a:schemeClr val="accent1"/>
              </a:buClr>
              <a:buFont typeface="Wingdings 2" pitchFamily="18" charset="2"/>
              <a:buChar char=""/>
            </a:pPr>
            <a:endParaRPr lang="en-US" sz="1100" dirty="0">
              <a:solidFill>
                <a:schemeClr val="tx1">
                  <a:lumMod val="65000"/>
                  <a:lumOff val="35000"/>
                </a:schemeClr>
              </a:solidFill>
            </a:endParaRPr>
          </a:p>
          <a:p>
            <a:pPr indent="-182880">
              <a:lnSpc>
                <a:spcPct val="90000"/>
              </a:lnSpc>
              <a:spcAft>
                <a:spcPts val="600"/>
              </a:spcAft>
              <a:buClr>
                <a:schemeClr val="accent1"/>
              </a:buClr>
              <a:buFont typeface="Wingdings 2" pitchFamily="18" charset="2"/>
              <a:buChar char=""/>
            </a:pPr>
            <a:endParaRPr lang="en-US" sz="1100" dirty="0">
              <a:solidFill>
                <a:schemeClr val="tx1">
                  <a:lumMod val="65000"/>
                  <a:lumOff val="35000"/>
                </a:schemeClr>
              </a:solidFill>
            </a:endParaRPr>
          </a:p>
        </p:txBody>
      </p:sp>
      <p:sp>
        <p:nvSpPr>
          <p:cNvPr id="19" name="Rectangle 18">
            <a:extLst>
              <a:ext uri="{FF2B5EF4-FFF2-40B4-BE49-F238E27FC236}">
                <a16:creationId xmlns:a16="http://schemas.microsoft.com/office/drawing/2014/main" id="{616F9FD8-4CFE-4C77-8F29-5D801C57E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DFC991B1-50A4-A476-1A6B-984431C0DB85}"/>
              </a:ext>
            </a:extLst>
          </p:cNvPr>
          <p:cNvSpPr>
            <a:spLocks noGrp="1"/>
          </p:cNvSpPr>
          <p:nvPr>
            <p:ph type="sldNum" sz="quarter" idx="15"/>
          </p:nvPr>
        </p:nvSpPr>
        <p:spPr>
          <a:xfrm>
            <a:off x="7975601" y="6356350"/>
            <a:ext cx="1148195" cy="365125"/>
          </a:xfrm>
        </p:spPr>
        <p:txBody>
          <a:bodyPr vert="horz" lIns="91440" tIns="45720" rIns="91440" bIns="45720" rtlCol="0" anchor="ctr">
            <a:normAutofit/>
          </a:bodyPr>
          <a:lstStyle/>
          <a:p>
            <a:pPr defTabSz="457200">
              <a:spcAft>
                <a:spcPts val="600"/>
              </a:spcAft>
            </a:pPr>
            <a:fld id="{256D3EEF-DE4E-429D-8EC4-DDC531AFF587}" type="slidenum">
              <a:rPr lang="en-US" sz="1200" smtClean="0"/>
              <a:pPr defTabSz="457200">
                <a:spcAft>
                  <a:spcPts val="600"/>
                </a:spcAft>
              </a:pPr>
              <a:t>11</a:t>
            </a:fld>
            <a:endParaRPr lang="en-US" sz="1200"/>
          </a:p>
        </p:txBody>
      </p:sp>
      <p:pic>
        <p:nvPicPr>
          <p:cNvPr id="3" name="Picture 2">
            <a:extLst>
              <a:ext uri="{FF2B5EF4-FFF2-40B4-BE49-F238E27FC236}">
                <a16:creationId xmlns:a16="http://schemas.microsoft.com/office/drawing/2014/main" id="{1DF6DCC9-43E9-6360-70BB-00FE816F094A}"/>
              </a:ext>
            </a:extLst>
          </p:cNvPr>
          <p:cNvPicPr>
            <a:picLocks noChangeAspect="1"/>
          </p:cNvPicPr>
          <p:nvPr/>
        </p:nvPicPr>
        <p:blipFill rotWithShape="1">
          <a:blip r:embed="rId3"/>
          <a:srcRect l="3668" t="5542" r="7565" b="10810"/>
          <a:stretch/>
        </p:blipFill>
        <p:spPr>
          <a:xfrm>
            <a:off x="7786132" y="6386977"/>
            <a:ext cx="1075766" cy="365760"/>
          </a:xfrm>
          <a:prstGeom prst="rect">
            <a:avLst/>
          </a:prstGeom>
        </p:spPr>
      </p:pic>
    </p:spTree>
    <p:extLst>
      <p:ext uri="{BB962C8B-B14F-4D97-AF65-F5344CB8AC3E}">
        <p14:creationId xmlns:p14="http://schemas.microsoft.com/office/powerpoint/2010/main" val="1999993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5" name="Rectangle 14">
            <a:extLst>
              <a:ext uri="{FF2B5EF4-FFF2-40B4-BE49-F238E27FC236}">
                <a16:creationId xmlns:a16="http://schemas.microsoft.com/office/drawing/2014/main" id="{B5DC95B7-2A72-483B-BA19-2BE751205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C822AFE-7E96-4A51-9E55-FCAEACD21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387" y="4212709"/>
            <a:ext cx="8073699" cy="18739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5A44EC-EA05-6A3A-98A0-CAF1D8C0E48A}"/>
              </a:ext>
            </a:extLst>
          </p:cNvPr>
          <p:cNvSpPr>
            <a:spLocks noGrp="1"/>
          </p:cNvSpPr>
          <p:nvPr>
            <p:ph type="title"/>
          </p:nvPr>
        </p:nvSpPr>
        <p:spPr>
          <a:xfrm>
            <a:off x="772804" y="4386057"/>
            <a:ext cx="3050275" cy="1527244"/>
          </a:xfrm>
        </p:spPr>
        <p:txBody>
          <a:bodyPr vert="horz" lIns="91440" tIns="45720" rIns="91440" bIns="45720" rtlCol="0" anchor="ctr">
            <a:normAutofit/>
          </a:bodyPr>
          <a:lstStyle/>
          <a:p>
            <a:pPr algn="ctr"/>
            <a:r>
              <a:rPr lang="en-US" sz="2800" dirty="0"/>
              <a:t>Merced County Housing Support Programs  </a:t>
            </a:r>
          </a:p>
        </p:txBody>
      </p:sp>
      <p:sp>
        <p:nvSpPr>
          <p:cNvPr id="19" name="Rectangle 18">
            <a:extLst>
              <a:ext uri="{FF2B5EF4-FFF2-40B4-BE49-F238E27FC236}">
                <a16:creationId xmlns:a16="http://schemas.microsoft.com/office/drawing/2014/main" id="{9169EA61-C175-4B7E-807B-58199DEA7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FFA1859D-CF29-551F-961C-A9DE651BDC42}"/>
              </a:ext>
            </a:extLst>
          </p:cNvPr>
          <p:cNvSpPr txBox="1"/>
          <p:nvPr/>
        </p:nvSpPr>
        <p:spPr>
          <a:xfrm>
            <a:off x="4078042" y="4386720"/>
            <a:ext cx="4494458" cy="1526582"/>
          </a:xfrm>
          <a:prstGeom prst="rect">
            <a:avLst/>
          </a:prstGeom>
        </p:spPr>
        <p:txBody>
          <a:bodyPr vert="horz" lIns="91440" tIns="45720" rIns="91440" bIns="45720" rtlCol="0" anchor="ctr">
            <a:normAutofit/>
          </a:bodyPr>
          <a:lstStyle/>
          <a:p>
            <a:pPr>
              <a:lnSpc>
                <a:spcPct val="90000"/>
              </a:lnSpc>
              <a:spcAft>
                <a:spcPts val="600"/>
              </a:spcAft>
              <a:buClr>
                <a:schemeClr val="accent1"/>
              </a:buClr>
            </a:pPr>
            <a:r>
              <a:rPr lang="en-US" sz="1400" dirty="0">
                <a:solidFill>
                  <a:srgbClr val="FFFFFF"/>
                </a:solidFill>
              </a:rPr>
              <a:t>During the COVID-19 pandemic, interim shelter expenses raised significantly causing major impacts to the overall HSP budget.  After the change that took effect in December 2022, interim shelter expenses decreased to monthly average expenses prior to COVID-19 pandemic</a:t>
            </a:r>
          </a:p>
        </p:txBody>
      </p:sp>
      <p:sp>
        <p:nvSpPr>
          <p:cNvPr id="3" name="Slide Number Placeholder 2">
            <a:extLst>
              <a:ext uri="{FF2B5EF4-FFF2-40B4-BE49-F238E27FC236}">
                <a16:creationId xmlns:a16="http://schemas.microsoft.com/office/drawing/2014/main" id="{85C67239-CC39-AA3C-B560-3546F9A278CD}"/>
              </a:ext>
            </a:extLst>
          </p:cNvPr>
          <p:cNvSpPr>
            <a:spLocks noGrp="1"/>
          </p:cNvSpPr>
          <p:nvPr>
            <p:ph type="sldNum" sz="quarter" idx="11"/>
          </p:nvPr>
        </p:nvSpPr>
        <p:spPr>
          <a:xfrm>
            <a:off x="7975601" y="6356350"/>
            <a:ext cx="1148195" cy="365125"/>
          </a:xfrm>
        </p:spPr>
        <p:txBody>
          <a:bodyPr vert="horz" lIns="91440" tIns="45720" rIns="91440" bIns="45720" rtlCol="0" anchor="ctr">
            <a:normAutofit/>
          </a:bodyPr>
          <a:lstStyle/>
          <a:p>
            <a:pPr defTabSz="457200">
              <a:spcAft>
                <a:spcPts val="600"/>
              </a:spcAft>
            </a:pPr>
            <a:fld id="{256D3EEF-DE4E-429D-8EC4-DDC531AFF587}" type="slidenum">
              <a:rPr lang="en-US" sz="1200" b="1" kern="1200" dirty="0">
                <a:solidFill>
                  <a:schemeClr val="accent1"/>
                </a:solidFill>
                <a:latin typeface="+mn-lt"/>
                <a:ea typeface="+mn-ea"/>
                <a:cs typeface="+mn-cs"/>
              </a:rPr>
              <a:pPr defTabSz="457200">
                <a:spcAft>
                  <a:spcPts val="600"/>
                </a:spcAft>
              </a:pPr>
              <a:t>12</a:t>
            </a:fld>
            <a:endParaRPr lang="en-US" sz="1200" b="1" kern="1200" dirty="0">
              <a:solidFill>
                <a:schemeClr val="accent1"/>
              </a:solidFill>
              <a:latin typeface="+mn-lt"/>
              <a:ea typeface="+mn-ea"/>
              <a:cs typeface="+mn-cs"/>
            </a:endParaRPr>
          </a:p>
        </p:txBody>
      </p:sp>
      <p:graphicFrame>
        <p:nvGraphicFramePr>
          <p:cNvPr id="5" name="Chart 4">
            <a:extLst>
              <a:ext uri="{FF2B5EF4-FFF2-40B4-BE49-F238E27FC236}">
                <a16:creationId xmlns:a16="http://schemas.microsoft.com/office/drawing/2014/main" id="{325AA781-9AE1-5334-B6DA-FF218C9BA1F1}"/>
              </a:ext>
            </a:extLst>
          </p:cNvPr>
          <p:cNvGraphicFramePr>
            <a:graphicFrameLocks/>
          </p:cNvGraphicFramePr>
          <p:nvPr>
            <p:extLst>
              <p:ext uri="{D42A27DB-BD31-4B8C-83A1-F6EECF244321}">
                <p14:modId xmlns:p14="http://schemas.microsoft.com/office/powerpoint/2010/main" val="68906546"/>
              </p:ext>
            </p:extLst>
          </p:nvPr>
        </p:nvGraphicFramePr>
        <p:xfrm>
          <a:off x="648385" y="757326"/>
          <a:ext cx="8073700" cy="3185684"/>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3">
            <a:extLst>
              <a:ext uri="{FF2B5EF4-FFF2-40B4-BE49-F238E27FC236}">
                <a16:creationId xmlns:a16="http://schemas.microsoft.com/office/drawing/2014/main" id="{B80A33EA-A34B-97AA-E419-39E000CA498F}"/>
              </a:ext>
            </a:extLst>
          </p:cNvPr>
          <p:cNvPicPr>
            <a:picLocks noChangeAspect="1"/>
          </p:cNvPicPr>
          <p:nvPr/>
        </p:nvPicPr>
        <p:blipFill rotWithShape="1">
          <a:blip r:embed="rId3"/>
          <a:srcRect l="3668" t="5542" r="7565" b="10810"/>
          <a:stretch/>
        </p:blipFill>
        <p:spPr>
          <a:xfrm>
            <a:off x="7786132" y="6291071"/>
            <a:ext cx="1075766" cy="365760"/>
          </a:xfrm>
          <a:prstGeom prst="rect">
            <a:avLst/>
          </a:prstGeom>
        </p:spPr>
      </p:pic>
    </p:spTree>
    <p:extLst>
      <p:ext uri="{BB962C8B-B14F-4D97-AF65-F5344CB8AC3E}">
        <p14:creationId xmlns:p14="http://schemas.microsoft.com/office/powerpoint/2010/main" val="85464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4712E-4D41-41EE-6743-B7A7A41F8FFF}"/>
              </a:ext>
            </a:extLst>
          </p:cNvPr>
          <p:cNvSpPr>
            <a:spLocks noGrp="1"/>
          </p:cNvSpPr>
          <p:nvPr>
            <p:ph type="ctrTitle"/>
          </p:nvPr>
        </p:nvSpPr>
        <p:spPr>
          <a:xfrm>
            <a:off x="4724400" y="1371600"/>
            <a:ext cx="2017014" cy="1907871"/>
          </a:xfrm>
        </p:spPr>
        <p:txBody>
          <a:bodyPr>
            <a:normAutofit fontScale="90000"/>
          </a:bodyPr>
          <a:lstStyle/>
          <a:p>
            <a:r>
              <a:rPr lang="en-US" sz="1400" dirty="0"/>
              <a:t>The number of our monthly housing placements have increased since our changes that took effect April 2022.  </a:t>
            </a:r>
            <a:br>
              <a:rPr lang="en-US" sz="1400" dirty="0"/>
            </a:br>
            <a:br>
              <a:rPr lang="en-US" sz="1400" dirty="0"/>
            </a:br>
            <a:r>
              <a:rPr lang="en-US" sz="1400" dirty="0"/>
              <a:t>Highest month was October 2022 with 37 housing placements!</a:t>
            </a:r>
            <a:br>
              <a:rPr lang="en-US" sz="4800" dirty="0"/>
            </a:br>
            <a:endParaRPr lang="en-US" dirty="0"/>
          </a:p>
        </p:txBody>
      </p:sp>
      <p:sp>
        <p:nvSpPr>
          <p:cNvPr id="3" name="Subtitle 2">
            <a:extLst>
              <a:ext uri="{FF2B5EF4-FFF2-40B4-BE49-F238E27FC236}">
                <a16:creationId xmlns:a16="http://schemas.microsoft.com/office/drawing/2014/main" id="{EA1795A5-6356-772F-5E79-9DED87758618}"/>
              </a:ext>
            </a:extLst>
          </p:cNvPr>
          <p:cNvSpPr>
            <a:spLocks noGrp="1"/>
          </p:cNvSpPr>
          <p:nvPr>
            <p:ph type="subTitle" idx="1"/>
          </p:nvPr>
        </p:nvSpPr>
        <p:spPr>
          <a:xfrm>
            <a:off x="139211" y="3962400"/>
            <a:ext cx="1994389" cy="1752600"/>
          </a:xfrm>
        </p:spPr>
        <p:txBody>
          <a:bodyPr>
            <a:normAutofit/>
          </a:bodyPr>
          <a:lstStyle/>
          <a:p>
            <a:r>
              <a:rPr lang="en-US" dirty="0">
                <a:latin typeface="+mj-lt"/>
              </a:rPr>
              <a:t>Amount of monthly rental expenses have increased to over $100,000 a month.</a:t>
            </a:r>
          </a:p>
          <a:p>
            <a:endParaRPr lang="en-US" dirty="0"/>
          </a:p>
        </p:txBody>
      </p:sp>
      <p:sp>
        <p:nvSpPr>
          <p:cNvPr id="4" name="Slide Number Placeholder 3">
            <a:extLst>
              <a:ext uri="{FF2B5EF4-FFF2-40B4-BE49-F238E27FC236}">
                <a16:creationId xmlns:a16="http://schemas.microsoft.com/office/drawing/2014/main" id="{D91EC6A7-B716-EE1E-A2F1-DE11DFA9017C}"/>
              </a:ext>
            </a:extLst>
          </p:cNvPr>
          <p:cNvSpPr>
            <a:spLocks noGrp="1"/>
          </p:cNvSpPr>
          <p:nvPr>
            <p:ph type="sldNum" sz="quarter" idx="12"/>
          </p:nvPr>
        </p:nvSpPr>
        <p:spPr/>
        <p:txBody>
          <a:bodyPr/>
          <a:lstStyle/>
          <a:p>
            <a:pPr algn="r"/>
            <a:fld id="{256D3EEF-DE4E-429D-8EC4-DDC531AFF587}" type="slidenum">
              <a:rPr lang="en-US" sz="1000" smtClean="0"/>
              <a:pPr algn="r"/>
              <a:t>13</a:t>
            </a:fld>
            <a:endParaRPr lang="en-US" sz="1000" dirty="0"/>
          </a:p>
        </p:txBody>
      </p:sp>
      <p:graphicFrame>
        <p:nvGraphicFramePr>
          <p:cNvPr id="5" name="Chart 4">
            <a:extLst>
              <a:ext uri="{FF2B5EF4-FFF2-40B4-BE49-F238E27FC236}">
                <a16:creationId xmlns:a16="http://schemas.microsoft.com/office/drawing/2014/main" id="{A212CA97-0E1A-5980-204E-0DDC6F55F8CD}"/>
              </a:ext>
            </a:extLst>
          </p:cNvPr>
          <p:cNvGraphicFramePr>
            <a:graphicFrameLocks/>
          </p:cNvGraphicFramePr>
          <p:nvPr>
            <p:extLst>
              <p:ext uri="{D42A27DB-BD31-4B8C-83A1-F6EECF244321}">
                <p14:modId xmlns:p14="http://schemas.microsoft.com/office/powerpoint/2010/main" val="652037927"/>
              </p:ext>
            </p:extLst>
          </p:nvPr>
        </p:nvGraphicFramePr>
        <p:xfrm>
          <a:off x="0" y="76200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9F08BC5A-98C8-4B0D-1684-FCA5DC1D3F55}"/>
              </a:ext>
            </a:extLst>
          </p:cNvPr>
          <p:cNvGraphicFramePr>
            <a:graphicFrameLocks/>
          </p:cNvGraphicFramePr>
          <p:nvPr>
            <p:extLst>
              <p:ext uri="{D42A27DB-BD31-4B8C-83A1-F6EECF244321}">
                <p14:modId xmlns:p14="http://schemas.microsoft.com/office/powerpoint/2010/main" val="2332104107"/>
              </p:ext>
            </p:extLst>
          </p:nvPr>
        </p:nvGraphicFramePr>
        <p:xfrm>
          <a:off x="2286000" y="371856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379E4D5-D248-A5C4-FB72-3256EF970E3F}"/>
              </a:ext>
            </a:extLst>
          </p:cNvPr>
          <p:cNvSpPr txBox="1"/>
          <p:nvPr/>
        </p:nvSpPr>
        <p:spPr>
          <a:xfrm rot="5400000">
            <a:off x="5763417" y="3320534"/>
            <a:ext cx="4572000" cy="369332"/>
          </a:xfrm>
          <a:prstGeom prst="rect">
            <a:avLst/>
          </a:prstGeom>
          <a:noFill/>
        </p:spPr>
        <p:txBody>
          <a:bodyPr wrap="square">
            <a:spAutoFit/>
          </a:bodyPr>
          <a:lstStyle/>
          <a:p>
            <a:r>
              <a:rPr lang="en-US" sz="1800" dirty="0"/>
              <a:t>Merced County Housing Support Programs</a:t>
            </a:r>
            <a:endParaRPr lang="en-US" dirty="0"/>
          </a:p>
        </p:txBody>
      </p:sp>
      <p:pic>
        <p:nvPicPr>
          <p:cNvPr id="9" name="Picture 8">
            <a:extLst>
              <a:ext uri="{FF2B5EF4-FFF2-40B4-BE49-F238E27FC236}">
                <a16:creationId xmlns:a16="http://schemas.microsoft.com/office/drawing/2014/main" id="{B1D8B508-CA9F-7464-298E-FBB0C5C9A398}"/>
              </a:ext>
            </a:extLst>
          </p:cNvPr>
          <p:cNvPicPr>
            <a:picLocks noChangeAspect="1"/>
          </p:cNvPicPr>
          <p:nvPr/>
        </p:nvPicPr>
        <p:blipFill rotWithShape="1">
          <a:blip r:embed="rId4"/>
          <a:srcRect l="3668" t="5542" r="7565" b="10810"/>
          <a:stretch/>
        </p:blipFill>
        <p:spPr>
          <a:xfrm>
            <a:off x="7696200" y="6349424"/>
            <a:ext cx="1075766" cy="365760"/>
          </a:xfrm>
          <a:prstGeom prst="rect">
            <a:avLst/>
          </a:prstGeom>
        </p:spPr>
      </p:pic>
    </p:spTree>
    <p:extLst>
      <p:ext uri="{BB962C8B-B14F-4D97-AF65-F5344CB8AC3E}">
        <p14:creationId xmlns:p14="http://schemas.microsoft.com/office/powerpoint/2010/main" val="1773920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200565" y="1087374"/>
            <a:ext cx="6737617" cy="1000978"/>
          </a:xfrm>
        </p:spPr>
        <p:txBody>
          <a:bodyPr vert="horz" lIns="91440" tIns="45720" rIns="91440" bIns="45720" rtlCol="0" anchor="ctr">
            <a:normAutofit fontScale="90000"/>
          </a:bodyPr>
          <a:lstStyle/>
          <a:p>
            <a:pPr algn="ctr"/>
            <a:br>
              <a:rPr lang="en-US" sz="2000"/>
            </a:br>
            <a:r>
              <a:rPr lang="en-US" sz="4500"/>
              <a:t>2023 Point-In-Time (PIT) Results</a:t>
            </a:r>
            <a:br>
              <a:rPr lang="en-US" sz="2000"/>
            </a:br>
            <a:r>
              <a:rPr lang="en-US" sz="2000"/>
              <a:t>	</a:t>
            </a:r>
            <a:endParaRPr lang="en-US" sz="2000" dirty="0"/>
          </a:p>
        </p:txBody>
      </p:sp>
      <p:sp>
        <p:nvSpPr>
          <p:cNvPr id="17" name="Rectangle 16">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extBox 2"/>
          <p:cNvSpPr txBox="1"/>
          <p:nvPr/>
        </p:nvSpPr>
        <p:spPr>
          <a:xfrm>
            <a:off x="944314" y="2971799"/>
            <a:ext cx="8170466" cy="3146067"/>
          </a:xfrm>
          <a:prstGeom prst="rect">
            <a:avLst/>
          </a:prstGeom>
        </p:spPr>
        <p:txBody>
          <a:bodyPr vert="horz" lIns="91440" tIns="45720" rIns="91440" bIns="45720" rtlCol="0" anchor="ctr">
            <a:normAutofit lnSpcReduction="10000"/>
          </a:bodyPr>
          <a:lstStyle/>
          <a:p>
            <a:pPr>
              <a:lnSpc>
                <a:spcPct val="90000"/>
              </a:lnSpc>
              <a:buClr>
                <a:schemeClr val="accent1"/>
              </a:buClr>
            </a:pPr>
            <a:r>
              <a:rPr lang="en-US" sz="1400" b="1" dirty="0"/>
              <a:t>Department of Housing and Urban Development Requirement</a:t>
            </a:r>
          </a:p>
          <a:p>
            <a:pPr marL="102870">
              <a:lnSpc>
                <a:spcPct val="90000"/>
              </a:lnSpc>
              <a:buClr>
                <a:schemeClr val="accent1"/>
              </a:buClr>
            </a:pPr>
            <a:r>
              <a:rPr lang="en-US" sz="1400" dirty="0"/>
              <a:t>Conducted February 23, 2023</a:t>
            </a:r>
          </a:p>
          <a:p>
            <a:pPr marL="560070" lvl="1">
              <a:lnSpc>
                <a:spcPct val="90000"/>
              </a:lnSpc>
              <a:buClr>
                <a:schemeClr val="accent1"/>
              </a:buClr>
            </a:pPr>
            <a:r>
              <a:rPr lang="en-US" sz="1400" dirty="0"/>
              <a:t>The Merced County CoC requested and received approval from HUD to conduct the unsheltered and sheltered count on February 23 because of experiencing severe storms with flooding during the last 10 days of January</a:t>
            </a:r>
          </a:p>
          <a:p>
            <a:pPr marL="12700" marR="9525" indent="-182880">
              <a:lnSpc>
                <a:spcPct val="90000"/>
              </a:lnSpc>
              <a:buClr>
                <a:schemeClr val="accent1"/>
              </a:buClr>
              <a:buFont typeface="Wingdings 2" pitchFamily="18" charset="2"/>
              <a:buChar char=""/>
            </a:pPr>
            <a:endParaRPr lang="en-US" sz="1400" dirty="0"/>
          </a:p>
          <a:p>
            <a:pPr marR="9525">
              <a:lnSpc>
                <a:spcPct val="90000"/>
              </a:lnSpc>
              <a:buClr>
                <a:schemeClr val="accent1"/>
              </a:buClr>
            </a:pPr>
            <a:r>
              <a:rPr lang="en-US" sz="1400" dirty="0"/>
              <a:t>A</a:t>
            </a:r>
            <a:r>
              <a:rPr lang="en-US" sz="1400" spc="-30" dirty="0"/>
              <a:t> </a:t>
            </a:r>
            <a:r>
              <a:rPr lang="en-US" sz="1400" spc="-5" dirty="0"/>
              <a:t>person</a:t>
            </a:r>
            <a:r>
              <a:rPr lang="en-US" sz="1400" spc="-25" dirty="0"/>
              <a:t> </a:t>
            </a:r>
            <a:r>
              <a:rPr lang="en-US" sz="1400" spc="-5" dirty="0"/>
              <a:t>was</a:t>
            </a:r>
            <a:r>
              <a:rPr lang="en-US" sz="1400" spc="-30" dirty="0"/>
              <a:t> </a:t>
            </a:r>
            <a:r>
              <a:rPr lang="en-US" sz="1400" spc="-5" dirty="0"/>
              <a:t>considered</a:t>
            </a:r>
            <a:r>
              <a:rPr lang="en-US" sz="1400" spc="-30" dirty="0"/>
              <a:t> </a:t>
            </a:r>
            <a:r>
              <a:rPr lang="en-US" sz="1400" spc="-5" dirty="0"/>
              <a:t>homeless,</a:t>
            </a:r>
            <a:r>
              <a:rPr lang="en-US" sz="1400" spc="-30" dirty="0"/>
              <a:t> </a:t>
            </a:r>
            <a:r>
              <a:rPr lang="en-US" sz="1400" spc="-5" dirty="0"/>
              <a:t>and</a:t>
            </a:r>
            <a:r>
              <a:rPr lang="en-US" sz="1400" spc="-35" dirty="0"/>
              <a:t> </a:t>
            </a:r>
            <a:r>
              <a:rPr lang="en-US" sz="1400" spc="-5" dirty="0"/>
              <a:t>thus</a:t>
            </a:r>
            <a:r>
              <a:rPr lang="en-US" sz="1400" spc="-30" dirty="0"/>
              <a:t> </a:t>
            </a:r>
            <a:r>
              <a:rPr lang="en-US" sz="1400" spc="-5" dirty="0"/>
              <a:t>counted,</a:t>
            </a:r>
            <a:r>
              <a:rPr lang="en-US" sz="1400" spc="-40" dirty="0"/>
              <a:t> </a:t>
            </a:r>
            <a:r>
              <a:rPr lang="en-US" sz="1400" dirty="0"/>
              <a:t>only</a:t>
            </a:r>
            <a:r>
              <a:rPr lang="en-US" sz="1400" spc="-30" dirty="0"/>
              <a:t> </a:t>
            </a:r>
            <a:r>
              <a:rPr lang="en-US" sz="1400" spc="-5" dirty="0"/>
              <a:t>when</a:t>
            </a:r>
            <a:r>
              <a:rPr lang="en-US" sz="1400" spc="-30" dirty="0"/>
              <a:t> </a:t>
            </a:r>
            <a:r>
              <a:rPr lang="en-US" sz="1400" spc="-5" dirty="0"/>
              <a:t>he/she</a:t>
            </a:r>
            <a:r>
              <a:rPr lang="en-US" sz="1400" spc="-40" dirty="0"/>
              <a:t> </a:t>
            </a:r>
            <a:r>
              <a:rPr lang="en-US" sz="1400" spc="-5" dirty="0"/>
              <a:t>fell</a:t>
            </a:r>
            <a:r>
              <a:rPr lang="en-US" sz="1400" spc="-30" dirty="0"/>
              <a:t> </a:t>
            </a:r>
            <a:r>
              <a:rPr lang="en-US" sz="1400" spc="-5" dirty="0"/>
              <a:t>within</a:t>
            </a:r>
            <a:r>
              <a:rPr lang="en-US" sz="1400" spc="-35" dirty="0"/>
              <a:t> </a:t>
            </a:r>
            <a:r>
              <a:rPr lang="en-US" sz="1400" spc="-5" dirty="0"/>
              <a:t>the</a:t>
            </a:r>
            <a:r>
              <a:rPr lang="en-US" sz="1400" spc="-35" dirty="0"/>
              <a:t> </a:t>
            </a:r>
            <a:r>
              <a:rPr lang="en-US" sz="1400" spc="-5" dirty="0"/>
              <a:t>following </a:t>
            </a:r>
            <a:r>
              <a:rPr lang="en-US" sz="1400" spc="-260" dirty="0"/>
              <a:t> </a:t>
            </a:r>
            <a:r>
              <a:rPr lang="en-US" sz="1400" spc="-5" dirty="0"/>
              <a:t>HUD-based</a:t>
            </a:r>
            <a:r>
              <a:rPr lang="en-US" sz="1400" spc="5" dirty="0"/>
              <a:t> </a:t>
            </a:r>
            <a:r>
              <a:rPr lang="en-US" sz="1400" spc="-5" dirty="0"/>
              <a:t>definition </a:t>
            </a:r>
            <a:r>
              <a:rPr lang="en-US" sz="1400" dirty="0"/>
              <a:t>by</a:t>
            </a:r>
            <a:r>
              <a:rPr lang="en-US" sz="1400" spc="-10" dirty="0"/>
              <a:t> </a:t>
            </a:r>
            <a:r>
              <a:rPr lang="en-US" sz="1400" spc="-5" dirty="0"/>
              <a:t>residing</a:t>
            </a:r>
            <a:r>
              <a:rPr lang="en-US" sz="1400" spc="-10" dirty="0"/>
              <a:t> </a:t>
            </a:r>
            <a:r>
              <a:rPr lang="en-US" sz="1400" dirty="0"/>
              <a:t>in one</a:t>
            </a:r>
            <a:r>
              <a:rPr lang="en-US" sz="1400" spc="-10" dirty="0"/>
              <a:t> </a:t>
            </a:r>
            <a:r>
              <a:rPr lang="en-US" sz="1400" spc="-5" dirty="0"/>
              <a:t>of</a:t>
            </a:r>
            <a:r>
              <a:rPr lang="en-US" sz="1400" spc="5" dirty="0"/>
              <a:t> </a:t>
            </a:r>
            <a:r>
              <a:rPr lang="en-US" sz="1400" spc="-5" dirty="0"/>
              <a:t>the</a:t>
            </a:r>
            <a:r>
              <a:rPr lang="en-US" sz="1400" spc="-10" dirty="0"/>
              <a:t> </a:t>
            </a:r>
            <a:r>
              <a:rPr lang="en-US" sz="1400" spc="-5" dirty="0"/>
              <a:t>places</a:t>
            </a:r>
            <a:r>
              <a:rPr lang="en-US" sz="1400" spc="10" dirty="0"/>
              <a:t> </a:t>
            </a:r>
            <a:r>
              <a:rPr lang="en-US" sz="1400" spc="-5" dirty="0"/>
              <a:t>described below:</a:t>
            </a:r>
            <a:endParaRPr lang="en-US" sz="1400" dirty="0"/>
          </a:p>
          <a:p>
            <a:pPr marL="697865" marR="9525" indent="-182880">
              <a:lnSpc>
                <a:spcPct val="90000"/>
              </a:lnSpc>
              <a:buClr>
                <a:schemeClr val="accent1"/>
              </a:buClr>
              <a:buFont typeface="Wingdings 2" pitchFamily="18" charset="2"/>
              <a:buChar char=""/>
              <a:tabLst>
                <a:tab pos="698500" algn="l"/>
              </a:tabLst>
            </a:pPr>
            <a:r>
              <a:rPr lang="en-US" sz="1400" dirty="0"/>
              <a:t>in</a:t>
            </a:r>
            <a:r>
              <a:rPr lang="en-US" sz="1400" spc="65" dirty="0"/>
              <a:t> </a:t>
            </a:r>
            <a:r>
              <a:rPr lang="en-US" sz="1400" spc="-5" dirty="0"/>
              <a:t>places</a:t>
            </a:r>
            <a:r>
              <a:rPr lang="en-US" sz="1400" spc="65" dirty="0"/>
              <a:t> </a:t>
            </a:r>
            <a:r>
              <a:rPr lang="en-US" sz="1400" spc="-5" dirty="0"/>
              <a:t>not</a:t>
            </a:r>
            <a:r>
              <a:rPr lang="en-US" sz="1400" spc="60" dirty="0"/>
              <a:t> </a:t>
            </a:r>
            <a:r>
              <a:rPr lang="en-US" sz="1400" spc="-5" dirty="0"/>
              <a:t>meant</a:t>
            </a:r>
            <a:r>
              <a:rPr lang="en-US" sz="1400" spc="60" dirty="0"/>
              <a:t> </a:t>
            </a:r>
            <a:r>
              <a:rPr lang="en-US" sz="1400" spc="-5" dirty="0"/>
              <a:t>for</a:t>
            </a:r>
            <a:r>
              <a:rPr lang="en-US" sz="1400" spc="75" dirty="0"/>
              <a:t> </a:t>
            </a:r>
            <a:r>
              <a:rPr lang="en-US" sz="1400" spc="-5" dirty="0"/>
              <a:t>human</a:t>
            </a:r>
            <a:r>
              <a:rPr lang="en-US" sz="1400" spc="60" dirty="0"/>
              <a:t> </a:t>
            </a:r>
            <a:r>
              <a:rPr lang="en-US" sz="1400" spc="-5" dirty="0"/>
              <a:t>habitation,</a:t>
            </a:r>
            <a:r>
              <a:rPr lang="en-US" sz="1400" spc="65" dirty="0"/>
              <a:t> </a:t>
            </a:r>
            <a:r>
              <a:rPr lang="en-US" sz="1400" spc="-10" dirty="0"/>
              <a:t>such</a:t>
            </a:r>
            <a:r>
              <a:rPr lang="en-US" sz="1400" spc="75" dirty="0"/>
              <a:t> </a:t>
            </a:r>
            <a:r>
              <a:rPr lang="en-US" sz="1400" dirty="0"/>
              <a:t>as</a:t>
            </a:r>
            <a:r>
              <a:rPr lang="en-US" sz="1400" spc="60" dirty="0"/>
              <a:t> </a:t>
            </a:r>
            <a:r>
              <a:rPr lang="en-US" sz="1400" spc="-5" dirty="0"/>
              <a:t>cars,</a:t>
            </a:r>
            <a:r>
              <a:rPr lang="en-US" sz="1400" spc="55" dirty="0"/>
              <a:t> </a:t>
            </a:r>
            <a:r>
              <a:rPr lang="en-US" sz="1400" spc="-5" dirty="0"/>
              <a:t>parks,</a:t>
            </a:r>
            <a:r>
              <a:rPr lang="en-US" sz="1400" spc="60" dirty="0"/>
              <a:t> </a:t>
            </a:r>
            <a:r>
              <a:rPr lang="en-US" sz="1400" spc="-5" dirty="0"/>
              <a:t>sidewalks,</a:t>
            </a:r>
            <a:r>
              <a:rPr lang="en-US" sz="1400" spc="60" dirty="0"/>
              <a:t> </a:t>
            </a:r>
            <a:r>
              <a:rPr lang="en-US" sz="1400" dirty="0"/>
              <a:t>and </a:t>
            </a:r>
            <a:r>
              <a:rPr lang="en-US" sz="1400" spc="-260" dirty="0"/>
              <a:t> </a:t>
            </a:r>
            <a:r>
              <a:rPr lang="en-US" sz="1400" spc="-5" dirty="0"/>
              <a:t>abandoned</a:t>
            </a:r>
            <a:r>
              <a:rPr lang="en-US" sz="1400" spc="-10" dirty="0"/>
              <a:t> </a:t>
            </a:r>
            <a:r>
              <a:rPr lang="en-US" sz="1400" spc="-5" dirty="0"/>
              <a:t>buildings;</a:t>
            </a:r>
            <a:endParaRPr lang="en-US" sz="1400" dirty="0"/>
          </a:p>
          <a:p>
            <a:pPr marL="697865" indent="-182880">
              <a:lnSpc>
                <a:spcPct val="90000"/>
              </a:lnSpc>
              <a:spcBef>
                <a:spcPts val="25"/>
              </a:spcBef>
              <a:buClr>
                <a:schemeClr val="accent1"/>
              </a:buClr>
              <a:buFont typeface="Wingdings 2" pitchFamily="18" charset="2"/>
              <a:buChar char=""/>
              <a:tabLst>
                <a:tab pos="698500" algn="l"/>
              </a:tabLst>
            </a:pPr>
            <a:r>
              <a:rPr lang="en-US" sz="1400" dirty="0"/>
              <a:t>in</a:t>
            </a:r>
            <a:r>
              <a:rPr lang="en-US" sz="1400" spc="-10" dirty="0"/>
              <a:t> </a:t>
            </a:r>
            <a:r>
              <a:rPr lang="en-US" sz="1400" dirty="0"/>
              <a:t>an</a:t>
            </a:r>
            <a:r>
              <a:rPr lang="en-US" sz="1400" spc="-15" dirty="0"/>
              <a:t> </a:t>
            </a:r>
            <a:r>
              <a:rPr lang="en-US" sz="1400" spc="-5" dirty="0"/>
              <a:t>emergency</a:t>
            </a:r>
            <a:r>
              <a:rPr lang="en-US" sz="1400" spc="-10" dirty="0"/>
              <a:t> </a:t>
            </a:r>
            <a:r>
              <a:rPr lang="en-US" sz="1400" spc="-5" dirty="0"/>
              <a:t>shelter, and</a:t>
            </a:r>
            <a:endParaRPr lang="en-US" sz="1400" dirty="0"/>
          </a:p>
          <a:p>
            <a:pPr marL="697865" marR="9525" indent="-182880">
              <a:lnSpc>
                <a:spcPct val="90000"/>
              </a:lnSpc>
              <a:buClr>
                <a:schemeClr val="accent1"/>
              </a:buClr>
              <a:buFont typeface="Wingdings 2" pitchFamily="18" charset="2"/>
              <a:buChar char=""/>
              <a:tabLst>
                <a:tab pos="698500" algn="l"/>
              </a:tabLst>
            </a:pPr>
            <a:r>
              <a:rPr lang="en-US" sz="1400" dirty="0"/>
              <a:t>in</a:t>
            </a:r>
            <a:r>
              <a:rPr lang="en-US" sz="1400" spc="35" dirty="0"/>
              <a:t> </a:t>
            </a:r>
            <a:r>
              <a:rPr lang="en-US" sz="1400" spc="-5" dirty="0"/>
              <a:t>transitional</a:t>
            </a:r>
            <a:r>
              <a:rPr lang="en-US" sz="1400" spc="30" dirty="0"/>
              <a:t> </a:t>
            </a:r>
            <a:r>
              <a:rPr lang="en-US" sz="1400" spc="-5" dirty="0"/>
              <a:t>or</a:t>
            </a:r>
            <a:r>
              <a:rPr lang="en-US" sz="1400" spc="35" dirty="0"/>
              <a:t> </a:t>
            </a:r>
            <a:r>
              <a:rPr lang="en-US" sz="1400" spc="-5" dirty="0"/>
              <a:t>supportive</a:t>
            </a:r>
            <a:r>
              <a:rPr lang="en-US" sz="1400" spc="45" dirty="0"/>
              <a:t> </a:t>
            </a:r>
            <a:r>
              <a:rPr lang="en-US" sz="1400" spc="-5" dirty="0"/>
              <a:t>housing</a:t>
            </a:r>
            <a:r>
              <a:rPr lang="en-US" sz="1400" spc="30" dirty="0"/>
              <a:t> </a:t>
            </a:r>
            <a:r>
              <a:rPr lang="en-US" sz="1400" spc="-5" dirty="0"/>
              <a:t>for</a:t>
            </a:r>
            <a:r>
              <a:rPr lang="en-US" sz="1400" spc="35" dirty="0"/>
              <a:t> </a:t>
            </a:r>
            <a:r>
              <a:rPr lang="en-US" sz="1400" spc="-5" dirty="0"/>
              <a:t>homeless</a:t>
            </a:r>
            <a:r>
              <a:rPr lang="en-US" sz="1400" spc="30" dirty="0"/>
              <a:t> </a:t>
            </a:r>
            <a:r>
              <a:rPr lang="en-US" sz="1400" spc="-5" dirty="0"/>
              <a:t>persons</a:t>
            </a:r>
            <a:r>
              <a:rPr lang="en-US" sz="1400" spc="30" dirty="0"/>
              <a:t> </a:t>
            </a:r>
            <a:r>
              <a:rPr lang="en-US" sz="1400" spc="-5" dirty="0"/>
              <a:t>who</a:t>
            </a:r>
            <a:r>
              <a:rPr lang="en-US" sz="1400" spc="35" dirty="0"/>
              <a:t> </a:t>
            </a:r>
            <a:r>
              <a:rPr lang="en-US" sz="1400" spc="-5" dirty="0"/>
              <a:t>originally</a:t>
            </a:r>
            <a:r>
              <a:rPr lang="en-US" sz="1400" spc="30" dirty="0"/>
              <a:t> </a:t>
            </a:r>
            <a:r>
              <a:rPr lang="en-US" sz="1400" spc="-5" dirty="0"/>
              <a:t>came</a:t>
            </a:r>
            <a:r>
              <a:rPr lang="en-US" sz="1400" spc="35" dirty="0"/>
              <a:t> </a:t>
            </a:r>
            <a:r>
              <a:rPr lang="en-US" sz="1400" dirty="0"/>
              <a:t>from </a:t>
            </a:r>
            <a:r>
              <a:rPr lang="en-US" sz="1400" spc="-254" dirty="0"/>
              <a:t> </a:t>
            </a:r>
            <a:r>
              <a:rPr lang="en-US" sz="1400" dirty="0"/>
              <a:t>the</a:t>
            </a:r>
            <a:r>
              <a:rPr lang="en-US" sz="1400" spc="-15" dirty="0"/>
              <a:t> </a:t>
            </a:r>
            <a:r>
              <a:rPr lang="en-US" sz="1400" spc="-5" dirty="0"/>
              <a:t>streets</a:t>
            </a:r>
            <a:r>
              <a:rPr lang="en-US" sz="1400" spc="-10" dirty="0"/>
              <a:t> </a:t>
            </a:r>
            <a:r>
              <a:rPr lang="en-US" sz="1400" spc="-5" dirty="0"/>
              <a:t>or</a:t>
            </a:r>
            <a:r>
              <a:rPr lang="en-US" sz="1400" spc="5" dirty="0"/>
              <a:t> </a:t>
            </a:r>
            <a:r>
              <a:rPr lang="en-US" sz="1400" spc="-5" dirty="0"/>
              <a:t>emergency</a:t>
            </a:r>
            <a:r>
              <a:rPr lang="en-US" sz="1400" dirty="0"/>
              <a:t> </a:t>
            </a:r>
            <a:r>
              <a:rPr lang="en-US" sz="1400" spc="-5" dirty="0"/>
              <a:t>shelter.</a:t>
            </a:r>
            <a:endParaRPr lang="en-US" sz="1400" dirty="0"/>
          </a:p>
          <a:p>
            <a:pPr>
              <a:lnSpc>
                <a:spcPct val="90000"/>
              </a:lnSpc>
              <a:buClr>
                <a:schemeClr val="accent1"/>
              </a:buClr>
            </a:pPr>
            <a:r>
              <a:rPr lang="en-US" sz="1400" b="1" dirty="0"/>
              <a:t>Results</a:t>
            </a:r>
          </a:p>
          <a:p>
            <a:pPr marL="742950" lvl="1" indent="-182880">
              <a:lnSpc>
                <a:spcPct val="90000"/>
              </a:lnSpc>
              <a:buClr>
                <a:schemeClr val="accent1"/>
              </a:buClr>
              <a:buFont typeface="Wingdings 2" pitchFamily="18" charset="2"/>
              <a:buChar char=""/>
            </a:pPr>
            <a:r>
              <a:rPr lang="en-US" sz="1400" dirty="0"/>
              <a:t>Sheltered 394 (-19%)</a:t>
            </a:r>
          </a:p>
          <a:p>
            <a:pPr marL="742950" lvl="1" indent="-182880">
              <a:lnSpc>
                <a:spcPct val="90000"/>
              </a:lnSpc>
              <a:buClr>
                <a:schemeClr val="accent1"/>
              </a:buClr>
              <a:buFont typeface="Wingdings 2" pitchFamily="18" charset="2"/>
              <a:buChar char=""/>
            </a:pPr>
            <a:r>
              <a:rPr lang="en-US" sz="1400" dirty="0"/>
              <a:t>Unsheltered 390 (+5.9%)</a:t>
            </a:r>
          </a:p>
          <a:p>
            <a:pPr marL="742950" lvl="1" indent="-182880">
              <a:lnSpc>
                <a:spcPct val="90000"/>
              </a:lnSpc>
              <a:buClr>
                <a:schemeClr val="accent1"/>
              </a:buClr>
              <a:buFont typeface="Wingdings 2" pitchFamily="18" charset="2"/>
              <a:buChar char=""/>
            </a:pPr>
            <a:r>
              <a:rPr lang="en-US" sz="1400" dirty="0"/>
              <a:t>Total 784 (-8.3%)</a:t>
            </a:r>
          </a:p>
          <a:p>
            <a:pPr marL="102870">
              <a:lnSpc>
                <a:spcPct val="90000"/>
              </a:lnSpc>
              <a:buClr>
                <a:schemeClr val="accent1"/>
              </a:buClr>
            </a:pPr>
            <a:endParaRPr lang="en-US" sz="1400" dirty="0"/>
          </a:p>
          <a:p>
            <a:pPr indent="-182880">
              <a:lnSpc>
                <a:spcPct val="90000"/>
              </a:lnSpc>
              <a:buClr>
                <a:schemeClr val="accent1"/>
              </a:buClr>
              <a:buFont typeface="Wingdings 2" pitchFamily="18" charset="2"/>
              <a:buChar char=""/>
            </a:pPr>
            <a:endParaRPr lang="en-US" sz="1400" dirty="0"/>
          </a:p>
          <a:p>
            <a:pPr indent="-182880">
              <a:lnSpc>
                <a:spcPct val="90000"/>
              </a:lnSpc>
              <a:buClr>
                <a:schemeClr val="accent1"/>
              </a:buClr>
              <a:buFont typeface="Wingdings 2" pitchFamily="18" charset="2"/>
              <a:buChar char=""/>
            </a:pPr>
            <a:endParaRPr lang="en-US" sz="1400" dirty="0"/>
          </a:p>
          <a:p>
            <a:pPr indent="-182880">
              <a:lnSpc>
                <a:spcPct val="90000"/>
              </a:lnSpc>
              <a:buClr>
                <a:schemeClr val="accent1"/>
              </a:buClr>
              <a:buFont typeface="Wingdings 2" pitchFamily="18" charset="2"/>
              <a:buChar char=""/>
            </a:pPr>
            <a:endParaRPr lang="en-US" sz="1400" dirty="0"/>
          </a:p>
          <a:p>
            <a:pPr indent="-182880">
              <a:lnSpc>
                <a:spcPct val="90000"/>
              </a:lnSpc>
              <a:buClr>
                <a:schemeClr val="accent1"/>
              </a:buClr>
              <a:buFont typeface="Wingdings 2" pitchFamily="18" charset="2"/>
              <a:buChar char=""/>
            </a:pPr>
            <a:endParaRPr lang="en-US" sz="1400" dirty="0"/>
          </a:p>
          <a:p>
            <a:pPr indent="-182880">
              <a:lnSpc>
                <a:spcPct val="90000"/>
              </a:lnSpc>
              <a:buClr>
                <a:schemeClr val="accent1"/>
              </a:buClr>
              <a:buFont typeface="Wingdings 2" pitchFamily="18" charset="2"/>
              <a:buChar char=""/>
            </a:pPr>
            <a:endParaRPr lang="en-US" sz="1400" dirty="0"/>
          </a:p>
        </p:txBody>
      </p:sp>
      <p:sp>
        <p:nvSpPr>
          <p:cNvPr id="4" name="Slide Number Placeholder 3">
            <a:extLst>
              <a:ext uri="{FF2B5EF4-FFF2-40B4-BE49-F238E27FC236}">
                <a16:creationId xmlns:a16="http://schemas.microsoft.com/office/drawing/2014/main" id="{218EA168-3ACE-D59C-1105-7325CDC2DE62}"/>
              </a:ext>
            </a:extLst>
          </p:cNvPr>
          <p:cNvSpPr>
            <a:spLocks noGrp="1"/>
          </p:cNvSpPr>
          <p:nvPr>
            <p:ph type="sldNum" sz="quarter" idx="11"/>
          </p:nvPr>
        </p:nvSpPr>
        <p:spPr>
          <a:xfrm>
            <a:off x="7975601" y="6356350"/>
            <a:ext cx="1148195" cy="365125"/>
          </a:xfrm>
        </p:spPr>
        <p:txBody>
          <a:bodyPr vert="horz" lIns="91440" tIns="45720" rIns="91440" bIns="45720" rtlCol="0" anchor="ctr">
            <a:normAutofit/>
          </a:bodyPr>
          <a:lstStyle/>
          <a:p>
            <a:pPr defTabSz="457200">
              <a:spcAft>
                <a:spcPts val="600"/>
              </a:spcAft>
            </a:pPr>
            <a:fld id="{256D3EEF-DE4E-429D-8EC4-DDC531AFF587}" type="slidenum">
              <a:rPr lang="en-US" sz="1200" b="1" kern="1200" dirty="0">
                <a:solidFill>
                  <a:schemeClr val="accent1"/>
                </a:solidFill>
                <a:latin typeface="+mn-lt"/>
                <a:ea typeface="+mn-ea"/>
                <a:cs typeface="+mn-cs"/>
              </a:rPr>
              <a:pPr defTabSz="457200">
                <a:spcAft>
                  <a:spcPts val="600"/>
                </a:spcAft>
              </a:pPr>
              <a:t>14</a:t>
            </a:fld>
            <a:endParaRPr lang="en-US" sz="1200" b="1" kern="1200" dirty="0">
              <a:solidFill>
                <a:schemeClr val="accent1"/>
              </a:solidFill>
              <a:latin typeface="+mn-lt"/>
              <a:ea typeface="+mn-ea"/>
              <a:cs typeface="+mn-cs"/>
            </a:endParaRPr>
          </a:p>
        </p:txBody>
      </p:sp>
      <p:pic>
        <p:nvPicPr>
          <p:cNvPr id="5" name="Picture 4">
            <a:extLst>
              <a:ext uri="{FF2B5EF4-FFF2-40B4-BE49-F238E27FC236}">
                <a16:creationId xmlns:a16="http://schemas.microsoft.com/office/drawing/2014/main" id="{F46437BD-17CF-7DBE-5DD2-498BBC5729FB}"/>
              </a:ext>
            </a:extLst>
          </p:cNvPr>
          <p:cNvPicPr>
            <a:picLocks noChangeAspect="1"/>
          </p:cNvPicPr>
          <p:nvPr/>
        </p:nvPicPr>
        <p:blipFill rotWithShape="1">
          <a:blip r:embed="rId3"/>
          <a:srcRect l="3668" t="5542" r="7565" b="10810"/>
          <a:stretch/>
        </p:blipFill>
        <p:spPr>
          <a:xfrm>
            <a:off x="7786132" y="6291071"/>
            <a:ext cx="1075766" cy="365760"/>
          </a:xfrm>
          <a:prstGeom prst="rect">
            <a:avLst/>
          </a:prstGeom>
        </p:spPr>
      </p:pic>
    </p:spTree>
    <p:extLst>
      <p:ext uri="{BB962C8B-B14F-4D97-AF65-F5344CB8AC3E}">
        <p14:creationId xmlns:p14="http://schemas.microsoft.com/office/powerpoint/2010/main" val="1321889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41">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9" name="Rectangle 43">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0" name="Rectangle 45">
            <a:extLst>
              <a:ext uri="{FF2B5EF4-FFF2-40B4-BE49-F238E27FC236}">
                <a16:creationId xmlns:a16="http://schemas.microsoft.com/office/drawing/2014/main" id="{A5CF2FC8-D184-4B10-83A5-61FC2148BE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3848"/>
            <a:ext cx="4206191"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216936" y="1123837"/>
            <a:ext cx="3749222" cy="1255469"/>
          </a:xfrm>
        </p:spPr>
        <p:txBody>
          <a:bodyPr vert="horz" lIns="91440" tIns="45720" rIns="91440" bIns="45720" rtlCol="0" anchor="ctr">
            <a:normAutofit/>
          </a:bodyPr>
          <a:lstStyle/>
          <a:p>
            <a:r>
              <a:rPr lang="en-US" sz="3600"/>
              <a:t>2023 PIT Analysis</a:t>
            </a:r>
          </a:p>
        </p:txBody>
      </p:sp>
      <p:sp>
        <p:nvSpPr>
          <p:cNvPr id="3" name="TextBox 2"/>
          <p:cNvSpPr txBox="1"/>
          <p:nvPr/>
        </p:nvSpPr>
        <p:spPr>
          <a:xfrm>
            <a:off x="216936" y="2133600"/>
            <a:ext cx="3749222" cy="3505200"/>
          </a:xfrm>
          <a:prstGeom prst="rect">
            <a:avLst/>
          </a:prstGeom>
        </p:spPr>
        <p:txBody>
          <a:bodyPr vert="horz" lIns="91440" tIns="45720" rIns="91440" bIns="45720" rtlCol="0" anchor="t">
            <a:normAutofit/>
          </a:bodyPr>
          <a:lstStyle/>
          <a:p>
            <a:pPr algn="ctr">
              <a:lnSpc>
                <a:spcPct val="90000"/>
              </a:lnSpc>
              <a:spcAft>
                <a:spcPts val="600"/>
              </a:spcAft>
              <a:buClr>
                <a:schemeClr val="accent1"/>
              </a:buClr>
            </a:pPr>
            <a:r>
              <a:rPr lang="en-US" sz="1500" b="1" dirty="0">
                <a:solidFill>
                  <a:srgbClr val="FFFFFF"/>
                </a:solidFill>
              </a:rPr>
              <a:t>Families Experiencing Homelessness in Merced County</a:t>
            </a:r>
          </a:p>
          <a:p>
            <a:pPr indent="-182880">
              <a:lnSpc>
                <a:spcPct val="90000"/>
              </a:lnSpc>
              <a:spcAft>
                <a:spcPts val="600"/>
              </a:spcAft>
              <a:buClr>
                <a:schemeClr val="accent1"/>
              </a:buClr>
              <a:buFont typeface="Wingdings 2" pitchFamily="18" charset="2"/>
              <a:buChar char=""/>
            </a:pPr>
            <a:endParaRPr lang="en-US" sz="1500" b="1" dirty="0">
              <a:solidFill>
                <a:srgbClr val="FFFFFF"/>
              </a:solidFill>
            </a:endParaRPr>
          </a:p>
          <a:p>
            <a:pPr marL="102870" lvl="0">
              <a:lnSpc>
                <a:spcPct val="90000"/>
              </a:lnSpc>
              <a:spcAft>
                <a:spcPts val="600"/>
              </a:spcAft>
              <a:buClr>
                <a:schemeClr val="accent1"/>
              </a:buClr>
            </a:pPr>
            <a:r>
              <a:rPr lang="en-US" sz="1500" dirty="0">
                <a:solidFill>
                  <a:srgbClr val="FFFFFF"/>
                </a:solidFill>
              </a:rPr>
              <a:t>During our PIT count, 45 families enrolled in HSA temporary homeless assistance program which were made up of 113 individuals of which 58 were adults and 75 were children.</a:t>
            </a:r>
          </a:p>
          <a:p>
            <a:pPr marL="102870" lvl="0">
              <a:lnSpc>
                <a:spcPct val="90000"/>
              </a:lnSpc>
              <a:spcAft>
                <a:spcPts val="600"/>
              </a:spcAft>
              <a:buClr>
                <a:schemeClr val="accent1"/>
              </a:buClr>
            </a:pPr>
            <a:endParaRPr lang="en-US" sz="1500" dirty="0">
              <a:solidFill>
                <a:srgbClr val="FFFFFF"/>
              </a:solidFill>
            </a:endParaRPr>
          </a:p>
          <a:p>
            <a:pPr marL="102870" lvl="0">
              <a:lnSpc>
                <a:spcPct val="90000"/>
              </a:lnSpc>
              <a:spcAft>
                <a:spcPts val="600"/>
              </a:spcAft>
              <a:buClr>
                <a:schemeClr val="accent1"/>
              </a:buClr>
            </a:pPr>
            <a:r>
              <a:rPr lang="en-US" sz="1500" dirty="0">
                <a:solidFill>
                  <a:srgbClr val="FFFFFF"/>
                </a:solidFill>
              </a:rPr>
              <a:t>In 2022, 68 families enrolled in HSA temporary homeless assistance program which were made up of 237 individuals of which 86 were adults and 151 were children.</a:t>
            </a:r>
          </a:p>
          <a:p>
            <a:pPr marL="102870" lvl="0">
              <a:lnSpc>
                <a:spcPct val="90000"/>
              </a:lnSpc>
              <a:spcAft>
                <a:spcPts val="600"/>
              </a:spcAft>
              <a:buClr>
                <a:srgbClr val="FFFFFF"/>
              </a:buClr>
            </a:pPr>
            <a:endParaRPr lang="en-US" sz="1500" dirty="0">
              <a:solidFill>
                <a:srgbClr val="FFFFFF"/>
              </a:solidFill>
            </a:endParaRPr>
          </a:p>
          <a:p>
            <a:pPr lvl="0" indent="-182880">
              <a:lnSpc>
                <a:spcPct val="90000"/>
              </a:lnSpc>
              <a:spcAft>
                <a:spcPts val="600"/>
              </a:spcAft>
              <a:buClr>
                <a:schemeClr val="accent1"/>
              </a:buClr>
              <a:buFont typeface="Wingdings 2" pitchFamily="18" charset="2"/>
              <a:buChar char=""/>
            </a:pPr>
            <a:endParaRPr lang="en-US" sz="1500" dirty="0">
              <a:solidFill>
                <a:srgbClr val="FFFFFF"/>
              </a:solidFill>
            </a:endParaRPr>
          </a:p>
          <a:p>
            <a:pPr lvl="0" indent="-182880">
              <a:lnSpc>
                <a:spcPct val="90000"/>
              </a:lnSpc>
              <a:spcAft>
                <a:spcPts val="600"/>
              </a:spcAft>
              <a:buClr>
                <a:schemeClr val="accent1"/>
              </a:buClr>
              <a:buFont typeface="Wingdings 2" pitchFamily="18" charset="2"/>
              <a:buChar char=""/>
            </a:pPr>
            <a:endParaRPr lang="en-US" sz="1500" dirty="0">
              <a:solidFill>
                <a:srgbClr val="FFFFFF"/>
              </a:solidFill>
            </a:endParaRPr>
          </a:p>
          <a:p>
            <a:pPr indent="-182880">
              <a:lnSpc>
                <a:spcPct val="90000"/>
              </a:lnSpc>
              <a:spcAft>
                <a:spcPts val="600"/>
              </a:spcAft>
              <a:buClr>
                <a:schemeClr val="accent1"/>
              </a:buClr>
              <a:buFont typeface="Wingdings 2" pitchFamily="18" charset="2"/>
              <a:buChar char=""/>
            </a:pPr>
            <a:endParaRPr lang="en-US" sz="1500" dirty="0">
              <a:solidFill>
                <a:srgbClr val="FFFFFF"/>
              </a:solidFill>
            </a:endParaRPr>
          </a:p>
          <a:p>
            <a:pPr indent="-182880">
              <a:lnSpc>
                <a:spcPct val="90000"/>
              </a:lnSpc>
              <a:spcAft>
                <a:spcPts val="600"/>
              </a:spcAft>
              <a:buClr>
                <a:schemeClr val="accent1"/>
              </a:buClr>
              <a:buFont typeface="Wingdings 2" pitchFamily="18" charset="2"/>
              <a:buChar char=""/>
            </a:pPr>
            <a:endParaRPr lang="en-US" sz="1500" dirty="0">
              <a:solidFill>
                <a:srgbClr val="FFFFFF"/>
              </a:solidFill>
            </a:endParaRPr>
          </a:p>
          <a:p>
            <a:pPr lvl="1" indent="-182880">
              <a:lnSpc>
                <a:spcPct val="90000"/>
              </a:lnSpc>
              <a:spcAft>
                <a:spcPts val="600"/>
              </a:spcAft>
              <a:buClr>
                <a:schemeClr val="accent1"/>
              </a:buClr>
              <a:buFont typeface="Wingdings 2" pitchFamily="18" charset="2"/>
              <a:buChar char=""/>
            </a:pPr>
            <a:endParaRPr lang="en-US" sz="1500" dirty="0">
              <a:solidFill>
                <a:srgbClr val="FFFFFF"/>
              </a:solidFill>
            </a:endParaRPr>
          </a:p>
        </p:txBody>
      </p:sp>
      <p:sp>
        <p:nvSpPr>
          <p:cNvPr id="4" name="Slide Number Placeholder 3">
            <a:extLst>
              <a:ext uri="{FF2B5EF4-FFF2-40B4-BE49-F238E27FC236}">
                <a16:creationId xmlns:a16="http://schemas.microsoft.com/office/drawing/2014/main" id="{DAF62F52-32BB-F3FC-1B96-F224B444855B}"/>
              </a:ext>
            </a:extLst>
          </p:cNvPr>
          <p:cNvSpPr>
            <a:spLocks noGrp="1"/>
          </p:cNvSpPr>
          <p:nvPr>
            <p:ph type="sldNum" sz="quarter" idx="11"/>
          </p:nvPr>
        </p:nvSpPr>
        <p:spPr>
          <a:xfrm>
            <a:off x="7975601" y="6356350"/>
            <a:ext cx="1148195" cy="365125"/>
          </a:xfrm>
        </p:spPr>
        <p:txBody>
          <a:bodyPr vert="horz" lIns="91440" tIns="45720" rIns="91440" bIns="45720" rtlCol="0" anchor="ctr">
            <a:normAutofit/>
          </a:bodyPr>
          <a:lstStyle/>
          <a:p>
            <a:pPr defTabSz="457200">
              <a:spcAft>
                <a:spcPts val="600"/>
              </a:spcAft>
            </a:pPr>
            <a:fld id="{256D3EEF-DE4E-429D-8EC4-DDC531AFF587}" type="slidenum">
              <a:rPr lang="en-US" sz="1200" b="1" kern="1200" dirty="0">
                <a:solidFill>
                  <a:schemeClr val="accent1"/>
                </a:solidFill>
                <a:latin typeface="+mn-lt"/>
                <a:ea typeface="+mn-ea"/>
                <a:cs typeface="+mn-cs"/>
              </a:rPr>
              <a:pPr defTabSz="457200">
                <a:spcAft>
                  <a:spcPts val="600"/>
                </a:spcAft>
              </a:pPr>
              <a:t>15</a:t>
            </a:fld>
            <a:endParaRPr lang="en-US" sz="1200" b="1" kern="1200" dirty="0">
              <a:solidFill>
                <a:schemeClr val="accent1"/>
              </a:solidFill>
              <a:latin typeface="+mn-lt"/>
              <a:ea typeface="+mn-ea"/>
              <a:cs typeface="+mn-cs"/>
            </a:endParaRPr>
          </a:p>
        </p:txBody>
      </p:sp>
      <p:graphicFrame>
        <p:nvGraphicFramePr>
          <p:cNvPr id="6" name="Table 5"/>
          <p:cNvGraphicFramePr>
            <a:graphicFrameLocks noGrp="1"/>
          </p:cNvGraphicFramePr>
          <p:nvPr>
            <p:extLst>
              <p:ext uri="{D42A27DB-BD31-4B8C-83A1-F6EECF244321}">
                <p14:modId xmlns:p14="http://schemas.microsoft.com/office/powerpoint/2010/main" val="3573961539"/>
              </p:ext>
            </p:extLst>
          </p:nvPr>
        </p:nvGraphicFramePr>
        <p:xfrm>
          <a:off x="4569667" y="1800015"/>
          <a:ext cx="3928755" cy="3238321"/>
        </p:xfrm>
        <a:graphic>
          <a:graphicData uri="http://schemas.openxmlformats.org/drawingml/2006/table">
            <a:tbl>
              <a:tblPr firstRow="1" firstCol="1" bandRow="1">
                <a:tableStyleId>{8799B23B-EC83-4686-B30A-512413B5E67A}</a:tableStyleId>
              </a:tblPr>
              <a:tblGrid>
                <a:gridCol w="2409424">
                  <a:extLst>
                    <a:ext uri="{9D8B030D-6E8A-4147-A177-3AD203B41FA5}">
                      <a16:colId xmlns:a16="http://schemas.microsoft.com/office/drawing/2014/main" val="6023968"/>
                    </a:ext>
                  </a:extLst>
                </a:gridCol>
                <a:gridCol w="1519331">
                  <a:extLst>
                    <a:ext uri="{9D8B030D-6E8A-4147-A177-3AD203B41FA5}">
                      <a16:colId xmlns:a16="http://schemas.microsoft.com/office/drawing/2014/main" val="554300313"/>
                    </a:ext>
                  </a:extLst>
                </a:gridCol>
              </a:tblGrid>
              <a:tr h="68841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u="none" strike="noStrike" kern="1200" cap="none" spc="0" normalizeH="0" baseline="0" noProof="0">
                          <a:ln>
                            <a:noFill/>
                          </a:ln>
                          <a:solidFill>
                            <a:schemeClr val="tx1"/>
                          </a:solidFill>
                          <a:effectLst/>
                          <a:uLnTx/>
                          <a:uFillTx/>
                        </a:rPr>
                        <a:t>Families Last Permanent Zip Code By Jurisdiction</a:t>
                      </a:r>
                      <a:endParaRPr kumimoji="0" lang="en-US" sz="1700" b="0" i="0" u="none" strike="noStrike" kern="1200" cap="none" spc="0" normalizeH="0" baseline="0" noProof="0">
                        <a:ln>
                          <a:noFill/>
                        </a:ln>
                        <a:solidFill>
                          <a:schemeClr val="tx1"/>
                        </a:solidFill>
                        <a:effectLst/>
                        <a:uLnTx/>
                        <a:uFillTx/>
                        <a:latin typeface="+mn-lt"/>
                        <a:ea typeface="+mn-ea"/>
                        <a:cs typeface="+mn-cs"/>
                      </a:endParaRPr>
                    </a:p>
                  </a:txBody>
                  <a:tcPr marL="49392" marR="49392" marT="23259" marB="98785" anchor="b"/>
                </a:tc>
                <a:tc hMerge="1">
                  <a:txBody>
                    <a:bodyPr/>
                    <a:lstStyle/>
                    <a:p>
                      <a:pPr marL="0" marR="0">
                        <a:spcBef>
                          <a:spcPts val="0"/>
                        </a:spcBef>
                        <a:spcAft>
                          <a:spcPts val="0"/>
                        </a:spcAft>
                      </a:pPr>
                      <a:endParaRPr lang="en-US" sz="1100">
                        <a:solidFill>
                          <a:schemeClr val="tx1"/>
                        </a:solidFill>
                        <a:effectLst/>
                        <a:latin typeface="Calibri" panose="020F0502020204030204" pitchFamily="34"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1823378"/>
                  </a:ext>
                </a:extLst>
              </a:tr>
              <a:tr h="424985">
                <a:tc>
                  <a:txBody>
                    <a:bodyPr/>
                    <a:lstStyle/>
                    <a:p>
                      <a:pPr marL="0" marR="0">
                        <a:spcBef>
                          <a:spcPts val="0"/>
                        </a:spcBef>
                        <a:spcAft>
                          <a:spcPts val="0"/>
                        </a:spcAft>
                      </a:pPr>
                      <a:r>
                        <a:rPr lang="en-US" sz="1700" b="0" cap="none" spc="0">
                          <a:solidFill>
                            <a:schemeClr val="tx1"/>
                          </a:solidFill>
                          <a:effectLst/>
                        </a:rPr>
                        <a:t>Atwater</a:t>
                      </a:r>
                      <a:endParaRPr lang="en-US" sz="1700" b="0" cap="none" spc="0">
                        <a:solidFill>
                          <a:schemeClr val="tx1"/>
                        </a:solidFill>
                        <a:effectLst/>
                        <a:latin typeface="Calibri" panose="020F0502020204030204" pitchFamily="34" charset="0"/>
                        <a:ea typeface="Calibri" panose="020F0502020204030204" pitchFamily="34" charset="0"/>
                      </a:endParaRPr>
                    </a:p>
                  </a:txBody>
                  <a:tcPr marL="49392" marR="49392" marT="23259" marB="98785"/>
                </a:tc>
                <a:tc>
                  <a:txBody>
                    <a:bodyPr/>
                    <a:lstStyle/>
                    <a:p>
                      <a:pPr marL="0" marR="0">
                        <a:spcBef>
                          <a:spcPts val="0"/>
                        </a:spcBef>
                        <a:spcAft>
                          <a:spcPts val="0"/>
                        </a:spcAft>
                      </a:pPr>
                      <a:r>
                        <a:rPr lang="en-US" sz="1300" cap="none" spc="0">
                          <a:solidFill>
                            <a:schemeClr val="tx1"/>
                          </a:solidFill>
                          <a:effectLst/>
                        </a:rPr>
                        <a:t>3</a:t>
                      </a:r>
                      <a:endParaRPr lang="en-US" sz="1300" cap="none" spc="0">
                        <a:solidFill>
                          <a:schemeClr val="tx1"/>
                        </a:solidFill>
                        <a:effectLst/>
                        <a:latin typeface="Calibri" panose="020F0502020204030204" pitchFamily="34" charset="0"/>
                        <a:ea typeface="Calibri" panose="020F0502020204030204" pitchFamily="34" charset="0"/>
                      </a:endParaRPr>
                    </a:p>
                  </a:txBody>
                  <a:tcPr marL="49392" marR="49392" marT="23259" marB="98785"/>
                </a:tc>
                <a:extLst>
                  <a:ext uri="{0D108BD9-81ED-4DB2-BD59-A6C34878D82A}">
                    <a16:rowId xmlns:a16="http://schemas.microsoft.com/office/drawing/2014/main" val="553508779"/>
                  </a:ext>
                </a:extLst>
              </a:tr>
              <a:tr h="424985">
                <a:tc>
                  <a:txBody>
                    <a:bodyPr/>
                    <a:lstStyle/>
                    <a:p>
                      <a:pPr marL="0" marR="0">
                        <a:spcBef>
                          <a:spcPts val="0"/>
                        </a:spcBef>
                        <a:spcAft>
                          <a:spcPts val="0"/>
                        </a:spcAft>
                      </a:pPr>
                      <a:r>
                        <a:rPr lang="en-US" sz="1700" b="0" cap="none" spc="0">
                          <a:solidFill>
                            <a:schemeClr val="tx1"/>
                          </a:solidFill>
                          <a:effectLst/>
                        </a:rPr>
                        <a:t>Dos Palos </a:t>
                      </a:r>
                      <a:endParaRPr lang="en-US" sz="1700" b="0" cap="none" spc="0">
                        <a:solidFill>
                          <a:schemeClr val="tx1"/>
                        </a:solidFill>
                        <a:effectLst/>
                        <a:latin typeface="Calibri" panose="020F0502020204030204" pitchFamily="34" charset="0"/>
                        <a:ea typeface="Calibri" panose="020F0502020204030204" pitchFamily="34" charset="0"/>
                      </a:endParaRPr>
                    </a:p>
                  </a:txBody>
                  <a:tcPr marL="49392" marR="49392" marT="23259" marB="98785"/>
                </a:tc>
                <a:tc>
                  <a:txBody>
                    <a:bodyPr/>
                    <a:lstStyle/>
                    <a:p>
                      <a:pPr marL="0" marR="0">
                        <a:spcBef>
                          <a:spcPts val="0"/>
                        </a:spcBef>
                        <a:spcAft>
                          <a:spcPts val="0"/>
                        </a:spcAft>
                      </a:pPr>
                      <a:r>
                        <a:rPr lang="en-US" sz="1300" cap="none" spc="0">
                          <a:solidFill>
                            <a:schemeClr val="tx1"/>
                          </a:solidFill>
                          <a:effectLst/>
                        </a:rPr>
                        <a:t>1</a:t>
                      </a:r>
                      <a:endParaRPr lang="en-US" sz="1300" cap="none" spc="0">
                        <a:solidFill>
                          <a:schemeClr val="tx1"/>
                        </a:solidFill>
                        <a:effectLst/>
                        <a:latin typeface="Calibri" panose="020F0502020204030204" pitchFamily="34" charset="0"/>
                        <a:ea typeface="Calibri" panose="020F0502020204030204" pitchFamily="34" charset="0"/>
                      </a:endParaRPr>
                    </a:p>
                  </a:txBody>
                  <a:tcPr marL="49392" marR="49392" marT="23259" marB="98785"/>
                </a:tc>
                <a:extLst>
                  <a:ext uri="{0D108BD9-81ED-4DB2-BD59-A6C34878D82A}">
                    <a16:rowId xmlns:a16="http://schemas.microsoft.com/office/drawing/2014/main" val="3777416433"/>
                  </a:ext>
                </a:extLst>
              </a:tr>
              <a:tr h="424985">
                <a:tc>
                  <a:txBody>
                    <a:bodyPr/>
                    <a:lstStyle/>
                    <a:p>
                      <a:pPr marL="0" marR="0">
                        <a:spcBef>
                          <a:spcPts val="0"/>
                        </a:spcBef>
                        <a:spcAft>
                          <a:spcPts val="0"/>
                        </a:spcAft>
                      </a:pPr>
                      <a:r>
                        <a:rPr lang="en-US" sz="1700" b="0" cap="none" spc="0">
                          <a:solidFill>
                            <a:schemeClr val="tx1"/>
                          </a:solidFill>
                          <a:effectLst/>
                        </a:rPr>
                        <a:t>Hilmar</a:t>
                      </a:r>
                      <a:endParaRPr lang="en-US" sz="1700" b="0" cap="none" spc="0">
                        <a:solidFill>
                          <a:schemeClr val="tx1"/>
                        </a:solidFill>
                        <a:effectLst/>
                        <a:latin typeface="Calibri" panose="020F0502020204030204" pitchFamily="34" charset="0"/>
                        <a:ea typeface="Calibri" panose="020F0502020204030204" pitchFamily="34" charset="0"/>
                      </a:endParaRPr>
                    </a:p>
                  </a:txBody>
                  <a:tcPr marL="49392" marR="49392" marT="23259" marB="98785"/>
                </a:tc>
                <a:tc>
                  <a:txBody>
                    <a:bodyPr/>
                    <a:lstStyle/>
                    <a:p>
                      <a:pPr marL="0" marR="0">
                        <a:spcBef>
                          <a:spcPts val="0"/>
                        </a:spcBef>
                        <a:spcAft>
                          <a:spcPts val="0"/>
                        </a:spcAft>
                      </a:pPr>
                      <a:r>
                        <a:rPr lang="en-US" sz="1300" cap="none" spc="0">
                          <a:solidFill>
                            <a:schemeClr val="tx1"/>
                          </a:solidFill>
                          <a:effectLst/>
                        </a:rPr>
                        <a:t>1</a:t>
                      </a:r>
                      <a:endParaRPr lang="en-US" sz="1300" cap="none" spc="0">
                        <a:solidFill>
                          <a:schemeClr val="tx1"/>
                        </a:solidFill>
                        <a:effectLst/>
                        <a:latin typeface="Calibri" panose="020F0502020204030204" pitchFamily="34" charset="0"/>
                        <a:ea typeface="Calibri" panose="020F0502020204030204" pitchFamily="34" charset="0"/>
                      </a:endParaRPr>
                    </a:p>
                  </a:txBody>
                  <a:tcPr marL="49392" marR="49392" marT="23259" marB="98785"/>
                </a:tc>
                <a:extLst>
                  <a:ext uri="{0D108BD9-81ED-4DB2-BD59-A6C34878D82A}">
                    <a16:rowId xmlns:a16="http://schemas.microsoft.com/office/drawing/2014/main" val="1274714436"/>
                  </a:ext>
                </a:extLst>
              </a:tr>
              <a:tr h="424985">
                <a:tc>
                  <a:txBody>
                    <a:bodyPr/>
                    <a:lstStyle/>
                    <a:p>
                      <a:pPr marL="0" marR="0">
                        <a:spcBef>
                          <a:spcPts val="0"/>
                        </a:spcBef>
                        <a:spcAft>
                          <a:spcPts val="0"/>
                        </a:spcAft>
                      </a:pPr>
                      <a:r>
                        <a:rPr lang="en-US" sz="1700" b="0" cap="none" spc="0">
                          <a:solidFill>
                            <a:schemeClr val="tx1"/>
                          </a:solidFill>
                          <a:effectLst/>
                        </a:rPr>
                        <a:t>Los </a:t>
                      </a:r>
                      <a:r>
                        <a:rPr lang="en-US" sz="1700" b="0" cap="none" spc="0" err="1">
                          <a:solidFill>
                            <a:schemeClr val="tx1"/>
                          </a:solidFill>
                          <a:effectLst/>
                        </a:rPr>
                        <a:t>Banos</a:t>
                      </a:r>
                      <a:endParaRPr lang="en-US" sz="1700" b="0" cap="none" spc="0">
                        <a:solidFill>
                          <a:schemeClr val="tx1"/>
                        </a:solidFill>
                        <a:effectLst/>
                        <a:latin typeface="Calibri" panose="020F0502020204030204" pitchFamily="34" charset="0"/>
                        <a:ea typeface="Calibri" panose="020F0502020204030204" pitchFamily="34" charset="0"/>
                      </a:endParaRPr>
                    </a:p>
                  </a:txBody>
                  <a:tcPr marL="49392" marR="49392" marT="23259" marB="98785"/>
                </a:tc>
                <a:tc>
                  <a:txBody>
                    <a:bodyPr/>
                    <a:lstStyle/>
                    <a:p>
                      <a:pPr marL="0" marR="0">
                        <a:spcBef>
                          <a:spcPts val="0"/>
                        </a:spcBef>
                        <a:spcAft>
                          <a:spcPts val="0"/>
                        </a:spcAft>
                      </a:pPr>
                      <a:r>
                        <a:rPr lang="en-US" sz="1300" cap="none" spc="0">
                          <a:solidFill>
                            <a:schemeClr val="tx1"/>
                          </a:solidFill>
                          <a:effectLst/>
                        </a:rPr>
                        <a:t>4</a:t>
                      </a:r>
                      <a:endParaRPr lang="en-US" sz="1300" cap="none" spc="0">
                        <a:solidFill>
                          <a:schemeClr val="tx1"/>
                        </a:solidFill>
                        <a:effectLst/>
                        <a:latin typeface="Calibri" panose="020F0502020204030204" pitchFamily="34" charset="0"/>
                        <a:ea typeface="Calibri" panose="020F0502020204030204" pitchFamily="34" charset="0"/>
                      </a:endParaRPr>
                    </a:p>
                  </a:txBody>
                  <a:tcPr marL="49392" marR="49392" marT="23259" marB="98785"/>
                </a:tc>
                <a:extLst>
                  <a:ext uri="{0D108BD9-81ED-4DB2-BD59-A6C34878D82A}">
                    <a16:rowId xmlns:a16="http://schemas.microsoft.com/office/drawing/2014/main" val="748712793"/>
                  </a:ext>
                </a:extLst>
              </a:tr>
              <a:tr h="424985">
                <a:tc>
                  <a:txBody>
                    <a:bodyPr/>
                    <a:lstStyle/>
                    <a:p>
                      <a:pPr marL="0" marR="0">
                        <a:spcBef>
                          <a:spcPts val="0"/>
                        </a:spcBef>
                        <a:spcAft>
                          <a:spcPts val="0"/>
                        </a:spcAft>
                      </a:pPr>
                      <a:r>
                        <a:rPr lang="en-US" sz="1700" b="0" cap="none" spc="0">
                          <a:solidFill>
                            <a:schemeClr val="tx1"/>
                          </a:solidFill>
                          <a:effectLst/>
                        </a:rPr>
                        <a:t>Merced</a:t>
                      </a:r>
                      <a:endParaRPr lang="en-US" sz="1700" b="0" cap="none" spc="0">
                        <a:solidFill>
                          <a:schemeClr val="tx1"/>
                        </a:solidFill>
                        <a:effectLst/>
                        <a:latin typeface="Calibri" panose="020F0502020204030204" pitchFamily="34" charset="0"/>
                        <a:ea typeface="Calibri" panose="020F0502020204030204" pitchFamily="34" charset="0"/>
                      </a:endParaRPr>
                    </a:p>
                  </a:txBody>
                  <a:tcPr marL="49392" marR="49392" marT="23259" marB="98785"/>
                </a:tc>
                <a:tc>
                  <a:txBody>
                    <a:bodyPr/>
                    <a:lstStyle/>
                    <a:p>
                      <a:pPr marL="0" marR="0">
                        <a:spcBef>
                          <a:spcPts val="0"/>
                        </a:spcBef>
                        <a:spcAft>
                          <a:spcPts val="0"/>
                        </a:spcAft>
                      </a:pPr>
                      <a:r>
                        <a:rPr lang="en-US" sz="1300" cap="none" spc="0">
                          <a:solidFill>
                            <a:schemeClr val="tx1"/>
                          </a:solidFill>
                          <a:effectLst/>
                        </a:rPr>
                        <a:t>35</a:t>
                      </a:r>
                      <a:endParaRPr lang="en-US" sz="1300" cap="none" spc="0">
                        <a:solidFill>
                          <a:schemeClr val="tx1"/>
                        </a:solidFill>
                        <a:effectLst/>
                        <a:latin typeface="Calibri" panose="020F0502020204030204" pitchFamily="34" charset="0"/>
                        <a:ea typeface="Calibri" panose="020F0502020204030204" pitchFamily="34" charset="0"/>
                      </a:endParaRPr>
                    </a:p>
                  </a:txBody>
                  <a:tcPr marL="49392" marR="49392" marT="23259" marB="98785"/>
                </a:tc>
                <a:extLst>
                  <a:ext uri="{0D108BD9-81ED-4DB2-BD59-A6C34878D82A}">
                    <a16:rowId xmlns:a16="http://schemas.microsoft.com/office/drawing/2014/main" val="1404053177"/>
                  </a:ext>
                </a:extLst>
              </a:tr>
              <a:tr h="424985">
                <a:tc>
                  <a:txBody>
                    <a:bodyPr/>
                    <a:lstStyle/>
                    <a:p>
                      <a:pPr marL="0" marR="0">
                        <a:spcBef>
                          <a:spcPts val="0"/>
                        </a:spcBef>
                        <a:spcAft>
                          <a:spcPts val="0"/>
                        </a:spcAft>
                      </a:pPr>
                      <a:r>
                        <a:rPr lang="en-US" sz="1700" b="0" cap="none" spc="0">
                          <a:solidFill>
                            <a:schemeClr val="tx1"/>
                          </a:solidFill>
                          <a:effectLst/>
                        </a:rPr>
                        <a:t>Winton</a:t>
                      </a:r>
                      <a:endParaRPr lang="en-US" sz="1700" b="0" cap="none" spc="0">
                        <a:solidFill>
                          <a:schemeClr val="tx1"/>
                        </a:solidFill>
                        <a:effectLst/>
                        <a:latin typeface="Calibri" panose="020F0502020204030204" pitchFamily="34" charset="0"/>
                        <a:ea typeface="Calibri" panose="020F0502020204030204" pitchFamily="34" charset="0"/>
                      </a:endParaRPr>
                    </a:p>
                  </a:txBody>
                  <a:tcPr marL="49392" marR="49392" marT="23259" marB="98785"/>
                </a:tc>
                <a:tc>
                  <a:txBody>
                    <a:bodyPr/>
                    <a:lstStyle/>
                    <a:p>
                      <a:pPr marL="0" marR="0">
                        <a:spcBef>
                          <a:spcPts val="0"/>
                        </a:spcBef>
                        <a:spcAft>
                          <a:spcPts val="0"/>
                        </a:spcAft>
                      </a:pPr>
                      <a:r>
                        <a:rPr lang="en-US" sz="1300" cap="none" spc="0">
                          <a:solidFill>
                            <a:schemeClr val="tx1"/>
                          </a:solidFill>
                          <a:effectLst/>
                        </a:rPr>
                        <a:t>1</a:t>
                      </a:r>
                      <a:endParaRPr lang="en-US" sz="1300" cap="none" spc="0">
                        <a:solidFill>
                          <a:schemeClr val="tx1"/>
                        </a:solidFill>
                        <a:effectLst/>
                        <a:latin typeface="Calibri" panose="020F0502020204030204" pitchFamily="34" charset="0"/>
                        <a:ea typeface="Calibri" panose="020F0502020204030204" pitchFamily="34" charset="0"/>
                      </a:endParaRPr>
                    </a:p>
                  </a:txBody>
                  <a:tcPr marL="49392" marR="49392" marT="23259" marB="98785"/>
                </a:tc>
                <a:extLst>
                  <a:ext uri="{0D108BD9-81ED-4DB2-BD59-A6C34878D82A}">
                    <a16:rowId xmlns:a16="http://schemas.microsoft.com/office/drawing/2014/main" val="3711529381"/>
                  </a:ext>
                </a:extLst>
              </a:tr>
            </a:tbl>
          </a:graphicData>
        </a:graphic>
      </p:graphicFrame>
      <p:pic>
        <p:nvPicPr>
          <p:cNvPr id="5" name="Picture 4">
            <a:extLst>
              <a:ext uri="{FF2B5EF4-FFF2-40B4-BE49-F238E27FC236}">
                <a16:creationId xmlns:a16="http://schemas.microsoft.com/office/drawing/2014/main" id="{2CFA4CED-27A5-6C0D-61B5-6DBF4B0FF685}"/>
              </a:ext>
            </a:extLst>
          </p:cNvPr>
          <p:cNvPicPr>
            <a:picLocks noChangeAspect="1"/>
          </p:cNvPicPr>
          <p:nvPr/>
        </p:nvPicPr>
        <p:blipFill rotWithShape="1">
          <a:blip r:embed="rId3"/>
          <a:srcRect l="3668" t="5542" r="7565" b="10810"/>
          <a:stretch/>
        </p:blipFill>
        <p:spPr>
          <a:xfrm>
            <a:off x="7786132" y="6291071"/>
            <a:ext cx="1075766" cy="365760"/>
          </a:xfrm>
          <a:prstGeom prst="rect">
            <a:avLst/>
          </a:prstGeom>
        </p:spPr>
      </p:pic>
    </p:spTree>
    <p:extLst>
      <p:ext uri="{BB962C8B-B14F-4D97-AF65-F5344CB8AC3E}">
        <p14:creationId xmlns:p14="http://schemas.microsoft.com/office/powerpoint/2010/main" val="10075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681577AD-DA5F-48B3-8FB9-5199BA9EE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5350"/>
            <a:ext cx="3481671" cy="5330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216936" y="1123837"/>
            <a:ext cx="3012087" cy="1255469"/>
          </a:xfrm>
        </p:spPr>
        <p:txBody>
          <a:bodyPr vert="horz" lIns="91440" tIns="45720" rIns="91440" bIns="45720" rtlCol="0" anchor="ctr">
            <a:normAutofit/>
          </a:bodyPr>
          <a:lstStyle/>
          <a:p>
            <a:r>
              <a:rPr lang="en-US" sz="3100"/>
              <a:t>2023 PIT Analysis Continued	</a:t>
            </a:r>
          </a:p>
        </p:txBody>
      </p:sp>
      <p:sp>
        <p:nvSpPr>
          <p:cNvPr id="6" name="TextBox 5"/>
          <p:cNvSpPr txBox="1"/>
          <p:nvPr/>
        </p:nvSpPr>
        <p:spPr>
          <a:xfrm>
            <a:off x="216936" y="2510395"/>
            <a:ext cx="3012087" cy="3274586"/>
          </a:xfrm>
          <a:prstGeom prst="rect">
            <a:avLst/>
          </a:prstGeom>
        </p:spPr>
        <p:txBody>
          <a:bodyPr vert="horz" lIns="91440" tIns="45720" rIns="91440" bIns="45720" rtlCol="0" anchor="t">
            <a:normAutofit/>
          </a:bodyPr>
          <a:lstStyle/>
          <a:p>
            <a:pPr>
              <a:lnSpc>
                <a:spcPct val="90000"/>
              </a:lnSpc>
              <a:spcAft>
                <a:spcPts val="600"/>
              </a:spcAft>
              <a:buClr>
                <a:schemeClr val="accent1"/>
              </a:buClr>
            </a:pPr>
            <a:r>
              <a:rPr lang="en-US" sz="1100" b="1" dirty="0">
                <a:solidFill>
                  <a:srgbClr val="FFFFFF"/>
                </a:solidFill>
              </a:rPr>
              <a:t>Fair Market Rents </a:t>
            </a:r>
          </a:p>
          <a:p>
            <a:pPr marL="285750" indent="-182880">
              <a:lnSpc>
                <a:spcPct val="90000"/>
              </a:lnSpc>
              <a:spcAft>
                <a:spcPts val="600"/>
              </a:spcAft>
              <a:buClr>
                <a:srgbClr val="FFFFFF"/>
              </a:buClr>
              <a:buFont typeface="Wingdings" panose="05000000000000000000" pitchFamily="2" charset="2"/>
              <a:buChar char="Ø"/>
            </a:pPr>
            <a:r>
              <a:rPr lang="en-US" sz="1100" dirty="0">
                <a:solidFill>
                  <a:srgbClr val="FFFFFF"/>
                </a:solidFill>
              </a:rPr>
              <a:t>Generally, determine the maximum rent that a Section 8 landlord will be allowed to charge their residents.</a:t>
            </a:r>
          </a:p>
          <a:p>
            <a:pPr indent="-182880">
              <a:lnSpc>
                <a:spcPct val="90000"/>
              </a:lnSpc>
              <a:spcAft>
                <a:spcPts val="600"/>
              </a:spcAft>
              <a:buClr>
                <a:srgbClr val="FFFFFF"/>
              </a:buClr>
              <a:buFont typeface="Wingdings" panose="05000000000000000000" pitchFamily="2" charset="2"/>
              <a:buChar char="Ø"/>
            </a:pPr>
            <a:endParaRPr lang="en-US" sz="1100" dirty="0">
              <a:solidFill>
                <a:srgbClr val="FFFFFF"/>
              </a:solidFill>
            </a:endParaRPr>
          </a:p>
          <a:p>
            <a:pPr marL="285750" indent="-182880">
              <a:lnSpc>
                <a:spcPct val="90000"/>
              </a:lnSpc>
              <a:spcAft>
                <a:spcPts val="600"/>
              </a:spcAft>
              <a:buClr>
                <a:srgbClr val="FFFFFF"/>
              </a:buClr>
              <a:buFont typeface="Wingdings" panose="05000000000000000000" pitchFamily="2" charset="2"/>
              <a:buChar char="Ø"/>
            </a:pPr>
            <a:r>
              <a:rPr lang="en-US" sz="1100" dirty="0">
                <a:solidFill>
                  <a:srgbClr val="FFFFFF"/>
                </a:solidFill>
              </a:rPr>
              <a:t>Generally calculated as the 40th percentile of gross rents for regular, standard quality units in a local housing market. </a:t>
            </a:r>
          </a:p>
          <a:p>
            <a:pPr indent="-182880">
              <a:lnSpc>
                <a:spcPct val="90000"/>
              </a:lnSpc>
              <a:spcAft>
                <a:spcPts val="600"/>
              </a:spcAft>
              <a:buClr>
                <a:srgbClr val="FFFFFF"/>
              </a:buClr>
              <a:buFont typeface="Wingdings" panose="05000000000000000000" pitchFamily="2" charset="2"/>
              <a:buChar char="Ø"/>
            </a:pPr>
            <a:endParaRPr lang="en-US" sz="1100" dirty="0">
              <a:solidFill>
                <a:srgbClr val="FFFFFF"/>
              </a:solidFill>
            </a:endParaRPr>
          </a:p>
          <a:p>
            <a:pPr marL="285750" indent="-182880">
              <a:lnSpc>
                <a:spcPct val="90000"/>
              </a:lnSpc>
              <a:spcAft>
                <a:spcPts val="600"/>
              </a:spcAft>
              <a:buClr>
                <a:srgbClr val="FFFFFF"/>
              </a:buClr>
              <a:buFont typeface="Wingdings" panose="05000000000000000000" pitchFamily="2" charset="2"/>
              <a:buChar char="Ø"/>
            </a:pPr>
            <a:r>
              <a:rPr lang="en-US" sz="1100" dirty="0">
                <a:solidFill>
                  <a:srgbClr val="FFFFFF"/>
                </a:solidFill>
              </a:rPr>
              <a:t>Excludes low-quality units, already subsidized units, and units that have been built in the last 2 years.</a:t>
            </a:r>
          </a:p>
          <a:p>
            <a:pPr>
              <a:lnSpc>
                <a:spcPct val="90000"/>
              </a:lnSpc>
              <a:spcAft>
                <a:spcPts val="600"/>
              </a:spcAft>
              <a:buClr>
                <a:schemeClr val="accent1"/>
              </a:buClr>
            </a:pPr>
            <a:r>
              <a:rPr lang="en-US" sz="1100" b="1" dirty="0">
                <a:solidFill>
                  <a:srgbClr val="FFFFFF"/>
                </a:solidFill>
              </a:rPr>
              <a:t>Vacancy Rates</a:t>
            </a:r>
          </a:p>
          <a:p>
            <a:pPr>
              <a:lnSpc>
                <a:spcPct val="90000"/>
              </a:lnSpc>
              <a:spcAft>
                <a:spcPts val="600"/>
              </a:spcAft>
              <a:buClr>
                <a:schemeClr val="accent1"/>
              </a:buClr>
            </a:pPr>
            <a:r>
              <a:rPr lang="en-US" sz="1100" dirty="0">
                <a:solidFill>
                  <a:srgbClr val="FFFFFF"/>
                </a:solidFill>
              </a:rPr>
              <a:t>According to relator research, Merced County has a homeowner vacancy rate of 2.3% and a rental vacancy rate of 5.3%. *</a:t>
            </a:r>
          </a:p>
        </p:txBody>
      </p:sp>
      <p:sp>
        <p:nvSpPr>
          <p:cNvPr id="3" name="Slide Number Placeholder 2">
            <a:extLst>
              <a:ext uri="{FF2B5EF4-FFF2-40B4-BE49-F238E27FC236}">
                <a16:creationId xmlns:a16="http://schemas.microsoft.com/office/drawing/2014/main" id="{5AD35B73-B188-6856-7856-817C8A02EB44}"/>
              </a:ext>
            </a:extLst>
          </p:cNvPr>
          <p:cNvSpPr>
            <a:spLocks noGrp="1"/>
          </p:cNvSpPr>
          <p:nvPr>
            <p:ph type="sldNum" sz="quarter" idx="11"/>
          </p:nvPr>
        </p:nvSpPr>
        <p:spPr>
          <a:xfrm>
            <a:off x="7975601" y="6356350"/>
            <a:ext cx="1148195" cy="365125"/>
          </a:xfrm>
        </p:spPr>
        <p:txBody>
          <a:bodyPr vert="horz" lIns="91440" tIns="45720" rIns="91440" bIns="45720" rtlCol="0" anchor="ctr">
            <a:normAutofit/>
          </a:bodyPr>
          <a:lstStyle/>
          <a:p>
            <a:pPr defTabSz="457200">
              <a:spcAft>
                <a:spcPts val="600"/>
              </a:spcAft>
            </a:pPr>
            <a:fld id="{256D3EEF-DE4E-429D-8EC4-DDC531AFF587}" type="slidenum">
              <a:rPr lang="en-US" sz="1200" b="1" kern="1200" dirty="0">
                <a:solidFill>
                  <a:schemeClr val="accent1"/>
                </a:solidFill>
                <a:latin typeface="+mn-lt"/>
                <a:ea typeface="+mn-ea"/>
                <a:cs typeface="+mn-cs"/>
              </a:rPr>
              <a:pPr defTabSz="457200">
                <a:spcAft>
                  <a:spcPts val="600"/>
                </a:spcAft>
              </a:pPr>
              <a:t>16</a:t>
            </a:fld>
            <a:endParaRPr lang="en-US" sz="1200" b="1" kern="1200" dirty="0">
              <a:solidFill>
                <a:schemeClr val="accent1"/>
              </a:solidFill>
              <a:latin typeface="+mn-lt"/>
              <a:ea typeface="+mn-ea"/>
              <a:cs typeface="+mn-cs"/>
            </a:endParaRPr>
          </a:p>
        </p:txBody>
      </p:sp>
      <p:graphicFrame>
        <p:nvGraphicFramePr>
          <p:cNvPr id="5" name="Table 4"/>
          <p:cNvGraphicFramePr>
            <a:graphicFrameLocks noGrp="1"/>
          </p:cNvGraphicFramePr>
          <p:nvPr>
            <p:extLst>
              <p:ext uri="{D42A27DB-BD31-4B8C-83A1-F6EECF244321}">
                <p14:modId xmlns:p14="http://schemas.microsoft.com/office/powerpoint/2010/main" val="1167719991"/>
              </p:ext>
            </p:extLst>
          </p:nvPr>
        </p:nvGraphicFramePr>
        <p:xfrm>
          <a:off x="3853097" y="1986273"/>
          <a:ext cx="4645326" cy="3030503"/>
        </p:xfrm>
        <a:graphic>
          <a:graphicData uri="http://schemas.openxmlformats.org/drawingml/2006/table">
            <a:tbl>
              <a:tblPr firstRow="1" firstCol="1" bandRow="1">
                <a:tableStyleId>{B301B821-A1FF-4177-AEE7-76D212191A09}</a:tableStyleId>
              </a:tblPr>
              <a:tblGrid>
                <a:gridCol w="944403">
                  <a:extLst>
                    <a:ext uri="{9D8B030D-6E8A-4147-A177-3AD203B41FA5}">
                      <a16:colId xmlns:a16="http://schemas.microsoft.com/office/drawing/2014/main" val="935171822"/>
                    </a:ext>
                  </a:extLst>
                </a:gridCol>
                <a:gridCol w="1424198">
                  <a:extLst>
                    <a:ext uri="{9D8B030D-6E8A-4147-A177-3AD203B41FA5}">
                      <a16:colId xmlns:a16="http://schemas.microsoft.com/office/drawing/2014/main" val="3095718512"/>
                    </a:ext>
                  </a:extLst>
                </a:gridCol>
                <a:gridCol w="1424198">
                  <a:extLst>
                    <a:ext uri="{9D8B030D-6E8A-4147-A177-3AD203B41FA5}">
                      <a16:colId xmlns:a16="http://schemas.microsoft.com/office/drawing/2014/main" val="509360420"/>
                    </a:ext>
                  </a:extLst>
                </a:gridCol>
                <a:gridCol w="852527">
                  <a:extLst>
                    <a:ext uri="{9D8B030D-6E8A-4147-A177-3AD203B41FA5}">
                      <a16:colId xmlns:a16="http://schemas.microsoft.com/office/drawing/2014/main" val="1328301091"/>
                    </a:ext>
                  </a:extLst>
                </a:gridCol>
              </a:tblGrid>
              <a:tr h="635045">
                <a:tc>
                  <a:txBody>
                    <a:bodyPr/>
                    <a:lstStyle/>
                    <a:p>
                      <a:pPr marL="0" marR="0">
                        <a:spcBef>
                          <a:spcPts val="0"/>
                        </a:spcBef>
                        <a:spcAft>
                          <a:spcPts val="0"/>
                        </a:spcAft>
                      </a:pPr>
                      <a:r>
                        <a:rPr lang="en-US" sz="1300">
                          <a:effectLst/>
                        </a:rPr>
                        <a:t>Unit Size</a:t>
                      </a:r>
                      <a:endParaRPr lang="en-US" sz="1300">
                        <a:effectLst/>
                        <a:latin typeface="Calibri" panose="020F0502020204030204" pitchFamily="34" charset="0"/>
                        <a:ea typeface="Calibri" panose="020F0502020204030204" pitchFamily="34" charset="0"/>
                      </a:endParaRPr>
                    </a:p>
                  </a:txBody>
                  <a:tcPr marL="79994" marR="79994" marT="0" marB="0"/>
                </a:tc>
                <a:tc>
                  <a:txBody>
                    <a:bodyPr/>
                    <a:lstStyle/>
                    <a:p>
                      <a:pPr marL="0" marR="0">
                        <a:spcBef>
                          <a:spcPts val="0"/>
                        </a:spcBef>
                        <a:spcAft>
                          <a:spcPts val="0"/>
                        </a:spcAft>
                      </a:pPr>
                      <a:r>
                        <a:rPr lang="en-US" sz="1300">
                          <a:effectLst/>
                          <a:latin typeface="Calibri" panose="020F0502020204030204" pitchFamily="34" charset="0"/>
                          <a:ea typeface="Calibri" panose="020F0502020204030204" pitchFamily="34" charset="0"/>
                        </a:rPr>
                        <a:t>2022 Fair Market Rents</a:t>
                      </a:r>
                    </a:p>
                  </a:txBody>
                  <a:tcPr marL="79994" marR="79994"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a:effectLst/>
                          <a:latin typeface="Calibri" panose="020F0502020204030204" pitchFamily="34" charset="0"/>
                          <a:ea typeface="Calibri" panose="020F0502020204030204" pitchFamily="34" charset="0"/>
                        </a:rPr>
                        <a:t>2023 Fair Market Rents</a:t>
                      </a:r>
                    </a:p>
                    <a:p>
                      <a:pPr marL="0" marR="0">
                        <a:spcBef>
                          <a:spcPts val="0"/>
                        </a:spcBef>
                        <a:spcAft>
                          <a:spcPts val="0"/>
                        </a:spcAft>
                      </a:pPr>
                      <a:endParaRPr lang="en-US" sz="1300">
                        <a:effectLst/>
                        <a:latin typeface="Calibri" panose="020F0502020204030204" pitchFamily="34" charset="0"/>
                        <a:ea typeface="Calibri" panose="020F0502020204030204" pitchFamily="34" charset="0"/>
                      </a:endParaRPr>
                    </a:p>
                  </a:txBody>
                  <a:tcPr marL="79994" marR="79994" marT="0" marB="0"/>
                </a:tc>
                <a:tc>
                  <a:txBody>
                    <a:bodyPr/>
                    <a:lstStyle/>
                    <a:p>
                      <a:pPr marL="0" marR="0">
                        <a:spcBef>
                          <a:spcPts val="0"/>
                        </a:spcBef>
                        <a:spcAft>
                          <a:spcPts val="0"/>
                        </a:spcAft>
                      </a:pPr>
                      <a:r>
                        <a:rPr lang="en-US" sz="1300">
                          <a:effectLst/>
                        </a:rPr>
                        <a:t>Change</a:t>
                      </a:r>
                      <a:endParaRPr lang="en-US" sz="1300">
                        <a:effectLst/>
                        <a:latin typeface="Calibri" panose="020F0502020204030204" pitchFamily="34" charset="0"/>
                        <a:ea typeface="Calibri" panose="020F0502020204030204" pitchFamily="34" charset="0"/>
                      </a:endParaRPr>
                    </a:p>
                  </a:txBody>
                  <a:tcPr marL="79994" marR="79994" marT="0" marB="0"/>
                </a:tc>
                <a:extLst>
                  <a:ext uri="{0D108BD9-81ED-4DB2-BD59-A6C34878D82A}">
                    <a16:rowId xmlns:a16="http://schemas.microsoft.com/office/drawing/2014/main" val="2870092491"/>
                  </a:ext>
                </a:extLst>
              </a:tr>
              <a:tr h="243042">
                <a:tc>
                  <a:txBody>
                    <a:bodyPr/>
                    <a:lstStyle/>
                    <a:p>
                      <a:pPr marL="0" marR="0">
                        <a:spcBef>
                          <a:spcPts val="0"/>
                        </a:spcBef>
                        <a:spcAft>
                          <a:spcPts val="0"/>
                        </a:spcAft>
                      </a:pPr>
                      <a:r>
                        <a:rPr lang="en-US" sz="1300" dirty="0">
                          <a:effectLst/>
                        </a:rPr>
                        <a:t>Studio</a:t>
                      </a:r>
                    </a:p>
                    <a:p>
                      <a:pPr marL="0" marR="0">
                        <a:spcBef>
                          <a:spcPts val="0"/>
                        </a:spcBef>
                        <a:spcAft>
                          <a:spcPts val="0"/>
                        </a:spcAft>
                      </a:pPr>
                      <a:endParaRPr lang="en-US" sz="1300" dirty="0">
                        <a:effectLst/>
                        <a:latin typeface="Calibri" panose="020F0502020204030204" pitchFamily="34" charset="0"/>
                        <a:ea typeface="Calibri" panose="020F0502020204030204" pitchFamily="34" charset="0"/>
                      </a:endParaRPr>
                    </a:p>
                  </a:txBody>
                  <a:tcPr marL="79994" marR="79994" marT="0" marB="0"/>
                </a:tc>
                <a:tc>
                  <a:txBody>
                    <a:bodyPr/>
                    <a:lstStyle/>
                    <a:p>
                      <a:pPr marL="0" marR="0">
                        <a:spcBef>
                          <a:spcPts val="0"/>
                        </a:spcBef>
                        <a:spcAft>
                          <a:spcPts val="0"/>
                        </a:spcAft>
                      </a:pPr>
                      <a:r>
                        <a:rPr lang="en-US" sz="1300">
                          <a:effectLst/>
                          <a:latin typeface="Calibri" panose="020F0502020204030204" pitchFamily="34" charset="0"/>
                          <a:ea typeface="Calibri" panose="020F0502020204030204" pitchFamily="34" charset="0"/>
                        </a:rPr>
                        <a:t>$766</a:t>
                      </a:r>
                    </a:p>
                  </a:txBody>
                  <a:tcPr marL="79994" marR="79994" marT="0" marB="0"/>
                </a:tc>
                <a:tc>
                  <a:txBody>
                    <a:bodyPr/>
                    <a:lstStyle/>
                    <a:p>
                      <a:pPr marL="0" marR="0">
                        <a:spcBef>
                          <a:spcPts val="0"/>
                        </a:spcBef>
                        <a:spcAft>
                          <a:spcPts val="0"/>
                        </a:spcAft>
                      </a:pPr>
                      <a:r>
                        <a:rPr lang="en-US" sz="1300">
                          <a:effectLst/>
                          <a:latin typeface="Calibri" panose="020F0502020204030204" pitchFamily="34" charset="0"/>
                          <a:ea typeface="Calibri" panose="020F0502020204030204" pitchFamily="34" charset="0"/>
                        </a:rPr>
                        <a:t>$854</a:t>
                      </a:r>
                    </a:p>
                  </a:txBody>
                  <a:tcPr marL="79994" marR="79994" marT="0" marB="0"/>
                </a:tc>
                <a:tc>
                  <a:txBody>
                    <a:bodyPr/>
                    <a:lstStyle/>
                    <a:p>
                      <a:pPr marL="0" marR="0">
                        <a:spcBef>
                          <a:spcPts val="0"/>
                        </a:spcBef>
                        <a:spcAft>
                          <a:spcPts val="0"/>
                        </a:spcAft>
                      </a:pPr>
                      <a:r>
                        <a:rPr lang="en-US" sz="1300">
                          <a:effectLst/>
                        </a:rPr>
                        <a:t>+11.4%</a:t>
                      </a:r>
                      <a:endParaRPr lang="en-US" sz="1300">
                        <a:effectLst/>
                        <a:latin typeface="Calibri" panose="020F0502020204030204" pitchFamily="34" charset="0"/>
                        <a:ea typeface="Calibri" panose="020F0502020204030204" pitchFamily="34" charset="0"/>
                      </a:endParaRPr>
                    </a:p>
                  </a:txBody>
                  <a:tcPr marL="79994" marR="79994" marT="0" marB="0"/>
                </a:tc>
                <a:extLst>
                  <a:ext uri="{0D108BD9-81ED-4DB2-BD59-A6C34878D82A}">
                    <a16:rowId xmlns:a16="http://schemas.microsoft.com/office/drawing/2014/main" val="1984128664"/>
                  </a:ext>
                </a:extLst>
              </a:tr>
              <a:tr h="439044">
                <a:tc>
                  <a:txBody>
                    <a:bodyPr/>
                    <a:lstStyle/>
                    <a:p>
                      <a:pPr marL="0" marR="0">
                        <a:spcBef>
                          <a:spcPts val="0"/>
                        </a:spcBef>
                        <a:spcAft>
                          <a:spcPts val="0"/>
                        </a:spcAft>
                      </a:pPr>
                      <a:r>
                        <a:rPr lang="en-US" sz="1300">
                          <a:effectLst/>
                        </a:rPr>
                        <a:t>One Bedroom</a:t>
                      </a:r>
                      <a:endParaRPr lang="en-US" sz="1300">
                        <a:effectLst/>
                        <a:latin typeface="Calibri" panose="020F0502020204030204" pitchFamily="34" charset="0"/>
                        <a:ea typeface="Calibri" panose="020F0502020204030204" pitchFamily="34" charset="0"/>
                      </a:endParaRPr>
                    </a:p>
                  </a:txBody>
                  <a:tcPr marL="79994" marR="79994" marT="0" marB="0"/>
                </a:tc>
                <a:tc>
                  <a:txBody>
                    <a:bodyPr/>
                    <a:lstStyle/>
                    <a:p>
                      <a:pPr marL="0" marR="0">
                        <a:spcBef>
                          <a:spcPts val="0"/>
                        </a:spcBef>
                        <a:spcAft>
                          <a:spcPts val="0"/>
                        </a:spcAft>
                      </a:pPr>
                      <a:r>
                        <a:rPr lang="en-US" sz="1300">
                          <a:effectLst/>
                          <a:latin typeface="Calibri" panose="020F0502020204030204" pitchFamily="34" charset="0"/>
                          <a:ea typeface="Calibri" panose="020F0502020204030204" pitchFamily="34" charset="0"/>
                        </a:rPr>
                        <a:t>$914</a:t>
                      </a:r>
                    </a:p>
                  </a:txBody>
                  <a:tcPr marL="79994" marR="79994" marT="0" marB="0"/>
                </a:tc>
                <a:tc>
                  <a:txBody>
                    <a:bodyPr/>
                    <a:lstStyle/>
                    <a:p>
                      <a:pPr marL="0" marR="0">
                        <a:spcBef>
                          <a:spcPts val="0"/>
                        </a:spcBef>
                        <a:spcAft>
                          <a:spcPts val="0"/>
                        </a:spcAft>
                      </a:pPr>
                      <a:r>
                        <a:rPr lang="en-US" sz="1300">
                          <a:effectLst/>
                          <a:latin typeface="Calibri" panose="020F0502020204030204" pitchFamily="34" charset="0"/>
                          <a:ea typeface="Calibri" panose="020F0502020204030204" pitchFamily="34" charset="0"/>
                        </a:rPr>
                        <a:t>$1017</a:t>
                      </a:r>
                    </a:p>
                  </a:txBody>
                  <a:tcPr marL="79994" marR="79994" marT="0" marB="0"/>
                </a:tc>
                <a:tc>
                  <a:txBody>
                    <a:bodyPr/>
                    <a:lstStyle/>
                    <a:p>
                      <a:pPr marL="0" marR="0">
                        <a:spcBef>
                          <a:spcPts val="0"/>
                        </a:spcBef>
                        <a:spcAft>
                          <a:spcPts val="0"/>
                        </a:spcAft>
                      </a:pPr>
                      <a:r>
                        <a:rPr lang="en-US" sz="1300">
                          <a:effectLst/>
                        </a:rPr>
                        <a:t>+11.2%</a:t>
                      </a:r>
                      <a:endParaRPr lang="en-US" sz="1300">
                        <a:effectLst/>
                        <a:latin typeface="Calibri" panose="020F0502020204030204" pitchFamily="34" charset="0"/>
                        <a:ea typeface="Calibri" panose="020F0502020204030204" pitchFamily="34" charset="0"/>
                      </a:endParaRPr>
                    </a:p>
                  </a:txBody>
                  <a:tcPr marL="79994" marR="79994" marT="0" marB="0"/>
                </a:tc>
                <a:extLst>
                  <a:ext uri="{0D108BD9-81ED-4DB2-BD59-A6C34878D82A}">
                    <a16:rowId xmlns:a16="http://schemas.microsoft.com/office/drawing/2014/main" val="1232987649"/>
                  </a:ext>
                </a:extLst>
              </a:tr>
              <a:tr h="439044">
                <a:tc>
                  <a:txBody>
                    <a:bodyPr/>
                    <a:lstStyle/>
                    <a:p>
                      <a:pPr marL="0" marR="0">
                        <a:spcBef>
                          <a:spcPts val="0"/>
                        </a:spcBef>
                        <a:spcAft>
                          <a:spcPts val="0"/>
                        </a:spcAft>
                      </a:pPr>
                      <a:r>
                        <a:rPr lang="en-US" sz="1300">
                          <a:effectLst/>
                        </a:rPr>
                        <a:t>Two Bedroom</a:t>
                      </a:r>
                      <a:endParaRPr lang="en-US" sz="1300">
                        <a:effectLst/>
                        <a:latin typeface="Calibri" panose="020F0502020204030204" pitchFamily="34" charset="0"/>
                        <a:ea typeface="Calibri" panose="020F0502020204030204" pitchFamily="34" charset="0"/>
                      </a:endParaRPr>
                    </a:p>
                  </a:txBody>
                  <a:tcPr marL="79994" marR="79994" marT="0" marB="0"/>
                </a:tc>
                <a:tc>
                  <a:txBody>
                    <a:bodyPr/>
                    <a:lstStyle/>
                    <a:p>
                      <a:pPr marL="0" marR="0">
                        <a:spcBef>
                          <a:spcPts val="0"/>
                        </a:spcBef>
                        <a:spcAft>
                          <a:spcPts val="0"/>
                        </a:spcAft>
                      </a:pPr>
                      <a:r>
                        <a:rPr lang="en-US" sz="1300">
                          <a:effectLst/>
                          <a:latin typeface="Calibri" panose="020F0502020204030204" pitchFamily="34" charset="0"/>
                          <a:ea typeface="Calibri" panose="020F0502020204030204" pitchFamily="34" charset="0"/>
                        </a:rPr>
                        <a:t>$1,120</a:t>
                      </a:r>
                    </a:p>
                  </a:txBody>
                  <a:tcPr marL="79994" marR="79994" marT="0" marB="0"/>
                </a:tc>
                <a:tc>
                  <a:txBody>
                    <a:bodyPr/>
                    <a:lstStyle/>
                    <a:p>
                      <a:pPr marL="0" marR="0">
                        <a:spcBef>
                          <a:spcPts val="0"/>
                        </a:spcBef>
                        <a:spcAft>
                          <a:spcPts val="0"/>
                        </a:spcAft>
                      </a:pPr>
                      <a:r>
                        <a:rPr lang="en-US" sz="1300">
                          <a:effectLst/>
                          <a:latin typeface="Calibri" panose="020F0502020204030204" pitchFamily="34" charset="0"/>
                          <a:ea typeface="Calibri" panose="020F0502020204030204" pitchFamily="34" charset="0"/>
                        </a:rPr>
                        <a:t>$1243</a:t>
                      </a:r>
                    </a:p>
                  </a:txBody>
                  <a:tcPr marL="79994" marR="79994" marT="0" marB="0"/>
                </a:tc>
                <a:tc>
                  <a:txBody>
                    <a:bodyPr/>
                    <a:lstStyle/>
                    <a:p>
                      <a:pPr marL="0" marR="0">
                        <a:spcBef>
                          <a:spcPts val="0"/>
                        </a:spcBef>
                        <a:spcAft>
                          <a:spcPts val="0"/>
                        </a:spcAft>
                      </a:pPr>
                      <a:r>
                        <a:rPr lang="en-US" sz="1300">
                          <a:effectLst/>
                        </a:rPr>
                        <a:t>+10.9%</a:t>
                      </a:r>
                      <a:endParaRPr lang="en-US" sz="1300">
                        <a:effectLst/>
                        <a:latin typeface="Calibri" panose="020F0502020204030204" pitchFamily="34" charset="0"/>
                        <a:ea typeface="Calibri" panose="020F0502020204030204" pitchFamily="34" charset="0"/>
                      </a:endParaRPr>
                    </a:p>
                  </a:txBody>
                  <a:tcPr marL="79994" marR="79994" marT="0" marB="0"/>
                </a:tc>
                <a:extLst>
                  <a:ext uri="{0D108BD9-81ED-4DB2-BD59-A6C34878D82A}">
                    <a16:rowId xmlns:a16="http://schemas.microsoft.com/office/drawing/2014/main" val="1923127731"/>
                  </a:ext>
                </a:extLst>
              </a:tr>
              <a:tr h="439044">
                <a:tc>
                  <a:txBody>
                    <a:bodyPr/>
                    <a:lstStyle/>
                    <a:p>
                      <a:pPr marL="0" marR="0">
                        <a:spcBef>
                          <a:spcPts val="0"/>
                        </a:spcBef>
                        <a:spcAft>
                          <a:spcPts val="0"/>
                        </a:spcAft>
                      </a:pPr>
                      <a:r>
                        <a:rPr lang="en-US" sz="1300">
                          <a:effectLst/>
                        </a:rPr>
                        <a:t>Three Bedroom</a:t>
                      </a:r>
                      <a:endParaRPr lang="en-US" sz="1300">
                        <a:effectLst/>
                        <a:latin typeface="Calibri" panose="020F0502020204030204" pitchFamily="34" charset="0"/>
                        <a:ea typeface="Calibri" panose="020F0502020204030204" pitchFamily="34" charset="0"/>
                      </a:endParaRPr>
                    </a:p>
                  </a:txBody>
                  <a:tcPr marL="79994" marR="79994" marT="0" marB="0"/>
                </a:tc>
                <a:tc>
                  <a:txBody>
                    <a:bodyPr/>
                    <a:lstStyle/>
                    <a:p>
                      <a:pPr marL="0" marR="0">
                        <a:spcBef>
                          <a:spcPts val="0"/>
                        </a:spcBef>
                        <a:spcAft>
                          <a:spcPts val="0"/>
                        </a:spcAft>
                      </a:pPr>
                      <a:r>
                        <a:rPr lang="en-US" sz="1300">
                          <a:effectLst/>
                          <a:latin typeface="Calibri" panose="020F0502020204030204" pitchFamily="34" charset="0"/>
                          <a:ea typeface="Calibri" panose="020F0502020204030204" pitchFamily="34" charset="0"/>
                        </a:rPr>
                        <a:t>$1,591</a:t>
                      </a:r>
                    </a:p>
                  </a:txBody>
                  <a:tcPr marL="79994" marR="79994" marT="0" marB="0"/>
                </a:tc>
                <a:tc>
                  <a:txBody>
                    <a:bodyPr/>
                    <a:lstStyle/>
                    <a:p>
                      <a:pPr marL="0" marR="0">
                        <a:spcBef>
                          <a:spcPts val="0"/>
                        </a:spcBef>
                        <a:spcAft>
                          <a:spcPts val="0"/>
                        </a:spcAft>
                      </a:pPr>
                      <a:r>
                        <a:rPr lang="en-US" sz="1300">
                          <a:effectLst/>
                          <a:latin typeface="Calibri" panose="020F0502020204030204" pitchFamily="34" charset="0"/>
                          <a:ea typeface="Calibri" panose="020F0502020204030204" pitchFamily="34" charset="0"/>
                        </a:rPr>
                        <a:t>$1767</a:t>
                      </a:r>
                    </a:p>
                  </a:txBody>
                  <a:tcPr marL="79994" marR="79994" marT="0" marB="0"/>
                </a:tc>
                <a:tc>
                  <a:txBody>
                    <a:bodyPr/>
                    <a:lstStyle/>
                    <a:p>
                      <a:pPr marL="0" marR="0">
                        <a:spcBef>
                          <a:spcPts val="0"/>
                        </a:spcBef>
                        <a:spcAft>
                          <a:spcPts val="0"/>
                        </a:spcAft>
                      </a:pPr>
                      <a:r>
                        <a:rPr lang="en-US" sz="1300">
                          <a:effectLst/>
                        </a:rPr>
                        <a:t>+11%</a:t>
                      </a:r>
                      <a:endParaRPr lang="en-US" sz="1300">
                        <a:effectLst/>
                        <a:latin typeface="Calibri" panose="020F0502020204030204" pitchFamily="34" charset="0"/>
                        <a:ea typeface="Calibri" panose="020F0502020204030204" pitchFamily="34" charset="0"/>
                      </a:endParaRPr>
                    </a:p>
                  </a:txBody>
                  <a:tcPr marL="79994" marR="79994" marT="0" marB="0"/>
                </a:tc>
                <a:extLst>
                  <a:ext uri="{0D108BD9-81ED-4DB2-BD59-A6C34878D82A}">
                    <a16:rowId xmlns:a16="http://schemas.microsoft.com/office/drawing/2014/main" val="4120587678"/>
                  </a:ext>
                </a:extLst>
              </a:tr>
              <a:tr h="439044">
                <a:tc>
                  <a:txBody>
                    <a:bodyPr/>
                    <a:lstStyle/>
                    <a:p>
                      <a:pPr marL="0" marR="0">
                        <a:spcBef>
                          <a:spcPts val="0"/>
                        </a:spcBef>
                        <a:spcAft>
                          <a:spcPts val="0"/>
                        </a:spcAft>
                      </a:pPr>
                      <a:r>
                        <a:rPr lang="en-US" sz="1300">
                          <a:effectLst/>
                        </a:rPr>
                        <a:t>Four Bedroom</a:t>
                      </a:r>
                      <a:endParaRPr lang="en-US" sz="1300">
                        <a:effectLst/>
                        <a:latin typeface="Calibri" panose="020F0502020204030204" pitchFamily="34" charset="0"/>
                        <a:ea typeface="Calibri" panose="020F0502020204030204" pitchFamily="34" charset="0"/>
                      </a:endParaRPr>
                    </a:p>
                  </a:txBody>
                  <a:tcPr marL="79994" marR="79994" marT="0" marB="0"/>
                </a:tc>
                <a:tc>
                  <a:txBody>
                    <a:bodyPr/>
                    <a:lstStyle/>
                    <a:p>
                      <a:pPr marL="0" marR="0">
                        <a:spcBef>
                          <a:spcPts val="0"/>
                        </a:spcBef>
                        <a:spcAft>
                          <a:spcPts val="0"/>
                        </a:spcAft>
                      </a:pPr>
                      <a:r>
                        <a:rPr lang="en-US" sz="1300">
                          <a:effectLst/>
                          <a:latin typeface="Calibri" panose="020F0502020204030204" pitchFamily="34" charset="0"/>
                          <a:ea typeface="Calibri" panose="020F0502020204030204" pitchFamily="34" charset="0"/>
                        </a:rPr>
                        <a:t>$1,917</a:t>
                      </a:r>
                    </a:p>
                  </a:txBody>
                  <a:tcPr marL="79994" marR="79994" marT="0" marB="0"/>
                </a:tc>
                <a:tc>
                  <a:txBody>
                    <a:bodyPr/>
                    <a:lstStyle/>
                    <a:p>
                      <a:pPr marL="0" marR="0">
                        <a:spcBef>
                          <a:spcPts val="0"/>
                        </a:spcBef>
                        <a:spcAft>
                          <a:spcPts val="0"/>
                        </a:spcAft>
                      </a:pPr>
                      <a:r>
                        <a:rPr lang="en-US" sz="1300">
                          <a:effectLst/>
                          <a:latin typeface="Calibri" panose="020F0502020204030204" pitchFamily="34" charset="0"/>
                          <a:ea typeface="Calibri" panose="020F0502020204030204" pitchFamily="34" charset="0"/>
                        </a:rPr>
                        <a:t>$2117</a:t>
                      </a:r>
                    </a:p>
                  </a:txBody>
                  <a:tcPr marL="79994" marR="79994" marT="0" marB="0"/>
                </a:tc>
                <a:tc>
                  <a:txBody>
                    <a:bodyPr/>
                    <a:lstStyle/>
                    <a:p>
                      <a:pPr marL="0" marR="0">
                        <a:spcBef>
                          <a:spcPts val="0"/>
                        </a:spcBef>
                        <a:spcAft>
                          <a:spcPts val="0"/>
                        </a:spcAft>
                      </a:pPr>
                      <a:r>
                        <a:rPr lang="en-US" sz="1300">
                          <a:effectLst/>
                        </a:rPr>
                        <a:t>+10.4%</a:t>
                      </a:r>
                      <a:endParaRPr lang="en-US" sz="1300">
                        <a:effectLst/>
                        <a:latin typeface="Calibri" panose="020F0502020204030204" pitchFamily="34" charset="0"/>
                        <a:ea typeface="Calibri" panose="020F0502020204030204" pitchFamily="34" charset="0"/>
                      </a:endParaRPr>
                    </a:p>
                  </a:txBody>
                  <a:tcPr marL="79994" marR="79994" marT="0" marB="0"/>
                </a:tc>
                <a:extLst>
                  <a:ext uri="{0D108BD9-81ED-4DB2-BD59-A6C34878D82A}">
                    <a16:rowId xmlns:a16="http://schemas.microsoft.com/office/drawing/2014/main" val="258163604"/>
                  </a:ext>
                </a:extLst>
              </a:tr>
              <a:tr h="243042">
                <a:tc gridSpan="4">
                  <a:txBody>
                    <a:bodyPr/>
                    <a:lstStyle/>
                    <a:p>
                      <a:pPr marL="0" marR="0">
                        <a:spcBef>
                          <a:spcPts val="0"/>
                        </a:spcBef>
                        <a:spcAft>
                          <a:spcPts val="0"/>
                        </a:spcAft>
                      </a:pPr>
                      <a:r>
                        <a:rPr lang="en-US" sz="1300" dirty="0">
                          <a:effectLst/>
                          <a:latin typeface="Calibri" panose="020F0502020204030204" pitchFamily="34" charset="0"/>
                          <a:ea typeface="Calibri" panose="020F0502020204030204" pitchFamily="34" charset="0"/>
                        </a:rPr>
                        <a:t>Data Source HUD.GOV</a:t>
                      </a:r>
                      <a:r>
                        <a:rPr lang="en-US" sz="1300" baseline="0" dirty="0">
                          <a:effectLst/>
                          <a:latin typeface="Calibri" panose="020F0502020204030204" pitchFamily="34" charset="0"/>
                          <a:ea typeface="Calibri" panose="020F0502020204030204" pitchFamily="34" charset="0"/>
                        </a:rPr>
                        <a:t> Fair Market Rent</a:t>
                      </a:r>
                      <a:endParaRPr lang="en-US" sz="1300" dirty="0">
                        <a:effectLst/>
                        <a:latin typeface="Calibri" panose="020F0502020204030204" pitchFamily="34" charset="0"/>
                        <a:ea typeface="Calibri" panose="020F0502020204030204" pitchFamily="34" charset="0"/>
                      </a:endParaRPr>
                    </a:p>
                  </a:txBody>
                  <a:tcPr marL="79994" marR="79994" marT="0" marB="0"/>
                </a:tc>
                <a:tc hMerge="1">
                  <a:txBody>
                    <a:bodyPr/>
                    <a:lstStyle/>
                    <a:p>
                      <a:pPr marL="0" marR="0">
                        <a:spcBef>
                          <a:spcPts val="0"/>
                        </a:spcBef>
                        <a:spcAft>
                          <a:spcPts val="0"/>
                        </a:spcAft>
                      </a:pPr>
                      <a:endParaRPr lang="en-US" sz="1000">
                        <a:effectLst/>
                        <a:latin typeface="Calibri" panose="020F0502020204030204" pitchFamily="34" charset="0"/>
                        <a:ea typeface="Calibri" panose="020F0502020204030204" pitchFamily="34" charset="0"/>
                      </a:endParaRPr>
                    </a:p>
                  </a:txBody>
                  <a:tcPr marL="62199" marR="62199" marT="0" marB="0"/>
                </a:tc>
                <a:tc hMerge="1">
                  <a:txBody>
                    <a:bodyPr/>
                    <a:lstStyle/>
                    <a:p>
                      <a:endParaRPr lang="en-US"/>
                    </a:p>
                  </a:txBody>
                  <a:tcPr/>
                </a:tc>
                <a:tc hMerge="1">
                  <a:txBody>
                    <a:bodyPr/>
                    <a:lstStyle/>
                    <a:p>
                      <a:pPr marL="0" marR="0">
                        <a:spcBef>
                          <a:spcPts val="0"/>
                        </a:spcBef>
                        <a:spcAft>
                          <a:spcPts val="0"/>
                        </a:spcAft>
                      </a:pPr>
                      <a:endParaRPr lang="en-US" sz="1000" dirty="0">
                        <a:effectLst/>
                        <a:latin typeface="Calibri" panose="020F0502020204030204" pitchFamily="34" charset="0"/>
                        <a:ea typeface="Calibri" panose="020F0502020204030204" pitchFamily="34" charset="0"/>
                      </a:endParaRPr>
                    </a:p>
                  </a:txBody>
                  <a:tcPr marL="62199" marR="62199" marT="0" marB="0"/>
                </a:tc>
                <a:extLst>
                  <a:ext uri="{0D108BD9-81ED-4DB2-BD59-A6C34878D82A}">
                    <a16:rowId xmlns:a16="http://schemas.microsoft.com/office/drawing/2014/main" val="2303482688"/>
                  </a:ext>
                </a:extLst>
              </a:tr>
            </a:tbl>
          </a:graphicData>
        </a:graphic>
      </p:graphicFrame>
      <p:sp>
        <p:nvSpPr>
          <p:cNvPr id="4" name="TextBox 3">
            <a:extLst>
              <a:ext uri="{FF2B5EF4-FFF2-40B4-BE49-F238E27FC236}">
                <a16:creationId xmlns:a16="http://schemas.microsoft.com/office/drawing/2014/main" id="{B560A17F-3B78-1A1A-69FE-BA515C989EE7}"/>
              </a:ext>
            </a:extLst>
          </p:cNvPr>
          <p:cNvSpPr txBox="1"/>
          <p:nvPr/>
        </p:nvSpPr>
        <p:spPr>
          <a:xfrm>
            <a:off x="3650961" y="304800"/>
            <a:ext cx="5029200" cy="667875"/>
          </a:xfrm>
          <a:prstGeom prst="rect">
            <a:avLst/>
          </a:prstGeom>
          <a:noFill/>
        </p:spPr>
        <p:txBody>
          <a:bodyPr wrap="square" rtlCol="0">
            <a:spAutoFit/>
          </a:bodyPr>
          <a:lstStyle/>
          <a:p>
            <a:pPr algn="ctr">
              <a:lnSpc>
                <a:spcPct val="90000"/>
              </a:lnSpc>
              <a:spcAft>
                <a:spcPts val="600"/>
              </a:spcAft>
              <a:buClr>
                <a:schemeClr val="accent1"/>
              </a:buClr>
            </a:pPr>
            <a:r>
              <a:rPr lang="en-US" sz="1800" b="1" dirty="0"/>
              <a:t>Twin Challenge of </a:t>
            </a:r>
          </a:p>
          <a:p>
            <a:pPr algn="ctr">
              <a:lnSpc>
                <a:spcPct val="90000"/>
              </a:lnSpc>
              <a:spcAft>
                <a:spcPts val="600"/>
              </a:spcAft>
              <a:buClr>
                <a:schemeClr val="accent1"/>
              </a:buClr>
            </a:pPr>
            <a:r>
              <a:rPr lang="en-US" sz="1800" b="1" dirty="0"/>
              <a:t>Availability and Affordability</a:t>
            </a:r>
          </a:p>
        </p:txBody>
      </p:sp>
      <p:pic>
        <p:nvPicPr>
          <p:cNvPr id="7" name="Picture 6">
            <a:extLst>
              <a:ext uri="{FF2B5EF4-FFF2-40B4-BE49-F238E27FC236}">
                <a16:creationId xmlns:a16="http://schemas.microsoft.com/office/drawing/2014/main" id="{B2BD2575-985C-D3ED-4144-697A1CDCFC69}"/>
              </a:ext>
            </a:extLst>
          </p:cNvPr>
          <p:cNvPicPr>
            <a:picLocks noChangeAspect="1"/>
          </p:cNvPicPr>
          <p:nvPr/>
        </p:nvPicPr>
        <p:blipFill rotWithShape="1">
          <a:blip r:embed="rId3"/>
          <a:srcRect l="3668" t="5542" r="7565" b="10810"/>
          <a:stretch/>
        </p:blipFill>
        <p:spPr>
          <a:xfrm>
            <a:off x="7786132" y="6291071"/>
            <a:ext cx="1075766" cy="365760"/>
          </a:xfrm>
          <a:prstGeom prst="rect">
            <a:avLst/>
          </a:prstGeom>
        </p:spPr>
      </p:pic>
      <p:sp>
        <p:nvSpPr>
          <p:cNvPr id="8" name="TextBox 7">
            <a:extLst>
              <a:ext uri="{FF2B5EF4-FFF2-40B4-BE49-F238E27FC236}">
                <a16:creationId xmlns:a16="http://schemas.microsoft.com/office/drawing/2014/main" id="{02DFD558-22BC-12BB-437B-DDBFAFEFEFF2}"/>
              </a:ext>
            </a:extLst>
          </p:cNvPr>
          <p:cNvSpPr txBox="1"/>
          <p:nvPr/>
        </p:nvSpPr>
        <p:spPr>
          <a:xfrm>
            <a:off x="304800" y="6356350"/>
            <a:ext cx="3733800" cy="246221"/>
          </a:xfrm>
          <a:prstGeom prst="rect">
            <a:avLst/>
          </a:prstGeom>
          <a:noFill/>
        </p:spPr>
        <p:txBody>
          <a:bodyPr wrap="square" rtlCol="0">
            <a:spAutoFit/>
          </a:bodyPr>
          <a:lstStyle/>
          <a:p>
            <a:r>
              <a:rPr lang="en-US" sz="500" dirty="0"/>
              <a:t>*https://www.point2homes.com/US/Average-Rent/CA/Merced.html#:~:text=Renter%2Doccupied%20units%20make%20up,Merced%2C%20California%20is%20at%204.8.</a:t>
            </a:r>
          </a:p>
        </p:txBody>
      </p:sp>
    </p:spTree>
    <p:extLst>
      <p:ext uri="{BB962C8B-B14F-4D97-AF65-F5344CB8AC3E}">
        <p14:creationId xmlns:p14="http://schemas.microsoft.com/office/powerpoint/2010/main" val="3884047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4204"/>
            <a:ext cx="8915400" cy="548640"/>
          </a:xfrm>
        </p:spPr>
        <p:txBody>
          <a:bodyPr vert="horz">
            <a:noAutofit/>
          </a:bodyPr>
          <a:lstStyle/>
          <a:p>
            <a:pPr algn="ctr"/>
            <a:r>
              <a:rPr lang="en-US" sz="2800" b="1" spc="300" dirty="0"/>
              <a:t>Public Role and Increased Jurisdictional Capacity</a:t>
            </a:r>
          </a:p>
        </p:txBody>
      </p:sp>
      <p:pic>
        <p:nvPicPr>
          <p:cNvPr id="2050" name="Picture 2" descr="AT HOME Plan - California State Association of Counties">
            <a:extLst>
              <a:ext uri="{FF2B5EF4-FFF2-40B4-BE49-F238E27FC236}">
                <a16:creationId xmlns:a16="http://schemas.microsoft.com/office/drawing/2014/main" id="{377A33E5-9ADB-6777-CB3C-3E09C9977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5673916"/>
            <a:ext cx="4295775" cy="1066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52" name="TextBox 2">
            <a:extLst>
              <a:ext uri="{FF2B5EF4-FFF2-40B4-BE49-F238E27FC236}">
                <a16:creationId xmlns:a16="http://schemas.microsoft.com/office/drawing/2014/main" id="{444CBB00-D8E0-11AE-443C-048F39EEC9A0}"/>
              </a:ext>
            </a:extLst>
          </p:cNvPr>
          <p:cNvGraphicFramePr/>
          <p:nvPr>
            <p:extLst>
              <p:ext uri="{D42A27DB-BD31-4B8C-83A1-F6EECF244321}">
                <p14:modId xmlns:p14="http://schemas.microsoft.com/office/powerpoint/2010/main" val="1326879631"/>
              </p:ext>
            </p:extLst>
          </p:nvPr>
        </p:nvGraphicFramePr>
        <p:xfrm>
          <a:off x="2667000" y="762000"/>
          <a:ext cx="6096000" cy="4911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59C15C09-9094-4BCB-F457-79208E759A7F}"/>
              </a:ext>
            </a:extLst>
          </p:cNvPr>
          <p:cNvSpPr txBox="1"/>
          <p:nvPr/>
        </p:nvSpPr>
        <p:spPr>
          <a:xfrm>
            <a:off x="0" y="814603"/>
            <a:ext cx="2514600" cy="4773614"/>
          </a:xfrm>
          <a:prstGeom prst="rect">
            <a:avLst/>
          </a:prstGeom>
          <a:solidFill>
            <a:srgbClr val="404A35"/>
          </a:solidFill>
        </p:spPr>
        <p:txBody>
          <a:bodyPr vert="horz" lIns="91440" tIns="45720" rIns="91440" bIns="45720" rtlCol="0" anchor="ctr">
            <a:normAutofit/>
          </a:bodyPr>
          <a:lstStyle>
            <a:lvl1pPr defTabSz="914400" eaLnBrk="1" hangingPunct="1">
              <a:lnSpc>
                <a:spcPct val="90000"/>
              </a:lnSpc>
              <a:spcBef>
                <a:spcPct val="0"/>
              </a:spcBef>
              <a:buNone/>
              <a:defRPr sz="2600" b="1" spc="-60" baseline="0">
                <a:solidFill>
                  <a:srgbClr val="FFFFFF"/>
                </a:solidFill>
                <a:latin typeface="+mj-lt"/>
                <a:ea typeface="+mj-ea"/>
                <a:cs typeface="+mj-cs"/>
              </a:defRPr>
            </a:lvl1pPr>
          </a:lstStyle>
          <a:p>
            <a:r>
              <a:rPr lang="en-US" sz="2000" dirty="0"/>
              <a:t>To make meaningful progress in helping those who are unhoused, the California State Association of Counties (CSAC) offers the six pillars of the </a:t>
            </a:r>
            <a:r>
              <a:rPr lang="en-US" sz="2000" dirty="0">
                <a:solidFill>
                  <a:schemeClr val="bg1"/>
                </a:solidFill>
                <a:hlinkClick r:id="rId8">
                  <a:extLst>
                    <a:ext uri="{A12FA001-AC4F-418D-AE19-62706E023703}">
                      <ahyp:hlinkClr xmlns:ahyp="http://schemas.microsoft.com/office/drawing/2018/hyperlinkcolor" val="tx"/>
                    </a:ext>
                  </a:extLst>
                </a:hlinkClick>
              </a:rPr>
              <a:t>‘AT HOME’ Plan</a:t>
            </a:r>
            <a:r>
              <a:rPr lang="en-US" sz="2000" dirty="0"/>
              <a:t>.</a:t>
            </a:r>
          </a:p>
          <a:p>
            <a:endParaRPr lang="en-US" sz="2000" dirty="0"/>
          </a:p>
        </p:txBody>
      </p:sp>
      <p:pic>
        <p:nvPicPr>
          <p:cNvPr id="3" name="Picture 2">
            <a:extLst>
              <a:ext uri="{FF2B5EF4-FFF2-40B4-BE49-F238E27FC236}">
                <a16:creationId xmlns:a16="http://schemas.microsoft.com/office/drawing/2014/main" id="{66CDE22A-E64E-4F8B-E590-1A39674DCC52}"/>
              </a:ext>
            </a:extLst>
          </p:cNvPr>
          <p:cNvPicPr>
            <a:picLocks noChangeAspect="1"/>
          </p:cNvPicPr>
          <p:nvPr/>
        </p:nvPicPr>
        <p:blipFill rotWithShape="1">
          <a:blip r:embed="rId9"/>
          <a:srcRect l="3668" t="5542" r="7565" b="10810"/>
          <a:stretch/>
        </p:blipFill>
        <p:spPr>
          <a:xfrm>
            <a:off x="7786132" y="6291071"/>
            <a:ext cx="1075766" cy="365760"/>
          </a:xfrm>
          <a:prstGeom prst="rect">
            <a:avLst/>
          </a:prstGeom>
        </p:spPr>
      </p:pic>
    </p:spTree>
    <p:extLst>
      <p:ext uri="{BB962C8B-B14F-4D97-AF65-F5344CB8AC3E}">
        <p14:creationId xmlns:p14="http://schemas.microsoft.com/office/powerpoint/2010/main" val="1721151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4" name="Rectangle 13">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179482"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8F08ED46-5923-E649-E420-BC2B8371968E}"/>
              </a:ext>
            </a:extLst>
          </p:cNvPr>
          <p:cNvSpPr>
            <a:spLocks noGrp="1"/>
          </p:cNvSpPr>
          <p:nvPr>
            <p:ph type="title"/>
          </p:nvPr>
        </p:nvSpPr>
        <p:spPr>
          <a:xfrm>
            <a:off x="1200565" y="1087374"/>
            <a:ext cx="6737617" cy="1000978"/>
          </a:xfrm>
        </p:spPr>
        <p:txBody>
          <a:bodyPr vert="horz" lIns="91440" tIns="45720" rIns="91440" bIns="45720" rtlCol="0" anchor="ctr">
            <a:normAutofit/>
          </a:bodyPr>
          <a:lstStyle/>
          <a:p>
            <a:r>
              <a:rPr lang="en-US" sz="3300"/>
              <a:t>Public Role and Increased Jurisdictional Capacity</a:t>
            </a:r>
          </a:p>
        </p:txBody>
      </p:sp>
      <p:sp>
        <p:nvSpPr>
          <p:cNvPr id="18" name="Rectangle 17">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0899" y="758952"/>
            <a:ext cx="889035"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 y="2526526"/>
            <a:ext cx="877276"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9264" y="2526526"/>
            <a:ext cx="8190670"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5" name="TextBox 4">
            <a:extLst>
              <a:ext uri="{FF2B5EF4-FFF2-40B4-BE49-F238E27FC236}">
                <a16:creationId xmlns:a16="http://schemas.microsoft.com/office/drawing/2014/main" id="{EC08B35F-2EE2-88B5-A2D9-8784EC044C40}"/>
              </a:ext>
            </a:extLst>
          </p:cNvPr>
          <p:cNvSpPr txBox="1"/>
          <p:nvPr/>
        </p:nvSpPr>
        <p:spPr>
          <a:xfrm>
            <a:off x="1200564" y="2535446"/>
            <a:ext cx="6737617" cy="3554457"/>
          </a:xfrm>
          <a:prstGeom prst="rect">
            <a:avLst/>
          </a:prstGeom>
        </p:spPr>
        <p:txBody>
          <a:bodyPr vert="horz" lIns="91440" tIns="45720" rIns="91440" bIns="45720" rtlCol="0" anchor="ctr">
            <a:normAutofit/>
          </a:bodyPr>
          <a:lstStyle/>
          <a:p>
            <a:pPr marL="0" lvl="1">
              <a:lnSpc>
                <a:spcPct val="90000"/>
              </a:lnSpc>
              <a:spcAft>
                <a:spcPts val="600"/>
              </a:spcAft>
              <a:buClr>
                <a:schemeClr val="accent1"/>
              </a:buClr>
            </a:pPr>
            <a:r>
              <a:rPr lang="en-US" sz="1100" dirty="0"/>
              <a:t>Enhance partnership between County Departments, Jurisdictions, Housing Authority, and Continuum of Care members in accordance with the CSAC AT-HOME Plan, HHAP Round Four Best Practices, HHAP Round Five planning requirements. </a:t>
            </a:r>
          </a:p>
          <a:p>
            <a:pPr marL="285750" indent="-182880">
              <a:lnSpc>
                <a:spcPct val="90000"/>
              </a:lnSpc>
              <a:spcAft>
                <a:spcPts val="600"/>
              </a:spcAft>
              <a:buClr>
                <a:schemeClr val="accent1"/>
              </a:buClr>
              <a:buFont typeface="Wingdings 2" pitchFamily="18" charset="2"/>
              <a:buChar char=""/>
            </a:pPr>
            <a:r>
              <a:rPr lang="en-US" sz="1100" dirty="0"/>
              <a:t>Role clarity</a:t>
            </a:r>
          </a:p>
          <a:p>
            <a:pPr marL="285750" indent="-182880">
              <a:lnSpc>
                <a:spcPct val="90000"/>
              </a:lnSpc>
              <a:spcAft>
                <a:spcPts val="600"/>
              </a:spcAft>
              <a:buClr>
                <a:schemeClr val="accent1"/>
              </a:buClr>
              <a:buFont typeface="Wingdings 2" pitchFamily="18" charset="2"/>
              <a:buChar char=""/>
            </a:pPr>
            <a:r>
              <a:rPr lang="en-US" sz="1100" dirty="0"/>
              <a:t>Improve capacity of other jurisdictions </a:t>
            </a:r>
          </a:p>
          <a:p>
            <a:pPr marL="285750" indent="-182880">
              <a:lnSpc>
                <a:spcPct val="90000"/>
              </a:lnSpc>
              <a:spcAft>
                <a:spcPts val="600"/>
              </a:spcAft>
              <a:buClr>
                <a:schemeClr val="accent1"/>
              </a:buClr>
              <a:buFont typeface="Wingdings 2" pitchFamily="18" charset="2"/>
              <a:buChar char=""/>
            </a:pPr>
            <a:r>
              <a:rPr lang="en-US" sz="1100" dirty="0"/>
              <a:t>Identify a jurisdictional strategy and implement projects </a:t>
            </a:r>
          </a:p>
          <a:p>
            <a:pPr marL="0" lvl="1" indent="-182880">
              <a:lnSpc>
                <a:spcPct val="90000"/>
              </a:lnSpc>
              <a:spcAft>
                <a:spcPts val="600"/>
              </a:spcAft>
              <a:buClr>
                <a:schemeClr val="accent1"/>
              </a:buClr>
              <a:buFont typeface="Wingdings 2" pitchFamily="18" charset="2"/>
              <a:buChar char=""/>
            </a:pPr>
            <a:endParaRPr lang="en-US" sz="1100" dirty="0"/>
          </a:p>
          <a:p>
            <a:pPr marL="0" lvl="1">
              <a:lnSpc>
                <a:spcPct val="90000"/>
              </a:lnSpc>
              <a:spcAft>
                <a:spcPts val="600"/>
              </a:spcAft>
              <a:buClr>
                <a:schemeClr val="accent1"/>
              </a:buClr>
            </a:pPr>
            <a:r>
              <a:rPr lang="en-US" sz="1100" dirty="0"/>
              <a:t>Solutions: </a:t>
            </a:r>
          </a:p>
          <a:p>
            <a:pPr marL="285750" indent="-182880">
              <a:lnSpc>
                <a:spcPct val="90000"/>
              </a:lnSpc>
              <a:spcAft>
                <a:spcPts val="600"/>
              </a:spcAft>
              <a:buClr>
                <a:schemeClr val="accent1"/>
              </a:buClr>
              <a:buFont typeface="Wingdings 2" pitchFamily="18" charset="2"/>
              <a:buChar char=""/>
            </a:pPr>
            <a:r>
              <a:rPr lang="en-US" sz="1100" dirty="0"/>
              <a:t>Utilize the Continuum of Care Structure. </a:t>
            </a:r>
          </a:p>
          <a:p>
            <a:pPr marL="742950" lvl="1" indent="-182880">
              <a:lnSpc>
                <a:spcPct val="90000"/>
              </a:lnSpc>
              <a:spcAft>
                <a:spcPts val="600"/>
              </a:spcAft>
              <a:buClr>
                <a:schemeClr val="accent1"/>
              </a:buClr>
              <a:buFont typeface="Wingdings 2" pitchFamily="18" charset="2"/>
              <a:buChar char=""/>
            </a:pPr>
            <a:r>
              <a:rPr lang="en-US" sz="1100" dirty="0"/>
              <a:t>Reflective of organizations identified in HHAP Rounds 4&amp;5 best practices document and planning requirement</a:t>
            </a:r>
          </a:p>
          <a:p>
            <a:pPr marL="742950" lvl="1" indent="-182880">
              <a:lnSpc>
                <a:spcPct val="90000"/>
              </a:lnSpc>
              <a:spcAft>
                <a:spcPts val="600"/>
              </a:spcAft>
              <a:buClr>
                <a:schemeClr val="accent1"/>
              </a:buClr>
              <a:buFont typeface="Wingdings 2" pitchFamily="18" charset="2"/>
              <a:buChar char=""/>
            </a:pPr>
            <a:r>
              <a:rPr lang="en-US" sz="1100" dirty="0"/>
              <a:t>Establishing a Regional Housing Consortium. </a:t>
            </a:r>
          </a:p>
          <a:p>
            <a:pPr marL="742950" lvl="1" indent="-182880">
              <a:lnSpc>
                <a:spcPct val="90000"/>
              </a:lnSpc>
              <a:spcAft>
                <a:spcPts val="600"/>
              </a:spcAft>
              <a:buClr>
                <a:schemeClr val="accent1"/>
              </a:buClr>
              <a:buFont typeface="Wingdings 2" pitchFamily="18" charset="2"/>
              <a:buChar char=""/>
            </a:pPr>
            <a:r>
              <a:rPr lang="en-US" sz="1100" dirty="0"/>
              <a:t>Establish a Regional Public Space Management Consortium.</a:t>
            </a:r>
          </a:p>
          <a:p>
            <a:pPr marL="285750" indent="-182880">
              <a:lnSpc>
                <a:spcPct val="90000"/>
              </a:lnSpc>
              <a:spcAft>
                <a:spcPts val="600"/>
              </a:spcAft>
              <a:buClr>
                <a:schemeClr val="accent1"/>
              </a:buClr>
              <a:buFont typeface="Wingdings 2" pitchFamily="18" charset="2"/>
              <a:buChar char=""/>
            </a:pPr>
            <a:r>
              <a:rPr lang="en-US" sz="1100" dirty="0"/>
              <a:t>Conduct a Comprehensive Landscape Analysis (fiscal and services).</a:t>
            </a:r>
          </a:p>
          <a:p>
            <a:pPr marL="285750" indent="-182880">
              <a:lnSpc>
                <a:spcPct val="90000"/>
              </a:lnSpc>
              <a:spcAft>
                <a:spcPts val="600"/>
              </a:spcAft>
              <a:buClr>
                <a:schemeClr val="accent1"/>
              </a:buClr>
              <a:buFont typeface="Wingdings 2" pitchFamily="18" charset="2"/>
              <a:buChar char=""/>
            </a:pPr>
            <a:r>
              <a:rPr lang="en-US" sz="1100" dirty="0"/>
              <a:t>Development of a long-term funding and braided funding strategy.</a:t>
            </a:r>
          </a:p>
        </p:txBody>
      </p:sp>
      <p:sp>
        <p:nvSpPr>
          <p:cNvPr id="3" name="Slide Number Placeholder 2">
            <a:extLst>
              <a:ext uri="{FF2B5EF4-FFF2-40B4-BE49-F238E27FC236}">
                <a16:creationId xmlns:a16="http://schemas.microsoft.com/office/drawing/2014/main" id="{B0350F4D-C553-8C8E-D6A5-55722D9B9C92}"/>
              </a:ext>
            </a:extLst>
          </p:cNvPr>
          <p:cNvSpPr>
            <a:spLocks noGrp="1"/>
          </p:cNvSpPr>
          <p:nvPr>
            <p:ph type="sldNum" sz="quarter" idx="11"/>
          </p:nvPr>
        </p:nvSpPr>
        <p:spPr>
          <a:xfrm>
            <a:off x="7975601" y="6356350"/>
            <a:ext cx="1148195" cy="365125"/>
          </a:xfrm>
        </p:spPr>
        <p:txBody>
          <a:bodyPr vert="horz" lIns="91440" tIns="45720" rIns="91440" bIns="45720" rtlCol="0" anchor="ctr">
            <a:normAutofit/>
          </a:bodyPr>
          <a:lstStyle/>
          <a:p>
            <a:pPr defTabSz="457200">
              <a:spcAft>
                <a:spcPts val="600"/>
              </a:spcAft>
            </a:pPr>
            <a:fld id="{256D3EEF-DE4E-429D-8EC4-DDC531AFF587}" type="slidenum">
              <a:rPr lang="en-US" sz="1200" b="1" kern="1200" dirty="0">
                <a:solidFill>
                  <a:schemeClr val="accent1"/>
                </a:solidFill>
                <a:latin typeface="+mn-lt"/>
                <a:ea typeface="+mn-ea"/>
                <a:cs typeface="+mn-cs"/>
              </a:rPr>
              <a:pPr defTabSz="457200">
                <a:spcAft>
                  <a:spcPts val="600"/>
                </a:spcAft>
              </a:pPr>
              <a:t>18</a:t>
            </a:fld>
            <a:endParaRPr lang="en-US" sz="1200" b="1" kern="1200" dirty="0">
              <a:solidFill>
                <a:schemeClr val="accent1"/>
              </a:solidFill>
              <a:latin typeface="+mn-lt"/>
              <a:ea typeface="+mn-ea"/>
              <a:cs typeface="+mn-cs"/>
            </a:endParaRPr>
          </a:p>
        </p:txBody>
      </p:sp>
      <p:pic>
        <p:nvPicPr>
          <p:cNvPr id="4" name="Picture 3">
            <a:extLst>
              <a:ext uri="{FF2B5EF4-FFF2-40B4-BE49-F238E27FC236}">
                <a16:creationId xmlns:a16="http://schemas.microsoft.com/office/drawing/2014/main" id="{E94D240C-850C-DB80-1089-55B81A780217}"/>
              </a:ext>
            </a:extLst>
          </p:cNvPr>
          <p:cNvPicPr>
            <a:picLocks noChangeAspect="1"/>
          </p:cNvPicPr>
          <p:nvPr/>
        </p:nvPicPr>
        <p:blipFill rotWithShape="1">
          <a:blip r:embed="rId2"/>
          <a:srcRect l="3668" t="5542" r="7565" b="10810"/>
          <a:stretch/>
        </p:blipFill>
        <p:spPr>
          <a:xfrm>
            <a:off x="7786132" y="6291071"/>
            <a:ext cx="1075766" cy="365760"/>
          </a:xfrm>
          <a:prstGeom prst="rect">
            <a:avLst/>
          </a:prstGeom>
        </p:spPr>
      </p:pic>
    </p:spTree>
    <p:extLst>
      <p:ext uri="{BB962C8B-B14F-4D97-AF65-F5344CB8AC3E}">
        <p14:creationId xmlns:p14="http://schemas.microsoft.com/office/powerpoint/2010/main" val="880385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7">
            <a:extLst>
              <a:ext uri="{FF2B5EF4-FFF2-40B4-BE49-F238E27FC236}">
                <a16:creationId xmlns:a16="http://schemas.microsoft.com/office/drawing/2014/main" id="{D589E016-1EE1-484C-8423-012B4B780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24CE593-6143-8633-3057-DE76414CEC8D}"/>
              </a:ext>
            </a:extLst>
          </p:cNvPr>
          <p:cNvPicPr>
            <a:picLocks noChangeAspect="1"/>
          </p:cNvPicPr>
          <p:nvPr/>
        </p:nvPicPr>
        <p:blipFill rotWithShape="1">
          <a:blip r:embed="rId2"/>
          <a:srcRect t="9091" r="20020"/>
          <a:stretch/>
        </p:blipFill>
        <p:spPr>
          <a:xfrm>
            <a:off x="20" y="-1"/>
            <a:ext cx="9141694" cy="6858000"/>
          </a:xfrm>
          <a:prstGeom prst="rect">
            <a:avLst/>
          </a:prstGeom>
        </p:spPr>
      </p:pic>
      <p:sp>
        <p:nvSpPr>
          <p:cNvPr id="23" name="Rectangle 19">
            <a:extLst>
              <a:ext uri="{FF2B5EF4-FFF2-40B4-BE49-F238E27FC236}">
                <a16:creationId xmlns:a16="http://schemas.microsoft.com/office/drawing/2014/main" id="{46100866-3689-418C-84D9-07C7E2435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00114"/>
            <a:ext cx="3040144" cy="4257773"/>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30DC27C-190B-EDD7-601E-22DD9407A07F}"/>
              </a:ext>
            </a:extLst>
          </p:cNvPr>
          <p:cNvSpPr>
            <a:spLocks noGrp="1"/>
          </p:cNvSpPr>
          <p:nvPr>
            <p:ph type="ctrTitle"/>
          </p:nvPr>
        </p:nvSpPr>
        <p:spPr>
          <a:xfrm>
            <a:off x="259339" y="4219434"/>
            <a:ext cx="2521465" cy="1032093"/>
          </a:xfrm>
        </p:spPr>
        <p:txBody>
          <a:bodyPr>
            <a:normAutofit/>
          </a:bodyPr>
          <a:lstStyle/>
          <a:p>
            <a:pPr indent="-228600">
              <a:lnSpc>
                <a:spcPct val="90000"/>
              </a:lnSpc>
              <a:spcAft>
                <a:spcPts val="600"/>
              </a:spcAft>
            </a:pPr>
            <a:r>
              <a:rPr lang="en-US" sz="1100" dirty="0">
                <a:solidFill>
                  <a:schemeClr val="tx1"/>
                </a:solidFill>
              </a:rPr>
              <a:t>John Ceccoli</a:t>
            </a:r>
            <a:br>
              <a:rPr lang="en-US" sz="1100" dirty="0">
                <a:solidFill>
                  <a:schemeClr val="tx1"/>
                </a:solidFill>
              </a:rPr>
            </a:br>
            <a:r>
              <a:rPr lang="en-US" sz="1100" dirty="0">
                <a:solidFill>
                  <a:schemeClr val="tx1"/>
                </a:solidFill>
              </a:rPr>
              <a:t>Merced County Human Services Agency Deputy Director</a:t>
            </a:r>
            <a:br>
              <a:rPr lang="en-US" sz="1100" dirty="0">
                <a:solidFill>
                  <a:schemeClr val="tx1"/>
                </a:solidFill>
              </a:rPr>
            </a:br>
            <a:r>
              <a:rPr lang="en-US" sz="1100" dirty="0">
                <a:solidFill>
                  <a:schemeClr val="tx1"/>
                </a:solidFill>
                <a:hlinkClick r:id="rId3">
                  <a:extLst>
                    <a:ext uri="{A12FA001-AC4F-418D-AE19-62706E023703}">
                      <ahyp:hlinkClr xmlns:ahyp="http://schemas.microsoft.com/office/drawing/2018/hyperlinkcolor" val="tx"/>
                    </a:ext>
                  </a:extLst>
                </a:hlinkClick>
              </a:rPr>
              <a:t>John.Ceccoli@countyofmerced.com</a:t>
            </a:r>
            <a:br>
              <a:rPr lang="en-US" sz="1100" dirty="0">
                <a:solidFill>
                  <a:schemeClr val="tx1"/>
                </a:solidFill>
              </a:rPr>
            </a:br>
            <a:r>
              <a:rPr lang="en-US" sz="1100" dirty="0">
                <a:solidFill>
                  <a:schemeClr val="tx1"/>
                </a:solidFill>
              </a:rPr>
              <a:t>209-628-4040 (cell</a:t>
            </a:r>
          </a:p>
        </p:txBody>
      </p:sp>
      <p:sp>
        <p:nvSpPr>
          <p:cNvPr id="3" name="Subtitle 2">
            <a:extLst>
              <a:ext uri="{FF2B5EF4-FFF2-40B4-BE49-F238E27FC236}">
                <a16:creationId xmlns:a16="http://schemas.microsoft.com/office/drawing/2014/main" id="{539235A2-0BE5-D1B6-3EB9-D017D896BBCB}"/>
              </a:ext>
            </a:extLst>
          </p:cNvPr>
          <p:cNvSpPr>
            <a:spLocks noGrp="1"/>
          </p:cNvSpPr>
          <p:nvPr>
            <p:ph type="subTitle" idx="1"/>
          </p:nvPr>
        </p:nvSpPr>
        <p:spPr>
          <a:xfrm>
            <a:off x="990600" y="3913074"/>
            <a:ext cx="2498839" cy="949407"/>
          </a:xfrm>
        </p:spPr>
        <p:txBody>
          <a:bodyPr>
            <a:normAutofit/>
          </a:bodyPr>
          <a:lstStyle/>
          <a:p>
            <a:r>
              <a:rPr lang="en-US" sz="2400" dirty="0">
                <a:solidFill>
                  <a:schemeClr val="tx1"/>
                </a:solidFill>
              </a:rPr>
              <a:t>Thank you</a:t>
            </a:r>
          </a:p>
        </p:txBody>
      </p:sp>
      <p:sp>
        <p:nvSpPr>
          <p:cNvPr id="4" name="Slide Number Placeholder 3">
            <a:extLst>
              <a:ext uri="{FF2B5EF4-FFF2-40B4-BE49-F238E27FC236}">
                <a16:creationId xmlns:a16="http://schemas.microsoft.com/office/drawing/2014/main" id="{7CE15CD7-5B23-F8F7-9F97-1AA11BB235CE}"/>
              </a:ext>
            </a:extLst>
          </p:cNvPr>
          <p:cNvSpPr>
            <a:spLocks noGrp="1"/>
          </p:cNvSpPr>
          <p:nvPr>
            <p:ph type="sldNum" sz="quarter" idx="12"/>
          </p:nvPr>
        </p:nvSpPr>
        <p:spPr>
          <a:xfrm>
            <a:off x="7975601" y="6356350"/>
            <a:ext cx="1148195" cy="365125"/>
          </a:xfrm>
        </p:spPr>
        <p:txBody>
          <a:bodyPr>
            <a:normAutofit/>
          </a:bodyPr>
          <a:lstStyle/>
          <a:p>
            <a:pPr>
              <a:spcAft>
                <a:spcPts val="600"/>
              </a:spcAft>
            </a:pPr>
            <a:fld id="{256D3EEF-DE4E-429D-8EC4-DDC531AFF587}" type="slidenum">
              <a:rPr lang="en-US">
                <a:solidFill>
                  <a:srgbClr val="FFFFFF"/>
                </a:solidFill>
              </a:rPr>
              <a:pPr>
                <a:spcAft>
                  <a:spcPts val="600"/>
                </a:spcAft>
              </a:pPr>
              <a:t>19</a:t>
            </a:fld>
            <a:endParaRPr lang="en-US">
              <a:solidFill>
                <a:srgbClr val="FFFFFF"/>
              </a:solidFill>
            </a:endParaRPr>
          </a:p>
        </p:txBody>
      </p:sp>
      <p:sp>
        <p:nvSpPr>
          <p:cNvPr id="6" name="TextBox 5">
            <a:extLst>
              <a:ext uri="{FF2B5EF4-FFF2-40B4-BE49-F238E27FC236}">
                <a16:creationId xmlns:a16="http://schemas.microsoft.com/office/drawing/2014/main" id="{95D8CFCD-D1D0-651B-1F72-05F4BA6EBA27}"/>
              </a:ext>
            </a:extLst>
          </p:cNvPr>
          <p:cNvSpPr txBox="1"/>
          <p:nvPr/>
        </p:nvSpPr>
        <p:spPr>
          <a:xfrm>
            <a:off x="228600" y="1447800"/>
            <a:ext cx="2362200" cy="369332"/>
          </a:xfrm>
          <a:prstGeom prst="rect">
            <a:avLst/>
          </a:prstGeom>
          <a:noFill/>
        </p:spPr>
        <p:txBody>
          <a:bodyPr wrap="square" rtlCol="0">
            <a:spAutoFit/>
          </a:bodyPr>
          <a:lstStyle/>
          <a:p>
            <a:r>
              <a:rPr lang="en-US" dirty="0"/>
              <a:t>Questions? </a:t>
            </a:r>
          </a:p>
        </p:txBody>
      </p:sp>
      <p:pic>
        <p:nvPicPr>
          <p:cNvPr id="7" name="Picture 6">
            <a:extLst>
              <a:ext uri="{FF2B5EF4-FFF2-40B4-BE49-F238E27FC236}">
                <a16:creationId xmlns:a16="http://schemas.microsoft.com/office/drawing/2014/main" id="{E12FE62A-A37D-470D-1D6E-9B0D6E1EE5F0}"/>
              </a:ext>
            </a:extLst>
          </p:cNvPr>
          <p:cNvPicPr>
            <a:picLocks noChangeAspect="1"/>
          </p:cNvPicPr>
          <p:nvPr/>
        </p:nvPicPr>
        <p:blipFill rotWithShape="1">
          <a:blip r:embed="rId4"/>
          <a:srcRect l="3668" t="5542" r="7565" b="10810"/>
          <a:stretch/>
        </p:blipFill>
        <p:spPr>
          <a:xfrm>
            <a:off x="7786132" y="6291071"/>
            <a:ext cx="1075766" cy="365760"/>
          </a:xfrm>
          <a:prstGeom prst="rect">
            <a:avLst/>
          </a:prstGeom>
        </p:spPr>
      </p:pic>
    </p:spTree>
    <p:extLst>
      <p:ext uri="{BB962C8B-B14F-4D97-AF65-F5344CB8AC3E}">
        <p14:creationId xmlns:p14="http://schemas.microsoft.com/office/powerpoint/2010/main" val="267495660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37">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5" name="Rectangle 39">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42" name="Rectangle 41">
            <a:extLst>
              <a:ext uri="{FF2B5EF4-FFF2-40B4-BE49-F238E27FC236}">
                <a16:creationId xmlns:a16="http://schemas.microsoft.com/office/drawing/2014/main" id="{B5DC95B7-2A72-483B-BA19-2BE751205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C822AFE-7E96-4A51-9E55-FCAEACD21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7590" y="757325"/>
            <a:ext cx="3256410"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1042" y="1079770"/>
            <a:ext cx="2741143" cy="1527244"/>
          </a:xfrm>
        </p:spPr>
        <p:txBody>
          <a:bodyPr vert="horz" lIns="91440" tIns="45720" rIns="91440" bIns="45720" rtlCol="0" anchor="ctr">
            <a:normAutofit/>
          </a:bodyPr>
          <a:lstStyle/>
          <a:p>
            <a:r>
              <a:rPr lang="en-US" sz="2800" dirty="0"/>
              <a:t>Objectives</a:t>
            </a:r>
          </a:p>
        </p:txBody>
      </p:sp>
      <p:sp>
        <p:nvSpPr>
          <p:cNvPr id="46" name="Rectangle 45">
            <a:extLst>
              <a:ext uri="{FF2B5EF4-FFF2-40B4-BE49-F238E27FC236}">
                <a16:creationId xmlns:a16="http://schemas.microsoft.com/office/drawing/2014/main" id="{9169EA61-C175-4B7E-807B-58199DEA7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7" name="Picture 6">
            <a:extLst>
              <a:ext uri="{FF2B5EF4-FFF2-40B4-BE49-F238E27FC236}">
                <a16:creationId xmlns:a16="http://schemas.microsoft.com/office/drawing/2014/main" id="{42C13845-A18C-F075-3C7E-18C96D267029}"/>
              </a:ext>
            </a:extLst>
          </p:cNvPr>
          <p:cNvPicPr>
            <a:picLocks noChangeAspect="1"/>
          </p:cNvPicPr>
          <p:nvPr/>
        </p:nvPicPr>
        <p:blipFill>
          <a:blip r:embed="rId2"/>
          <a:stretch>
            <a:fillRect/>
          </a:stretch>
        </p:blipFill>
        <p:spPr>
          <a:xfrm>
            <a:off x="648386" y="1526547"/>
            <a:ext cx="4875730" cy="3790880"/>
          </a:xfrm>
          <a:prstGeom prst="rect">
            <a:avLst/>
          </a:prstGeom>
        </p:spPr>
      </p:pic>
      <p:sp>
        <p:nvSpPr>
          <p:cNvPr id="3" name="TextBox 2"/>
          <p:cNvSpPr txBox="1"/>
          <p:nvPr/>
        </p:nvSpPr>
        <p:spPr>
          <a:xfrm>
            <a:off x="6121042" y="2607014"/>
            <a:ext cx="2741143" cy="3157903"/>
          </a:xfrm>
          <a:prstGeom prst="rect">
            <a:avLst/>
          </a:prstGeom>
        </p:spPr>
        <p:txBody>
          <a:bodyPr vert="horz" lIns="91440" tIns="45720" rIns="91440" bIns="45720" rtlCol="0" anchor="t">
            <a:normAutofit lnSpcReduction="10000"/>
          </a:bodyPr>
          <a:lstStyle/>
          <a:p>
            <a:pPr marL="422910" marR="0" lvl="0" indent="-342900">
              <a:lnSpc>
                <a:spcPct val="90000"/>
              </a:lnSpc>
              <a:spcBef>
                <a:spcPts val="0"/>
              </a:spcBef>
              <a:spcAft>
                <a:spcPts val="600"/>
              </a:spcAft>
              <a:buClr>
                <a:srgbClr val="FFFFFF"/>
              </a:buClr>
              <a:buFont typeface="+mj-lt"/>
              <a:buAutoNum type="arabicPeriod"/>
              <a:tabLst>
                <a:tab pos="457200" algn="l"/>
              </a:tabLst>
            </a:pPr>
            <a:r>
              <a:rPr lang="en-US" sz="1400" dirty="0">
                <a:solidFill>
                  <a:srgbClr val="FFFFFF"/>
                </a:solidFill>
                <a:effectLst/>
              </a:rPr>
              <a:t>California Statewide Study of People Experiencing Homelessness</a:t>
            </a:r>
          </a:p>
          <a:p>
            <a:pPr marL="422910" marR="0" lvl="0" indent="-342900">
              <a:lnSpc>
                <a:spcPct val="90000"/>
              </a:lnSpc>
              <a:spcBef>
                <a:spcPts val="0"/>
              </a:spcBef>
              <a:spcAft>
                <a:spcPts val="600"/>
              </a:spcAft>
              <a:buClr>
                <a:srgbClr val="FFFFFF"/>
              </a:buClr>
              <a:buFont typeface="+mj-lt"/>
              <a:buAutoNum type="arabicPeriod"/>
              <a:tabLst>
                <a:tab pos="457200" algn="l"/>
              </a:tabLst>
            </a:pPr>
            <a:r>
              <a:rPr lang="en-US" sz="1400" dirty="0">
                <a:solidFill>
                  <a:srgbClr val="FFFFFF"/>
                </a:solidFill>
                <a:effectLst/>
              </a:rPr>
              <a:t>Merced County Funding Matrix</a:t>
            </a:r>
          </a:p>
          <a:p>
            <a:pPr marL="422910" marR="0" lvl="0" indent="-342900">
              <a:lnSpc>
                <a:spcPct val="90000"/>
              </a:lnSpc>
              <a:spcBef>
                <a:spcPts val="0"/>
              </a:spcBef>
              <a:spcAft>
                <a:spcPts val="600"/>
              </a:spcAft>
              <a:buClr>
                <a:srgbClr val="FFFFFF"/>
              </a:buClr>
              <a:buFont typeface="+mj-lt"/>
              <a:buAutoNum type="arabicPeriod"/>
              <a:tabLst>
                <a:tab pos="457200" algn="l"/>
              </a:tabLst>
            </a:pPr>
            <a:r>
              <a:rPr lang="en-US" sz="1400" dirty="0">
                <a:solidFill>
                  <a:srgbClr val="FFFFFF"/>
                </a:solidFill>
                <a:effectLst/>
              </a:rPr>
              <a:t>Budget Overview</a:t>
            </a:r>
          </a:p>
          <a:p>
            <a:pPr marL="422910" indent="-342900">
              <a:lnSpc>
                <a:spcPct val="90000"/>
              </a:lnSpc>
              <a:spcAft>
                <a:spcPts val="600"/>
              </a:spcAft>
              <a:buClr>
                <a:srgbClr val="FFFFFF"/>
              </a:buClr>
              <a:buFont typeface="+mj-lt"/>
              <a:buAutoNum type="arabicPeriod"/>
              <a:tabLst>
                <a:tab pos="457200" algn="l"/>
              </a:tabLst>
            </a:pPr>
            <a:r>
              <a:rPr lang="en-US" sz="1400" dirty="0">
                <a:solidFill>
                  <a:srgbClr val="FFFFFF"/>
                </a:solidFill>
                <a:effectLst/>
              </a:rPr>
              <a:t>Navigation Center</a:t>
            </a:r>
          </a:p>
          <a:p>
            <a:pPr marL="422910" marR="0" lvl="0" indent="-342900">
              <a:lnSpc>
                <a:spcPct val="90000"/>
              </a:lnSpc>
              <a:spcBef>
                <a:spcPts val="0"/>
              </a:spcBef>
              <a:spcAft>
                <a:spcPts val="600"/>
              </a:spcAft>
              <a:buClr>
                <a:srgbClr val="FFFFFF"/>
              </a:buClr>
              <a:buFont typeface="+mj-lt"/>
              <a:buAutoNum type="arabicPeriod"/>
              <a:tabLst>
                <a:tab pos="457200" algn="l"/>
              </a:tabLst>
            </a:pPr>
            <a:r>
              <a:rPr lang="en-US" sz="1400" dirty="0">
                <a:solidFill>
                  <a:srgbClr val="FFFFFF"/>
                </a:solidFill>
                <a:effectLst/>
              </a:rPr>
              <a:t>Homeless Housing Projects</a:t>
            </a:r>
          </a:p>
          <a:p>
            <a:pPr marL="422910" marR="0" lvl="0" indent="-342900">
              <a:lnSpc>
                <a:spcPct val="90000"/>
              </a:lnSpc>
              <a:spcBef>
                <a:spcPts val="0"/>
              </a:spcBef>
              <a:spcAft>
                <a:spcPts val="600"/>
              </a:spcAft>
              <a:buClr>
                <a:srgbClr val="FFFFFF"/>
              </a:buClr>
              <a:buFont typeface="+mj-lt"/>
              <a:buAutoNum type="arabicPeriod"/>
              <a:tabLst>
                <a:tab pos="457200" algn="l"/>
              </a:tabLst>
            </a:pPr>
            <a:r>
              <a:rPr lang="en-US" sz="1400" dirty="0">
                <a:solidFill>
                  <a:srgbClr val="FFFFFF"/>
                </a:solidFill>
                <a:effectLst/>
              </a:rPr>
              <a:t>Merced County Housing Support Program</a:t>
            </a:r>
          </a:p>
          <a:p>
            <a:pPr marL="422910" indent="-342900">
              <a:lnSpc>
                <a:spcPct val="90000"/>
              </a:lnSpc>
              <a:spcAft>
                <a:spcPts val="600"/>
              </a:spcAft>
              <a:buClr>
                <a:srgbClr val="FFFFFF"/>
              </a:buClr>
              <a:buFont typeface="+mj-lt"/>
              <a:buAutoNum type="arabicPeriod"/>
              <a:tabLst>
                <a:tab pos="457200" algn="l"/>
              </a:tabLst>
            </a:pPr>
            <a:r>
              <a:rPr lang="en-US" sz="1400" dirty="0">
                <a:solidFill>
                  <a:srgbClr val="FFFFFF"/>
                </a:solidFill>
                <a:effectLst/>
              </a:rPr>
              <a:t>Point-In-Time Count</a:t>
            </a:r>
          </a:p>
          <a:p>
            <a:pPr marL="422910" marR="0" lvl="0" indent="-342900">
              <a:lnSpc>
                <a:spcPct val="90000"/>
              </a:lnSpc>
              <a:spcBef>
                <a:spcPts val="0"/>
              </a:spcBef>
              <a:spcAft>
                <a:spcPts val="600"/>
              </a:spcAft>
              <a:buClr>
                <a:srgbClr val="FFFFFF"/>
              </a:buClr>
              <a:buFont typeface="+mj-lt"/>
              <a:buAutoNum type="arabicPeriod"/>
              <a:tabLst>
                <a:tab pos="457200" algn="l"/>
              </a:tabLst>
            </a:pPr>
            <a:r>
              <a:rPr lang="en-US" sz="1400" dirty="0">
                <a:solidFill>
                  <a:srgbClr val="FFFFFF"/>
                </a:solidFill>
                <a:effectLst/>
              </a:rPr>
              <a:t>Public Role and Increased Jurisdictional Capacity</a:t>
            </a:r>
          </a:p>
          <a:p>
            <a:pPr indent="-182880">
              <a:lnSpc>
                <a:spcPct val="90000"/>
              </a:lnSpc>
              <a:spcAft>
                <a:spcPts val="600"/>
              </a:spcAft>
              <a:buClr>
                <a:schemeClr val="accent1"/>
              </a:buClr>
              <a:buFont typeface="Wingdings 2" pitchFamily="18" charset="2"/>
              <a:buChar char=""/>
            </a:pPr>
            <a:endParaRPr lang="en-US" sz="1400" dirty="0">
              <a:solidFill>
                <a:srgbClr val="FFFFFF"/>
              </a:solidFill>
            </a:endParaRPr>
          </a:p>
          <a:p>
            <a:pPr marL="857250" lvl="1" indent="-182880">
              <a:lnSpc>
                <a:spcPct val="90000"/>
              </a:lnSpc>
              <a:spcAft>
                <a:spcPts val="600"/>
              </a:spcAft>
              <a:buClr>
                <a:schemeClr val="accent1"/>
              </a:buClr>
              <a:buFont typeface="Wingdings 2" pitchFamily="18" charset="2"/>
              <a:buChar char=""/>
            </a:pPr>
            <a:endParaRPr lang="en-US" sz="1400" dirty="0">
              <a:solidFill>
                <a:srgbClr val="FFFFFF"/>
              </a:solidFill>
            </a:endParaRPr>
          </a:p>
          <a:p>
            <a:pPr lvl="1" indent="-182880">
              <a:lnSpc>
                <a:spcPct val="90000"/>
              </a:lnSpc>
              <a:spcAft>
                <a:spcPts val="600"/>
              </a:spcAft>
              <a:buClr>
                <a:schemeClr val="accent1"/>
              </a:buClr>
              <a:buFont typeface="Wingdings 2" pitchFamily="18" charset="2"/>
              <a:buChar char=""/>
            </a:pPr>
            <a:endParaRPr lang="en-US" sz="1400" dirty="0">
              <a:solidFill>
                <a:srgbClr val="FFFFFF"/>
              </a:solidFill>
            </a:endParaRPr>
          </a:p>
          <a:p>
            <a:pPr marL="400050" indent="-182880">
              <a:lnSpc>
                <a:spcPct val="90000"/>
              </a:lnSpc>
              <a:spcAft>
                <a:spcPts val="600"/>
              </a:spcAft>
              <a:buClr>
                <a:schemeClr val="accent1"/>
              </a:buClr>
              <a:buFont typeface="Wingdings 2" pitchFamily="18" charset="2"/>
              <a:buChar char=""/>
            </a:pPr>
            <a:endParaRPr lang="en-US" sz="1400" dirty="0">
              <a:solidFill>
                <a:srgbClr val="FFFFFF"/>
              </a:solidFill>
            </a:endParaRPr>
          </a:p>
        </p:txBody>
      </p:sp>
      <p:sp>
        <p:nvSpPr>
          <p:cNvPr id="4" name="Slide Number Placeholder 3">
            <a:extLst>
              <a:ext uri="{FF2B5EF4-FFF2-40B4-BE49-F238E27FC236}">
                <a16:creationId xmlns:a16="http://schemas.microsoft.com/office/drawing/2014/main" id="{89833280-C9EC-3575-B1AC-354C75973B1B}"/>
              </a:ext>
            </a:extLst>
          </p:cNvPr>
          <p:cNvSpPr>
            <a:spLocks noGrp="1"/>
          </p:cNvSpPr>
          <p:nvPr>
            <p:ph type="sldNum" sz="quarter" idx="11"/>
          </p:nvPr>
        </p:nvSpPr>
        <p:spPr>
          <a:xfrm>
            <a:off x="7975601" y="6356350"/>
            <a:ext cx="1148195" cy="365125"/>
          </a:xfrm>
        </p:spPr>
        <p:txBody>
          <a:bodyPr vert="horz" lIns="91440" tIns="45720" rIns="91440" bIns="45720" rtlCol="0" anchor="ctr">
            <a:normAutofit/>
          </a:bodyPr>
          <a:lstStyle/>
          <a:p>
            <a:pPr defTabSz="457200">
              <a:spcAft>
                <a:spcPts val="600"/>
              </a:spcAft>
            </a:pPr>
            <a:fld id="{256D3EEF-DE4E-429D-8EC4-DDC531AFF587}" type="slidenum">
              <a:rPr lang="en-US" sz="1200" b="1" kern="1200" smtClean="0">
                <a:solidFill>
                  <a:schemeClr val="accent1"/>
                </a:solidFill>
                <a:latin typeface="+mn-lt"/>
                <a:ea typeface="+mn-ea"/>
                <a:cs typeface="+mn-cs"/>
              </a:rPr>
              <a:pPr defTabSz="457200">
                <a:spcAft>
                  <a:spcPts val="600"/>
                </a:spcAft>
              </a:pPr>
              <a:t>2</a:t>
            </a:fld>
            <a:endParaRPr lang="en-US" sz="1200" b="1" kern="1200" dirty="0">
              <a:solidFill>
                <a:schemeClr val="accent1"/>
              </a:solidFill>
              <a:latin typeface="+mn-lt"/>
              <a:ea typeface="+mn-ea"/>
              <a:cs typeface="+mn-cs"/>
            </a:endParaRPr>
          </a:p>
        </p:txBody>
      </p:sp>
      <p:pic>
        <p:nvPicPr>
          <p:cNvPr id="5" name="Picture 4">
            <a:extLst>
              <a:ext uri="{FF2B5EF4-FFF2-40B4-BE49-F238E27FC236}">
                <a16:creationId xmlns:a16="http://schemas.microsoft.com/office/drawing/2014/main" id="{4B552501-C754-0B17-3716-C9AEE96EA704}"/>
              </a:ext>
            </a:extLst>
          </p:cNvPr>
          <p:cNvPicPr>
            <a:picLocks noChangeAspect="1"/>
          </p:cNvPicPr>
          <p:nvPr/>
        </p:nvPicPr>
        <p:blipFill rotWithShape="1">
          <a:blip r:embed="rId3"/>
          <a:srcRect l="3668" t="5542" r="7565" b="10810"/>
          <a:stretch/>
        </p:blipFill>
        <p:spPr>
          <a:xfrm>
            <a:off x="7620000" y="6348724"/>
            <a:ext cx="1075766" cy="365760"/>
          </a:xfrm>
          <a:prstGeom prst="rect">
            <a:avLst/>
          </a:prstGeom>
        </p:spPr>
      </p:pic>
    </p:spTree>
    <p:extLst>
      <p:ext uri="{BB962C8B-B14F-4D97-AF65-F5344CB8AC3E}">
        <p14:creationId xmlns:p14="http://schemas.microsoft.com/office/powerpoint/2010/main" val="2821741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3156366"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4" name="Freeform: Shape 23">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8392887" y="1056875"/>
            <a:ext cx="75111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D10983C3-915E-FED0-3DAF-DBEE3E79CFFC}"/>
              </a:ext>
            </a:extLst>
          </p:cNvPr>
          <p:cNvSpPr>
            <a:spLocks noGrp="1"/>
          </p:cNvSpPr>
          <p:nvPr>
            <p:ph type="subTitle" idx="1"/>
          </p:nvPr>
        </p:nvSpPr>
        <p:spPr>
          <a:xfrm>
            <a:off x="3063297" y="1371600"/>
            <a:ext cx="5035674" cy="4213046"/>
          </a:xfrm>
        </p:spPr>
        <p:txBody>
          <a:bodyPr>
            <a:noAutofit/>
          </a:bodyPr>
          <a:lstStyle/>
          <a:p>
            <a:pPr marL="0" indent="0">
              <a:spcBef>
                <a:spcPts val="0"/>
              </a:spcBef>
              <a:buNone/>
            </a:pPr>
            <a:r>
              <a:rPr lang="en-US" sz="1400" dirty="0">
                <a:solidFill>
                  <a:schemeClr val="accent1"/>
                </a:solidFill>
                <a:latin typeface="+mj-lt"/>
                <a:ea typeface="Calibri" panose="020F0502020204030204" pitchFamily="34" charset="0"/>
              </a:rPr>
              <a:t>3,200 administered questionnaires and 365 in-depth interviews.</a:t>
            </a:r>
          </a:p>
          <a:p>
            <a:pPr marL="0" indent="0">
              <a:buNone/>
            </a:pPr>
            <a:r>
              <a:rPr lang="en-US" sz="1400" b="0" i="0" u="none" strike="noStrike" baseline="0" dirty="0">
                <a:solidFill>
                  <a:schemeClr val="accent1"/>
                </a:solidFill>
                <a:latin typeface="+mj-lt"/>
              </a:rPr>
              <a:t>Nine out of ten participants lost their last housing in California; 75% of participants lived in the same county as their last housing.</a:t>
            </a:r>
            <a:endParaRPr lang="en-US" sz="1400" dirty="0">
              <a:solidFill>
                <a:schemeClr val="accent1"/>
              </a:solidFill>
              <a:latin typeface="+mj-lt"/>
              <a:ea typeface="Calibri" panose="020F0502020204030204" pitchFamily="34" charset="0"/>
            </a:endParaRPr>
          </a:p>
          <a:p>
            <a:pPr marL="0" indent="0">
              <a:spcBef>
                <a:spcPts val="0"/>
              </a:spcBef>
              <a:buNone/>
            </a:pPr>
            <a:endParaRPr lang="en-US" sz="1400" dirty="0">
              <a:solidFill>
                <a:schemeClr val="accent1"/>
              </a:solidFill>
              <a:latin typeface="+mj-lt"/>
              <a:ea typeface="Calibri" panose="020F0502020204030204" pitchFamily="34" charset="0"/>
            </a:endParaRPr>
          </a:p>
          <a:p>
            <a:pPr marL="0" indent="0">
              <a:spcBef>
                <a:spcPts val="0"/>
              </a:spcBef>
              <a:buNone/>
            </a:pPr>
            <a:r>
              <a:rPr lang="en-US" sz="1400" dirty="0">
                <a:solidFill>
                  <a:schemeClr val="accent1"/>
                </a:solidFill>
                <a:latin typeface="+mj-lt"/>
                <a:ea typeface="Calibri" panose="020F0502020204030204" pitchFamily="34" charset="0"/>
              </a:rPr>
              <a:t>Behavioral Health Challenges:</a:t>
            </a:r>
          </a:p>
          <a:p>
            <a:pPr marL="285750" indent="-285750">
              <a:spcBef>
                <a:spcPts val="0"/>
              </a:spcBef>
              <a:buClrTx/>
              <a:buFont typeface="Wingdings" panose="05000000000000000000" pitchFamily="2" charset="2"/>
              <a:buChar char="Ø"/>
            </a:pPr>
            <a:r>
              <a:rPr lang="en-US" sz="1400" dirty="0">
                <a:solidFill>
                  <a:schemeClr val="accent1"/>
                </a:solidFill>
                <a:latin typeface="+mj-lt"/>
                <a:ea typeface="Times New Roman" panose="02020603050405020304" pitchFamily="18" charset="0"/>
              </a:rPr>
              <a:t>82% reported a period of life where they experienced a serious mental health condition;</a:t>
            </a:r>
            <a:endParaRPr lang="en-US" sz="1400" dirty="0">
              <a:solidFill>
                <a:schemeClr val="accent1"/>
              </a:solidFill>
              <a:latin typeface="+mj-lt"/>
              <a:ea typeface="Calibri" panose="020F0502020204030204" pitchFamily="34" charset="0"/>
            </a:endParaRPr>
          </a:p>
          <a:p>
            <a:pPr marL="285750" indent="-285750">
              <a:spcBef>
                <a:spcPts val="0"/>
              </a:spcBef>
              <a:buClrTx/>
              <a:buFont typeface="Wingdings" panose="05000000000000000000" pitchFamily="2" charset="2"/>
              <a:buChar char="Ø"/>
            </a:pPr>
            <a:r>
              <a:rPr lang="en-US" sz="1400" dirty="0">
                <a:solidFill>
                  <a:schemeClr val="accent1"/>
                </a:solidFill>
                <a:latin typeface="+mj-lt"/>
                <a:ea typeface="Times New Roman" panose="02020603050405020304" pitchFamily="18" charset="0"/>
              </a:rPr>
              <a:t>62% reported heavy drinking, and</a:t>
            </a:r>
            <a:endParaRPr lang="en-US" sz="1400" dirty="0">
              <a:solidFill>
                <a:schemeClr val="accent1"/>
              </a:solidFill>
              <a:latin typeface="+mj-lt"/>
              <a:ea typeface="Calibri" panose="020F0502020204030204" pitchFamily="34" charset="0"/>
            </a:endParaRPr>
          </a:p>
          <a:p>
            <a:pPr marL="285750" indent="-285750">
              <a:spcBef>
                <a:spcPts val="0"/>
              </a:spcBef>
              <a:buClrTx/>
              <a:buFont typeface="Wingdings" panose="05000000000000000000" pitchFamily="2" charset="2"/>
              <a:buChar char="Ø"/>
            </a:pPr>
            <a:r>
              <a:rPr lang="en-US" sz="1400" dirty="0">
                <a:solidFill>
                  <a:schemeClr val="accent1"/>
                </a:solidFill>
                <a:latin typeface="+mj-lt"/>
                <a:ea typeface="Times New Roman" panose="02020603050405020304" pitchFamily="18" charset="0"/>
              </a:rPr>
              <a:t>65% reported a regular illicit drug use. </a:t>
            </a:r>
            <a:endParaRPr lang="en-US" sz="1400" dirty="0">
              <a:solidFill>
                <a:schemeClr val="accent1"/>
              </a:solidFill>
              <a:latin typeface="+mj-lt"/>
              <a:ea typeface="Calibri" panose="020F0502020204030204" pitchFamily="34" charset="0"/>
            </a:endParaRPr>
          </a:p>
          <a:p>
            <a:pPr marL="342900">
              <a:spcBef>
                <a:spcPts val="0"/>
              </a:spcBef>
            </a:pPr>
            <a:endParaRPr lang="en-US" sz="1400" dirty="0">
              <a:solidFill>
                <a:schemeClr val="accent1"/>
              </a:solidFill>
              <a:latin typeface="+mj-lt"/>
              <a:ea typeface="Calibri" panose="020F0502020204030204" pitchFamily="34" charset="0"/>
            </a:endParaRPr>
          </a:p>
          <a:p>
            <a:pPr marL="0" indent="0">
              <a:spcBef>
                <a:spcPts val="0"/>
              </a:spcBef>
              <a:buNone/>
            </a:pPr>
            <a:r>
              <a:rPr lang="en-US" sz="1400" dirty="0">
                <a:solidFill>
                  <a:schemeClr val="accent1"/>
                </a:solidFill>
                <a:latin typeface="+mj-lt"/>
                <a:ea typeface="Calibri" panose="020F0502020204030204" pitchFamily="34" charset="0"/>
              </a:rPr>
              <a:t>The other common factor in the report was poverty and precarious housing status: </a:t>
            </a:r>
          </a:p>
          <a:p>
            <a:pPr marL="285750" indent="-285750">
              <a:spcBef>
                <a:spcPts val="0"/>
              </a:spcBef>
              <a:buClrTx/>
              <a:buFont typeface="Wingdings" panose="05000000000000000000" pitchFamily="2" charset="2"/>
              <a:buChar char="Ø"/>
            </a:pPr>
            <a:r>
              <a:rPr lang="en-US" sz="1400" dirty="0">
                <a:solidFill>
                  <a:schemeClr val="accent1"/>
                </a:solidFill>
                <a:latin typeface="+mj-lt"/>
                <a:ea typeface="Times New Roman" panose="02020603050405020304" pitchFamily="18" charset="0"/>
              </a:rPr>
              <a:t>Six months prior to homelessness median household income was $960;</a:t>
            </a:r>
            <a:endParaRPr lang="en-US" sz="1400" dirty="0">
              <a:solidFill>
                <a:schemeClr val="accent1"/>
              </a:solidFill>
              <a:latin typeface="+mj-lt"/>
              <a:ea typeface="Calibri" panose="020F0502020204030204" pitchFamily="34" charset="0"/>
            </a:endParaRPr>
          </a:p>
          <a:p>
            <a:pPr marL="285750" indent="-285750">
              <a:spcBef>
                <a:spcPts val="0"/>
              </a:spcBef>
              <a:buClrTx/>
              <a:buFont typeface="Wingdings" panose="05000000000000000000" pitchFamily="2" charset="2"/>
              <a:buChar char="Ø"/>
            </a:pPr>
            <a:r>
              <a:rPr lang="en-US" sz="1400" dirty="0">
                <a:solidFill>
                  <a:schemeClr val="accent1"/>
                </a:solidFill>
                <a:latin typeface="+mj-lt"/>
                <a:ea typeface="Times New Roman" panose="02020603050405020304" pitchFamily="18" charset="0"/>
              </a:rPr>
              <a:t>19% entered homelessness following release from institution (i.e. prison), and </a:t>
            </a:r>
            <a:endParaRPr lang="en-US" sz="1400" dirty="0">
              <a:solidFill>
                <a:schemeClr val="accent1"/>
              </a:solidFill>
              <a:latin typeface="+mj-lt"/>
              <a:ea typeface="Calibri" panose="020F0502020204030204" pitchFamily="34" charset="0"/>
            </a:endParaRPr>
          </a:p>
          <a:p>
            <a:pPr marL="285750" indent="-285750">
              <a:spcBef>
                <a:spcPts val="0"/>
              </a:spcBef>
              <a:buClrTx/>
              <a:buFont typeface="Wingdings" panose="05000000000000000000" pitchFamily="2" charset="2"/>
              <a:buChar char="Ø"/>
            </a:pPr>
            <a:r>
              <a:rPr lang="en-US" sz="1400" dirty="0">
                <a:solidFill>
                  <a:schemeClr val="accent1"/>
                </a:solidFill>
                <a:latin typeface="+mj-lt"/>
                <a:ea typeface="Times New Roman" panose="02020603050405020304" pitchFamily="18" charset="0"/>
              </a:rPr>
              <a:t>49% did not have name on a lease.</a:t>
            </a:r>
            <a:endParaRPr lang="en-US" sz="1400" dirty="0">
              <a:solidFill>
                <a:schemeClr val="accent1"/>
              </a:solidFill>
              <a:latin typeface="+mj-lt"/>
              <a:ea typeface="Calibri" panose="020F0502020204030204" pitchFamily="34" charset="0"/>
            </a:endParaRPr>
          </a:p>
          <a:p>
            <a:pPr marL="0" indent="0">
              <a:buNone/>
            </a:pPr>
            <a:r>
              <a:rPr lang="en-US" sz="1400" dirty="0">
                <a:solidFill>
                  <a:schemeClr val="accent1"/>
                </a:solidFill>
                <a:latin typeface="+mj-lt"/>
                <a:ea typeface="Calibri" panose="020F0502020204030204" pitchFamily="34" charset="0"/>
              </a:rPr>
              <a:t>Homeless services funding and resources appear to be aligning for the BH side of the equation with projects such as Behavioral Health Bridge Housing, CARE ACT, proposed MHSA changes (30% for homeless services), and 4.68-billion-dollar BH infrastructure bond.</a:t>
            </a:r>
            <a:endParaRPr lang="en-US" sz="1400" dirty="0">
              <a:solidFill>
                <a:schemeClr val="accent1"/>
              </a:solidFill>
            </a:endParaRPr>
          </a:p>
        </p:txBody>
      </p:sp>
      <p:sp>
        <p:nvSpPr>
          <p:cNvPr id="4" name="Slide Number Placeholder 3">
            <a:extLst>
              <a:ext uri="{FF2B5EF4-FFF2-40B4-BE49-F238E27FC236}">
                <a16:creationId xmlns:a16="http://schemas.microsoft.com/office/drawing/2014/main" id="{DBADC85D-67CA-706F-9E54-C7981AD9C22E}"/>
              </a:ext>
            </a:extLst>
          </p:cNvPr>
          <p:cNvSpPr>
            <a:spLocks noGrp="1"/>
          </p:cNvSpPr>
          <p:nvPr>
            <p:ph type="sldNum" sz="quarter" idx="12"/>
          </p:nvPr>
        </p:nvSpPr>
        <p:spPr>
          <a:xfrm>
            <a:off x="7975601" y="6356350"/>
            <a:ext cx="1148195" cy="365125"/>
          </a:xfrm>
        </p:spPr>
        <p:txBody>
          <a:bodyPr>
            <a:normAutofit/>
          </a:bodyPr>
          <a:lstStyle/>
          <a:p>
            <a:pPr>
              <a:spcAft>
                <a:spcPts val="600"/>
              </a:spcAft>
            </a:pPr>
            <a:fld id="{256D3EEF-DE4E-429D-8EC4-DDC531AFF587}" type="slidenum">
              <a:rPr lang="en-US"/>
              <a:pPr>
                <a:spcAft>
                  <a:spcPts val="600"/>
                </a:spcAft>
              </a:pPr>
              <a:t>3</a:t>
            </a:fld>
            <a:endParaRPr lang="en-US"/>
          </a:p>
        </p:txBody>
      </p:sp>
      <p:sp>
        <p:nvSpPr>
          <p:cNvPr id="8" name="TextBox 7">
            <a:extLst>
              <a:ext uri="{FF2B5EF4-FFF2-40B4-BE49-F238E27FC236}">
                <a16:creationId xmlns:a16="http://schemas.microsoft.com/office/drawing/2014/main" id="{BC78C3DE-EA3D-76EE-7B35-E25E248F88CD}"/>
              </a:ext>
            </a:extLst>
          </p:cNvPr>
          <p:cNvSpPr txBox="1"/>
          <p:nvPr/>
        </p:nvSpPr>
        <p:spPr>
          <a:xfrm>
            <a:off x="0" y="1828800"/>
            <a:ext cx="2590800" cy="2862322"/>
          </a:xfrm>
          <a:prstGeom prst="rect">
            <a:avLst/>
          </a:prstGeom>
          <a:noFill/>
        </p:spPr>
        <p:txBody>
          <a:bodyPr wrap="square">
            <a:spAutoFit/>
          </a:bodyPr>
          <a:lstStyle/>
          <a:p>
            <a:r>
              <a:rPr lang="en-US" sz="3000" b="1" dirty="0">
                <a:solidFill>
                  <a:schemeClr val="bg1"/>
                </a:solidFill>
              </a:rPr>
              <a:t>California Statewide Study of People Experiencing Homelessness</a:t>
            </a:r>
            <a:endParaRPr lang="en-US" sz="3000" dirty="0">
              <a:solidFill>
                <a:schemeClr val="bg1"/>
              </a:solidFill>
            </a:endParaRPr>
          </a:p>
        </p:txBody>
      </p:sp>
      <p:pic>
        <p:nvPicPr>
          <p:cNvPr id="9" name="Picture 8">
            <a:extLst>
              <a:ext uri="{FF2B5EF4-FFF2-40B4-BE49-F238E27FC236}">
                <a16:creationId xmlns:a16="http://schemas.microsoft.com/office/drawing/2014/main" id="{53B1D84A-5233-4646-9A6E-C4905AC14E4A}"/>
              </a:ext>
            </a:extLst>
          </p:cNvPr>
          <p:cNvPicPr>
            <a:picLocks noChangeAspect="1"/>
          </p:cNvPicPr>
          <p:nvPr/>
        </p:nvPicPr>
        <p:blipFill rotWithShape="1">
          <a:blip r:embed="rId2"/>
          <a:srcRect l="3668" t="5542" r="7565" b="10810"/>
          <a:stretch/>
        </p:blipFill>
        <p:spPr>
          <a:xfrm>
            <a:off x="7692677" y="6355715"/>
            <a:ext cx="1075766" cy="365760"/>
          </a:xfrm>
          <a:prstGeom prst="rect">
            <a:avLst/>
          </a:prstGeom>
        </p:spPr>
      </p:pic>
    </p:spTree>
    <p:extLst>
      <p:ext uri="{BB962C8B-B14F-4D97-AF65-F5344CB8AC3E}">
        <p14:creationId xmlns:p14="http://schemas.microsoft.com/office/powerpoint/2010/main" val="3363820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and black sign&#10;&#10;Description automatically generated with low confidence">
            <a:extLst>
              <a:ext uri="{FF2B5EF4-FFF2-40B4-BE49-F238E27FC236}">
                <a16:creationId xmlns:a16="http://schemas.microsoft.com/office/drawing/2014/main" id="{39FE75E5-0769-0AFE-CB29-33662BE0F276}"/>
              </a:ext>
            </a:extLst>
          </p:cNvPr>
          <p:cNvPicPr>
            <a:picLocks noChangeAspect="1"/>
          </p:cNvPicPr>
          <p:nvPr/>
        </p:nvPicPr>
        <p:blipFill rotWithShape="1">
          <a:blip r:embed="rId3"/>
          <a:srcRect l="3668" t="5542" r="7565" b="10810"/>
          <a:stretch/>
        </p:blipFill>
        <p:spPr>
          <a:xfrm>
            <a:off x="7786132" y="6291071"/>
            <a:ext cx="1075766" cy="365760"/>
          </a:xfrm>
          <a:prstGeom prst="rect">
            <a:avLst/>
          </a:prstGeom>
        </p:spPr>
      </p:pic>
      <p:sp>
        <p:nvSpPr>
          <p:cNvPr id="6" name="Title 5">
            <a:extLst>
              <a:ext uri="{FF2B5EF4-FFF2-40B4-BE49-F238E27FC236}">
                <a16:creationId xmlns:a16="http://schemas.microsoft.com/office/drawing/2014/main" id="{1F5A3CFA-D099-39C5-6C4B-31F4113E7DAA}"/>
              </a:ext>
            </a:extLst>
          </p:cNvPr>
          <p:cNvSpPr>
            <a:spLocks noGrp="1"/>
          </p:cNvSpPr>
          <p:nvPr>
            <p:ph type="title"/>
          </p:nvPr>
        </p:nvSpPr>
        <p:spPr>
          <a:xfrm rot="16200000">
            <a:off x="-1877198" y="2732162"/>
            <a:ext cx="5300473" cy="1393676"/>
          </a:xfrm>
          <a:solidFill>
            <a:srgbClr val="404A35"/>
          </a:solidFill>
        </p:spPr>
        <p:txBody>
          <a:bodyPr>
            <a:normAutofit/>
          </a:bodyPr>
          <a:lstStyle/>
          <a:p>
            <a:pPr algn="ctr"/>
            <a:r>
              <a:rPr lang="en-US"/>
              <a:t>Merced County Funding Matrix</a:t>
            </a:r>
            <a:endParaRPr lang="en-US" dirty="0"/>
          </a:p>
        </p:txBody>
      </p:sp>
      <p:pic>
        <p:nvPicPr>
          <p:cNvPr id="2" name="Picture 1" descr="Diagram&#10;&#10;Description automatically generated">
            <a:extLst>
              <a:ext uri="{FF2B5EF4-FFF2-40B4-BE49-F238E27FC236}">
                <a16:creationId xmlns:a16="http://schemas.microsoft.com/office/drawing/2014/main" id="{7565E719-9CA7-0B3E-A89C-4A557A492208}"/>
              </a:ext>
            </a:extLst>
          </p:cNvPr>
          <p:cNvPicPr>
            <a:picLocks noChangeAspect="1"/>
          </p:cNvPicPr>
          <p:nvPr/>
        </p:nvPicPr>
        <p:blipFill rotWithShape="1">
          <a:blip r:embed="rId4"/>
          <a:srcRect t="2177" b="2024"/>
          <a:stretch/>
        </p:blipFill>
        <p:spPr>
          <a:xfrm>
            <a:off x="1600200" y="0"/>
            <a:ext cx="7543800" cy="6858000"/>
          </a:xfrm>
          <a:prstGeom prst="rect">
            <a:avLst/>
          </a:prstGeom>
        </p:spPr>
      </p:pic>
      <p:pic>
        <p:nvPicPr>
          <p:cNvPr id="12" name="Picture 11">
            <a:extLst>
              <a:ext uri="{FF2B5EF4-FFF2-40B4-BE49-F238E27FC236}">
                <a16:creationId xmlns:a16="http://schemas.microsoft.com/office/drawing/2014/main" id="{D8CC83DA-4E4B-A605-13FD-CB5FEA7F9149}"/>
              </a:ext>
            </a:extLst>
          </p:cNvPr>
          <p:cNvPicPr>
            <a:picLocks noChangeAspect="1"/>
          </p:cNvPicPr>
          <p:nvPr/>
        </p:nvPicPr>
        <p:blipFill rotWithShape="1">
          <a:blip r:embed="rId3"/>
          <a:srcRect l="3668" t="5542" r="7565" b="10810"/>
          <a:stretch/>
        </p:blipFill>
        <p:spPr>
          <a:xfrm>
            <a:off x="7900376" y="6291770"/>
            <a:ext cx="1075766" cy="365760"/>
          </a:xfrm>
          <a:prstGeom prst="rect">
            <a:avLst/>
          </a:prstGeom>
        </p:spPr>
      </p:pic>
    </p:spTree>
    <p:extLst>
      <p:ext uri="{BB962C8B-B14F-4D97-AF65-F5344CB8AC3E}">
        <p14:creationId xmlns:p14="http://schemas.microsoft.com/office/powerpoint/2010/main" val="3761794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1252C452-31D3-E6C4-88CF-4B6A78989916}"/>
              </a:ext>
            </a:extLst>
          </p:cNvPr>
          <p:cNvSpPr>
            <a:spLocks noGrp="1"/>
          </p:cNvSpPr>
          <p:nvPr>
            <p:ph sz="half" idx="2"/>
          </p:nvPr>
        </p:nvSpPr>
        <p:spPr>
          <a:xfrm>
            <a:off x="2743200" y="2362200"/>
            <a:ext cx="2806446" cy="3229785"/>
          </a:xfrm>
        </p:spPr>
        <p:txBody>
          <a:bodyPr/>
          <a:lstStyle/>
          <a:p>
            <a:pPr marL="0" indent="0">
              <a:buNone/>
            </a:pPr>
            <a:r>
              <a:rPr lang="en-US" dirty="0"/>
              <a:t>COLLABORATIVE APPLICANT</a:t>
            </a:r>
          </a:p>
          <a:p>
            <a:r>
              <a:rPr lang="en-US" dirty="0"/>
              <a:t>Design and carry out the collaborative process of the annual CoC application to HUD, as well as prepare and submit to HUD for program funds;</a:t>
            </a:r>
          </a:p>
          <a:p>
            <a:r>
              <a:rPr lang="en-US" dirty="0"/>
              <a:t>Evaluate outcomes of projects for which funds are awarded in the geographical area under the CoC and ESG program;</a:t>
            </a:r>
          </a:p>
          <a:p>
            <a:r>
              <a:rPr lang="en-US" dirty="0"/>
              <a:t>Patriciate in the consolidated plan;</a:t>
            </a:r>
          </a:p>
          <a:p>
            <a:r>
              <a:rPr lang="en-US" dirty="0"/>
              <a:t>Monitor sub-recipients of CoC funding and enforce compliance with CoC;</a:t>
            </a:r>
          </a:p>
          <a:p>
            <a:r>
              <a:rPr lang="en-US" dirty="0"/>
              <a:t>Develop communitywide process homeless response system with collaboration;</a:t>
            </a:r>
          </a:p>
          <a:p>
            <a:r>
              <a:rPr lang="en-US" dirty="0"/>
              <a:t>Conducted PIT as required by HUD; and</a:t>
            </a:r>
          </a:p>
          <a:p>
            <a:r>
              <a:rPr lang="en-US" dirty="0"/>
              <a:t>Develop a Continuum of Care system. </a:t>
            </a:r>
          </a:p>
        </p:txBody>
      </p:sp>
      <p:sp>
        <p:nvSpPr>
          <p:cNvPr id="3" name="Slide Number Placeholder 2">
            <a:extLst>
              <a:ext uri="{FF2B5EF4-FFF2-40B4-BE49-F238E27FC236}">
                <a16:creationId xmlns:a16="http://schemas.microsoft.com/office/drawing/2014/main" id="{FC2850FD-E385-9CE4-5ADB-8B26095FA88B}"/>
              </a:ext>
            </a:extLst>
          </p:cNvPr>
          <p:cNvSpPr>
            <a:spLocks noGrp="1"/>
          </p:cNvSpPr>
          <p:nvPr>
            <p:ph type="sldNum" sz="quarter" idx="12"/>
          </p:nvPr>
        </p:nvSpPr>
        <p:spPr/>
        <p:txBody>
          <a:bodyPr/>
          <a:lstStyle/>
          <a:p>
            <a:fld id="{48F63A3B-78C7-47BE-AE5E-E10140E04643}" type="slidenum">
              <a:rPr lang="en-US" smtClean="0"/>
              <a:t>5</a:t>
            </a:fld>
            <a:endParaRPr lang="en-US" dirty="0"/>
          </a:p>
        </p:txBody>
      </p:sp>
      <p:sp>
        <p:nvSpPr>
          <p:cNvPr id="4" name="Title 3">
            <a:extLst>
              <a:ext uri="{FF2B5EF4-FFF2-40B4-BE49-F238E27FC236}">
                <a16:creationId xmlns:a16="http://schemas.microsoft.com/office/drawing/2014/main" id="{5B4A68BC-FDEF-D8A5-DD56-2A5EB5506381}"/>
              </a:ext>
            </a:extLst>
          </p:cNvPr>
          <p:cNvSpPr>
            <a:spLocks noGrp="1"/>
          </p:cNvSpPr>
          <p:nvPr>
            <p:ph type="title"/>
          </p:nvPr>
        </p:nvSpPr>
        <p:spPr>
          <a:xfrm>
            <a:off x="2559541" y="1200150"/>
            <a:ext cx="6512087" cy="576072"/>
          </a:xfrm>
        </p:spPr>
        <p:txBody>
          <a:bodyPr/>
          <a:lstStyle/>
          <a:p>
            <a:pPr algn="ctr"/>
            <a:r>
              <a:rPr lang="en-US" sz="2000" dirty="0">
                <a:solidFill>
                  <a:srgbClr val="FF0000"/>
                </a:solidFill>
              </a:rPr>
              <a:t>Collaborative Applicant vs Administrative entity</a:t>
            </a:r>
            <a:br>
              <a:rPr lang="en-US" sz="2000" dirty="0">
                <a:solidFill>
                  <a:srgbClr val="FF0000"/>
                </a:solidFill>
              </a:rPr>
            </a:br>
            <a:r>
              <a:rPr lang="en-US" sz="2000" dirty="0">
                <a:solidFill>
                  <a:srgbClr val="FF0000"/>
                </a:solidFill>
              </a:rPr>
              <a:t>Responsibilities</a:t>
            </a:r>
          </a:p>
        </p:txBody>
      </p:sp>
      <p:sp>
        <p:nvSpPr>
          <p:cNvPr id="6" name="Content Placeholder 5">
            <a:extLst>
              <a:ext uri="{FF2B5EF4-FFF2-40B4-BE49-F238E27FC236}">
                <a16:creationId xmlns:a16="http://schemas.microsoft.com/office/drawing/2014/main" id="{FDC6CA39-05D9-E1D3-809F-AB4CA76F3A97}"/>
              </a:ext>
            </a:extLst>
          </p:cNvPr>
          <p:cNvSpPr>
            <a:spLocks noGrp="1"/>
          </p:cNvSpPr>
          <p:nvPr>
            <p:ph sz="quarter" idx="4"/>
          </p:nvPr>
        </p:nvSpPr>
        <p:spPr>
          <a:xfrm>
            <a:off x="5772912" y="2138693"/>
            <a:ext cx="2806446" cy="3229785"/>
          </a:xfrm>
        </p:spPr>
        <p:txBody>
          <a:bodyPr/>
          <a:lstStyle/>
          <a:p>
            <a:pPr marL="0" indent="0">
              <a:buNone/>
            </a:pPr>
            <a:r>
              <a:rPr lang="en-US" dirty="0"/>
              <a:t>ADMINISTRATIVE ENTITY</a:t>
            </a:r>
          </a:p>
          <a:p>
            <a:r>
              <a:rPr lang="en-US" dirty="0"/>
              <a:t>Contract with sub-recipients determined qualified to care out eligible activities;</a:t>
            </a:r>
          </a:p>
          <a:p>
            <a:r>
              <a:rPr lang="en-US" dirty="0"/>
              <a:t>Select qualified sub-recipients through a process that follows a fair and open process that avoids conflict of interest;</a:t>
            </a:r>
          </a:p>
          <a:p>
            <a:r>
              <a:rPr lang="en-US" dirty="0"/>
              <a:t>Ensure that expenditure of funds is consistent with grant requirements and for eligible activities;</a:t>
            </a:r>
          </a:p>
          <a:p>
            <a:r>
              <a:rPr lang="en-US" dirty="0"/>
              <a:t>Monitor the activities and expenditures of sub-recipients; and</a:t>
            </a:r>
          </a:p>
          <a:p>
            <a:r>
              <a:rPr lang="en-US" dirty="0"/>
              <a:t>Submit reports to awarding departments at prescribed intervals.</a:t>
            </a:r>
          </a:p>
          <a:p>
            <a:endParaRPr lang="en-US" dirty="0"/>
          </a:p>
        </p:txBody>
      </p:sp>
    </p:spTree>
    <p:extLst>
      <p:ext uri="{BB962C8B-B14F-4D97-AF65-F5344CB8AC3E}">
        <p14:creationId xmlns:p14="http://schemas.microsoft.com/office/powerpoint/2010/main" val="2129602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B311B-3177-0658-3585-6639F26A9BF6}"/>
              </a:ext>
            </a:extLst>
          </p:cNvPr>
          <p:cNvSpPr>
            <a:spLocks noGrp="1"/>
          </p:cNvSpPr>
          <p:nvPr>
            <p:ph type="title"/>
          </p:nvPr>
        </p:nvSpPr>
        <p:spPr>
          <a:xfrm>
            <a:off x="576072" y="1193292"/>
            <a:ext cx="8003286" cy="576072"/>
          </a:xfrm>
        </p:spPr>
        <p:txBody>
          <a:bodyPr/>
          <a:lstStyle/>
          <a:p>
            <a:r>
              <a:rPr lang="en-US" altLang="zh-CN" sz="3300" b="1" dirty="0">
                <a:solidFill>
                  <a:schemeClr val="accent6"/>
                </a:solidFill>
                <a:latin typeface="Arial Black" panose="020B0604020202020204" pitchFamily="34" charset="0"/>
                <a:cs typeface="Arial Black" panose="020B0604020202020204" pitchFamily="34" charset="0"/>
              </a:rPr>
              <a:t>FUNDING </a:t>
            </a:r>
            <a:endParaRPr lang="en-US" sz="3300" b="1" dirty="0">
              <a:solidFill>
                <a:schemeClr val="accent6"/>
              </a:solidFill>
              <a:latin typeface="Arial Black" panose="020B0604020202020204" pitchFamily="34" charset="0"/>
              <a:cs typeface="Arial Black" panose="020B0604020202020204" pitchFamily="34" charset="0"/>
            </a:endParaRPr>
          </a:p>
        </p:txBody>
      </p:sp>
      <p:graphicFrame>
        <p:nvGraphicFramePr>
          <p:cNvPr id="6" name="Table 4">
            <a:extLst>
              <a:ext uri="{FF2B5EF4-FFF2-40B4-BE49-F238E27FC236}">
                <a16:creationId xmlns:a16="http://schemas.microsoft.com/office/drawing/2014/main" id="{705AB9BF-07E9-9DED-DB8B-F644759C8FDC}"/>
              </a:ext>
            </a:extLst>
          </p:cNvPr>
          <p:cNvGraphicFramePr>
            <a:graphicFrameLocks noGrp="1"/>
          </p:cNvGraphicFramePr>
          <p:nvPr>
            <p:ph sz="half" idx="1"/>
          </p:nvPr>
        </p:nvGraphicFramePr>
        <p:xfrm>
          <a:off x="211508" y="1721362"/>
          <a:ext cx="8793624" cy="3634780"/>
        </p:xfrm>
        <a:graphic>
          <a:graphicData uri="http://schemas.openxmlformats.org/drawingml/2006/table">
            <a:tbl>
              <a:tblPr firstRow="1" bandRow="1">
                <a:tableStyleId>{5C22544A-7EE6-4342-B048-85BDC9FD1C3A}</a:tableStyleId>
              </a:tblPr>
              <a:tblGrid>
                <a:gridCol w="732802">
                  <a:extLst>
                    <a:ext uri="{9D8B030D-6E8A-4147-A177-3AD203B41FA5}">
                      <a16:colId xmlns:a16="http://schemas.microsoft.com/office/drawing/2014/main" val="1689330750"/>
                    </a:ext>
                  </a:extLst>
                </a:gridCol>
                <a:gridCol w="732802">
                  <a:extLst>
                    <a:ext uri="{9D8B030D-6E8A-4147-A177-3AD203B41FA5}">
                      <a16:colId xmlns:a16="http://schemas.microsoft.com/office/drawing/2014/main" val="2532042917"/>
                    </a:ext>
                  </a:extLst>
                </a:gridCol>
                <a:gridCol w="732802">
                  <a:extLst>
                    <a:ext uri="{9D8B030D-6E8A-4147-A177-3AD203B41FA5}">
                      <a16:colId xmlns:a16="http://schemas.microsoft.com/office/drawing/2014/main" val="3909717689"/>
                    </a:ext>
                  </a:extLst>
                </a:gridCol>
                <a:gridCol w="732802">
                  <a:extLst>
                    <a:ext uri="{9D8B030D-6E8A-4147-A177-3AD203B41FA5}">
                      <a16:colId xmlns:a16="http://schemas.microsoft.com/office/drawing/2014/main" val="1603189107"/>
                    </a:ext>
                  </a:extLst>
                </a:gridCol>
                <a:gridCol w="732802">
                  <a:extLst>
                    <a:ext uri="{9D8B030D-6E8A-4147-A177-3AD203B41FA5}">
                      <a16:colId xmlns:a16="http://schemas.microsoft.com/office/drawing/2014/main" val="2755691855"/>
                    </a:ext>
                  </a:extLst>
                </a:gridCol>
                <a:gridCol w="713575">
                  <a:extLst>
                    <a:ext uri="{9D8B030D-6E8A-4147-A177-3AD203B41FA5}">
                      <a16:colId xmlns:a16="http://schemas.microsoft.com/office/drawing/2014/main" val="3371179670"/>
                    </a:ext>
                  </a:extLst>
                </a:gridCol>
                <a:gridCol w="713727">
                  <a:extLst>
                    <a:ext uri="{9D8B030D-6E8A-4147-A177-3AD203B41FA5}">
                      <a16:colId xmlns:a16="http://schemas.microsoft.com/office/drawing/2014/main" val="2025963526"/>
                    </a:ext>
                  </a:extLst>
                </a:gridCol>
                <a:gridCol w="771104">
                  <a:extLst>
                    <a:ext uri="{9D8B030D-6E8A-4147-A177-3AD203B41FA5}">
                      <a16:colId xmlns:a16="http://schemas.microsoft.com/office/drawing/2014/main" val="897918216"/>
                    </a:ext>
                  </a:extLst>
                </a:gridCol>
                <a:gridCol w="732802">
                  <a:extLst>
                    <a:ext uri="{9D8B030D-6E8A-4147-A177-3AD203B41FA5}">
                      <a16:colId xmlns:a16="http://schemas.microsoft.com/office/drawing/2014/main" val="2296465806"/>
                    </a:ext>
                  </a:extLst>
                </a:gridCol>
                <a:gridCol w="732802">
                  <a:extLst>
                    <a:ext uri="{9D8B030D-6E8A-4147-A177-3AD203B41FA5}">
                      <a16:colId xmlns:a16="http://schemas.microsoft.com/office/drawing/2014/main" val="768058905"/>
                    </a:ext>
                  </a:extLst>
                </a:gridCol>
                <a:gridCol w="732802">
                  <a:extLst>
                    <a:ext uri="{9D8B030D-6E8A-4147-A177-3AD203B41FA5}">
                      <a16:colId xmlns:a16="http://schemas.microsoft.com/office/drawing/2014/main" val="3884335887"/>
                    </a:ext>
                  </a:extLst>
                </a:gridCol>
                <a:gridCol w="732802">
                  <a:extLst>
                    <a:ext uri="{9D8B030D-6E8A-4147-A177-3AD203B41FA5}">
                      <a16:colId xmlns:a16="http://schemas.microsoft.com/office/drawing/2014/main" val="2498407522"/>
                    </a:ext>
                  </a:extLst>
                </a:gridCol>
              </a:tblGrid>
              <a:tr h="489193">
                <a:tc>
                  <a:txBody>
                    <a:bodyPr/>
                    <a:lstStyle/>
                    <a:p>
                      <a:pPr algn="ctr"/>
                      <a:endParaRPr lang="en-US" sz="900" dirty="0">
                        <a:latin typeface="Sabon Next LT" panose="02000500000000000000" pitchFamily="2" charset="0"/>
                        <a:cs typeface="Sabon Next LT" panose="02000500000000000000" pitchFamily="2" charset="0"/>
                      </a:endParaRPr>
                    </a:p>
                  </a:txBody>
                  <a:tcPr marL="72673" marR="72673" marT="36337" marB="36337" anchor="ctr">
                    <a:solidFill>
                      <a:schemeClr val="accent2"/>
                    </a:solidFill>
                  </a:tcPr>
                </a:tc>
                <a:tc>
                  <a:txBody>
                    <a:bodyPr/>
                    <a:lstStyle/>
                    <a:p>
                      <a:pPr algn="ctr"/>
                      <a:r>
                        <a:rPr lang="en-US" sz="900" b="0" dirty="0">
                          <a:solidFill>
                            <a:schemeClr val="bg1">
                              <a:alpha val="99000"/>
                            </a:schemeClr>
                          </a:solidFill>
                          <a:latin typeface="Sabon Next LT" panose="02000500000000000000" pitchFamily="2" charset="0"/>
                          <a:cs typeface="Sabon Next LT" panose="02000500000000000000" pitchFamily="2" charset="0"/>
                        </a:rPr>
                        <a:t>HUD</a:t>
                      </a:r>
                    </a:p>
                  </a:txBody>
                  <a:tcPr marL="72673" marR="72673" marT="36337" marB="36337" anchor="ctr">
                    <a:solidFill>
                      <a:schemeClr val="accent2"/>
                    </a:solidFill>
                  </a:tcPr>
                </a:tc>
                <a:tc>
                  <a:txBody>
                    <a:bodyPr/>
                    <a:lstStyle/>
                    <a:p>
                      <a:pPr algn="ctr"/>
                      <a:r>
                        <a:rPr lang="en-US" sz="900" b="0" dirty="0">
                          <a:solidFill>
                            <a:schemeClr val="bg1">
                              <a:alpha val="99000"/>
                            </a:schemeClr>
                          </a:solidFill>
                          <a:latin typeface="Sabon Next LT" panose="02000500000000000000" pitchFamily="2" charset="0"/>
                          <a:cs typeface="Sabon Next LT" panose="02000500000000000000" pitchFamily="2" charset="0"/>
                        </a:rPr>
                        <a:t>CESH</a:t>
                      </a:r>
                    </a:p>
                  </a:txBody>
                  <a:tcPr marL="72673" marR="72673" marT="36337" marB="36337" anchor="ctr">
                    <a:solidFill>
                      <a:srgbClr val="DF8C8C"/>
                    </a:solidFill>
                  </a:tcPr>
                </a:tc>
                <a:tc>
                  <a:txBody>
                    <a:bodyPr/>
                    <a:lstStyle/>
                    <a:p>
                      <a:pPr algn="ctr"/>
                      <a:r>
                        <a:rPr lang="en-US" sz="900" b="0" dirty="0">
                          <a:solidFill>
                            <a:schemeClr val="bg1">
                              <a:alpha val="99000"/>
                            </a:schemeClr>
                          </a:solidFill>
                          <a:latin typeface="Sabon Next LT" panose="02000500000000000000" pitchFamily="2" charset="0"/>
                          <a:cs typeface="Sabon Next LT" panose="02000500000000000000" pitchFamily="2" charset="0"/>
                        </a:rPr>
                        <a:t>CESH 2</a:t>
                      </a:r>
                    </a:p>
                  </a:txBody>
                  <a:tcPr marL="72673" marR="72673" marT="36337" marB="36337" anchor="ctr">
                    <a:solidFill>
                      <a:srgbClr val="DF8C8C"/>
                    </a:solidFill>
                  </a:tcPr>
                </a:tc>
                <a:tc>
                  <a:txBody>
                    <a:bodyPr/>
                    <a:lstStyle/>
                    <a:p>
                      <a:pPr algn="ctr"/>
                      <a:r>
                        <a:rPr lang="en-US" sz="900" b="0" dirty="0">
                          <a:solidFill>
                            <a:schemeClr val="bg1">
                              <a:alpha val="99000"/>
                            </a:schemeClr>
                          </a:solidFill>
                          <a:latin typeface="Sabon Next LT" panose="02000500000000000000" pitchFamily="2" charset="0"/>
                          <a:cs typeface="Sabon Next LT" panose="02000500000000000000" pitchFamily="2" charset="0"/>
                        </a:rPr>
                        <a:t>ESG-CV</a:t>
                      </a:r>
                    </a:p>
                  </a:txBody>
                  <a:tcPr marL="72673" marR="72673" marT="36337" marB="36337" anchor="ctr">
                    <a:solidFill>
                      <a:srgbClr val="DF8C8C"/>
                    </a:solidFill>
                  </a:tcPr>
                </a:tc>
                <a:tc>
                  <a:txBody>
                    <a:bodyPr/>
                    <a:lstStyle/>
                    <a:p>
                      <a:pPr algn="ctr"/>
                      <a:r>
                        <a:rPr lang="en-US" sz="900" b="0" dirty="0">
                          <a:solidFill>
                            <a:schemeClr val="bg1">
                              <a:alpha val="99000"/>
                            </a:schemeClr>
                          </a:solidFill>
                          <a:latin typeface="Sabon Next LT" panose="02000500000000000000" pitchFamily="2" charset="0"/>
                          <a:cs typeface="Sabon Next LT" panose="02000500000000000000" pitchFamily="2" charset="0"/>
                        </a:rPr>
                        <a:t>HHAP Round 1</a:t>
                      </a:r>
                    </a:p>
                  </a:txBody>
                  <a:tcPr marL="72673" marR="72673" marT="36337" marB="36337" anchor="ctr">
                    <a:solidFill>
                      <a:srgbClr val="DF8C8C"/>
                    </a:solidFill>
                  </a:tcPr>
                </a:tc>
                <a:tc>
                  <a:txBody>
                    <a:bodyPr/>
                    <a:lstStyle/>
                    <a:p>
                      <a:pPr algn="ctr"/>
                      <a:r>
                        <a:rPr lang="en-US" sz="900" b="0" dirty="0">
                          <a:solidFill>
                            <a:schemeClr val="bg1">
                              <a:alpha val="99000"/>
                            </a:schemeClr>
                          </a:solidFill>
                          <a:latin typeface="Sabon Next LT" panose="02000500000000000000" pitchFamily="2" charset="0"/>
                          <a:cs typeface="Sabon Next LT" panose="02000500000000000000" pitchFamily="2" charset="0"/>
                        </a:rPr>
                        <a:t>HHAP Round 2</a:t>
                      </a:r>
                    </a:p>
                  </a:txBody>
                  <a:tcPr marL="72673" marR="72673" marT="36337" marB="36337" anchor="ctr">
                    <a:solidFill>
                      <a:srgbClr val="DF8C8C"/>
                    </a:solidFill>
                  </a:tcPr>
                </a:tc>
                <a:tc>
                  <a:txBody>
                    <a:bodyPr/>
                    <a:lstStyle/>
                    <a:p>
                      <a:pPr algn="ctr"/>
                      <a:r>
                        <a:rPr lang="en-US" sz="900" b="0" dirty="0">
                          <a:solidFill>
                            <a:schemeClr val="bg1">
                              <a:alpha val="99000"/>
                            </a:schemeClr>
                          </a:solidFill>
                          <a:latin typeface="Sabon Next LT" panose="02000500000000000000" pitchFamily="2" charset="0"/>
                          <a:cs typeface="Sabon Next LT" panose="02000500000000000000" pitchFamily="2" charset="0"/>
                        </a:rPr>
                        <a:t>HHAP Round 3</a:t>
                      </a:r>
                    </a:p>
                  </a:txBody>
                  <a:tcPr marL="72673" marR="72673" marT="36337" marB="36337" anchor="ctr">
                    <a:solidFill>
                      <a:srgbClr val="DF8C8C"/>
                    </a:solidFill>
                  </a:tcPr>
                </a:tc>
                <a:tc>
                  <a:txBody>
                    <a:bodyPr/>
                    <a:lstStyle/>
                    <a:p>
                      <a:pPr algn="ctr"/>
                      <a:r>
                        <a:rPr lang="en-US" sz="900" b="0" dirty="0">
                          <a:solidFill>
                            <a:schemeClr val="bg1">
                              <a:alpha val="99000"/>
                            </a:schemeClr>
                          </a:solidFill>
                          <a:latin typeface="Sabon Next LT" panose="02000500000000000000" pitchFamily="2" charset="0"/>
                          <a:cs typeface="Sabon Next LT" panose="02000500000000000000" pitchFamily="2" charset="0"/>
                        </a:rPr>
                        <a:t>HHAP Round 4</a:t>
                      </a:r>
                    </a:p>
                  </a:txBody>
                  <a:tcPr marL="72673" marR="72673" marT="36337" marB="36337" anchor="ctr">
                    <a:solidFill>
                      <a:srgbClr val="DF8C8C"/>
                    </a:solidFill>
                  </a:tcPr>
                </a:tc>
                <a:tc>
                  <a:txBody>
                    <a:bodyPr/>
                    <a:lstStyle/>
                    <a:p>
                      <a:pPr algn="ctr"/>
                      <a:r>
                        <a:rPr lang="en-US" sz="900" b="0" dirty="0">
                          <a:solidFill>
                            <a:schemeClr val="bg1">
                              <a:alpha val="99000"/>
                            </a:schemeClr>
                          </a:solidFill>
                          <a:latin typeface="Sabon Next LT" panose="02000500000000000000" pitchFamily="2" charset="0"/>
                          <a:cs typeface="Sabon Next LT" panose="02000500000000000000" pitchFamily="2" charset="0"/>
                        </a:rPr>
                        <a:t>HHIP*</a:t>
                      </a:r>
                    </a:p>
                  </a:txBody>
                  <a:tcPr marL="72673" marR="72673" marT="36337" marB="36337" anchor="ctr">
                    <a:solidFill>
                      <a:srgbClr val="DF8C8C"/>
                    </a:solidFill>
                  </a:tcPr>
                </a:tc>
                <a:tc>
                  <a:txBody>
                    <a:bodyPr/>
                    <a:lstStyle/>
                    <a:p>
                      <a:pPr algn="ctr"/>
                      <a:r>
                        <a:rPr lang="en-US" sz="900" b="0" kern="1200" dirty="0">
                          <a:solidFill>
                            <a:schemeClr val="bg1">
                              <a:alpha val="99000"/>
                            </a:schemeClr>
                          </a:solidFill>
                          <a:latin typeface="Sabon Next LT" panose="02000500000000000000" pitchFamily="2" charset="0"/>
                          <a:ea typeface="+mn-ea"/>
                          <a:cs typeface="Sabon Next LT" panose="02000500000000000000" pitchFamily="2" charset="0"/>
                        </a:rPr>
                        <a:t>CDBG*</a:t>
                      </a:r>
                    </a:p>
                  </a:txBody>
                  <a:tcPr marL="72673" marR="72673" marT="36337" marB="36337" anchor="ctr">
                    <a:solidFill>
                      <a:srgbClr val="DF8C8C"/>
                    </a:solidFill>
                  </a:tcPr>
                </a:tc>
                <a:tc>
                  <a:txBody>
                    <a:bodyPr/>
                    <a:lstStyle/>
                    <a:p>
                      <a:pPr algn="ctr"/>
                      <a:r>
                        <a:rPr lang="en-US" sz="900" b="0" dirty="0">
                          <a:solidFill>
                            <a:schemeClr val="bg1">
                              <a:alpha val="99000"/>
                            </a:schemeClr>
                          </a:solidFill>
                          <a:latin typeface="Sabon Next LT" panose="02000500000000000000" pitchFamily="2" charset="0"/>
                          <a:cs typeface="Sabon Next LT" panose="02000500000000000000" pitchFamily="2" charset="0"/>
                        </a:rPr>
                        <a:t>MHSA*</a:t>
                      </a:r>
                    </a:p>
                  </a:txBody>
                  <a:tcPr marL="72673" marR="72673" marT="36337" marB="36337" anchor="ctr">
                    <a:solidFill>
                      <a:srgbClr val="DF8C8C"/>
                    </a:solidFill>
                  </a:tcPr>
                </a:tc>
                <a:extLst>
                  <a:ext uri="{0D108BD9-81ED-4DB2-BD59-A6C34878D82A}">
                    <a16:rowId xmlns:a16="http://schemas.microsoft.com/office/drawing/2014/main" val="479928716"/>
                  </a:ext>
                </a:extLst>
              </a:tr>
              <a:tr h="462241">
                <a:tc>
                  <a:txBody>
                    <a:bodyPr/>
                    <a:lstStyle/>
                    <a:p>
                      <a:pPr algn="ctr"/>
                      <a:r>
                        <a:rPr lang="en-US" sz="900" dirty="0">
                          <a:solidFill>
                            <a:schemeClr val="tx1"/>
                          </a:solidFill>
                          <a:latin typeface="Sabon Next LT" panose="02000500000000000000" pitchFamily="2" charset="0"/>
                          <a:cs typeface="Sabon Next LT" panose="02000500000000000000" pitchFamily="2" charset="0"/>
                        </a:rPr>
                        <a:t>2018</a:t>
                      </a:r>
                    </a:p>
                  </a:txBody>
                  <a:tcPr marL="72673" marR="72673" marT="36337" marB="36337" anchor="ctr">
                    <a:solidFill>
                      <a:schemeClr val="accent2">
                        <a:lumMod val="40000"/>
                        <a:lumOff val="60000"/>
                      </a:schemeClr>
                    </a:solidFill>
                  </a:tcPr>
                </a:tc>
                <a:tc>
                  <a:txBody>
                    <a:bodyPr/>
                    <a:lstStyle/>
                    <a:p>
                      <a:pPr algn="ctr"/>
                      <a:r>
                        <a:rPr lang="en-US" sz="900" dirty="0">
                          <a:solidFill>
                            <a:schemeClr val="tx1"/>
                          </a:solidFill>
                          <a:latin typeface="Sabon Next LT" panose="02000500000000000000" pitchFamily="2" charset="0"/>
                          <a:cs typeface="Sabon Next LT" panose="02000500000000000000" pitchFamily="2" charset="0"/>
                        </a:rPr>
                        <a:t>$749,892</a:t>
                      </a:r>
                    </a:p>
                  </a:txBody>
                  <a:tcPr marL="72673" marR="72673" marT="36337" marB="36337" anchor="ctr">
                    <a:solidFill>
                      <a:schemeClr val="accent2">
                        <a:lumMod val="40000"/>
                        <a:lumOff val="60000"/>
                      </a:schemeClr>
                    </a:solidFill>
                  </a:tcPr>
                </a:tc>
                <a:tc>
                  <a:txBody>
                    <a:bodyPr/>
                    <a:lstStyle/>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40000"/>
                        <a:lumOff val="60000"/>
                      </a:schemeClr>
                    </a:solidFill>
                  </a:tcPr>
                </a:tc>
                <a:tc>
                  <a:txBody>
                    <a:bodyPr/>
                    <a:lstStyle/>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40000"/>
                        <a:lumOff val="60000"/>
                      </a:schemeClr>
                    </a:solidFill>
                  </a:tcPr>
                </a:tc>
                <a:tc>
                  <a:txBody>
                    <a:bodyPr/>
                    <a:lstStyle/>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40000"/>
                        <a:lumOff val="60000"/>
                      </a:schemeClr>
                    </a:solidFill>
                  </a:tcPr>
                </a:tc>
                <a:tc>
                  <a:txBody>
                    <a:bodyPr/>
                    <a:lstStyle/>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40000"/>
                        <a:lumOff val="60000"/>
                      </a:schemeClr>
                    </a:solidFill>
                  </a:tcPr>
                </a:tc>
                <a:tc>
                  <a:txBody>
                    <a:bodyPr/>
                    <a:lstStyle/>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40000"/>
                        <a:lumOff val="60000"/>
                      </a:schemeClr>
                    </a:solidFill>
                  </a:tcPr>
                </a:tc>
                <a:tc>
                  <a:txBody>
                    <a:bodyPr/>
                    <a:lstStyle/>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40000"/>
                        <a:lumOff val="60000"/>
                      </a:schemeClr>
                    </a:solidFill>
                  </a:tcPr>
                </a:tc>
                <a:tc>
                  <a:txBody>
                    <a:bodyPr/>
                    <a:lstStyle/>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40000"/>
                        <a:lumOff val="60000"/>
                      </a:schemeClr>
                    </a:solidFill>
                  </a:tcPr>
                </a:tc>
                <a:tc>
                  <a:txBody>
                    <a:bodyPr/>
                    <a:lstStyle/>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40000"/>
                        <a:lumOff val="60000"/>
                      </a:schemeClr>
                    </a:solidFill>
                  </a:tcPr>
                </a:tc>
                <a:tc>
                  <a:txBody>
                    <a:bodyPr/>
                    <a:lstStyle/>
                    <a:p>
                      <a:pPr algn="ctr"/>
                      <a:r>
                        <a:rPr lang="en-US" sz="900" dirty="0">
                          <a:solidFill>
                            <a:schemeClr val="tx1"/>
                          </a:solidFill>
                          <a:latin typeface="Sabon Next LT" panose="02000500000000000000" pitchFamily="2" charset="0"/>
                          <a:cs typeface="Sabon Next LT" panose="02000500000000000000" pitchFamily="2" charset="0"/>
                        </a:rPr>
                        <a:t>$38,000</a:t>
                      </a:r>
                    </a:p>
                  </a:txBody>
                  <a:tcPr marL="72673" marR="72673" marT="36337" marB="36337" anchor="ctr">
                    <a:solidFill>
                      <a:schemeClr val="accent2">
                        <a:lumMod val="40000"/>
                        <a:lumOff val="60000"/>
                      </a:schemeClr>
                    </a:solidFill>
                  </a:tcPr>
                </a:tc>
                <a:tc>
                  <a:txBody>
                    <a:bodyPr/>
                    <a:lstStyle/>
                    <a:p>
                      <a:pPr algn="ctr"/>
                      <a:r>
                        <a:rPr lang="en-US" sz="900" dirty="0">
                          <a:solidFill>
                            <a:schemeClr val="tx1"/>
                          </a:solidFill>
                          <a:latin typeface="Sabon Next LT" panose="02000500000000000000" pitchFamily="2" charset="0"/>
                          <a:cs typeface="Sabon Next LT" panose="02000500000000000000" pitchFamily="2" charset="0"/>
                        </a:rPr>
                        <a:t>$40,000</a:t>
                      </a:r>
                    </a:p>
                  </a:txBody>
                  <a:tcPr marL="72673" marR="72673" marT="36337" marB="36337" anchor="ctr">
                    <a:solidFill>
                      <a:schemeClr val="accent2">
                        <a:lumMod val="40000"/>
                        <a:lumOff val="60000"/>
                      </a:schemeClr>
                    </a:solidFill>
                  </a:tcPr>
                </a:tc>
                <a:extLst>
                  <a:ext uri="{0D108BD9-81ED-4DB2-BD59-A6C34878D82A}">
                    <a16:rowId xmlns:a16="http://schemas.microsoft.com/office/drawing/2014/main" val="1760208656"/>
                  </a:ext>
                </a:extLst>
              </a:tr>
              <a:tr h="409702">
                <a:tc>
                  <a:txBody>
                    <a:bodyPr/>
                    <a:lstStyle/>
                    <a:p>
                      <a:pPr algn="ctr"/>
                      <a:r>
                        <a:rPr lang="en-US" sz="900" dirty="0">
                          <a:solidFill>
                            <a:schemeClr val="tx1"/>
                          </a:solidFill>
                          <a:latin typeface="Sabon Next LT" panose="02000500000000000000" pitchFamily="2" charset="0"/>
                          <a:cs typeface="Sabon Next LT" panose="02000500000000000000" pitchFamily="2" charset="0"/>
                        </a:rPr>
                        <a:t>2019</a:t>
                      </a:r>
                    </a:p>
                  </a:txBody>
                  <a:tcPr marL="72673" marR="72673" marT="36337" marB="36337" anchor="ctr">
                    <a:solidFill>
                      <a:schemeClr val="accent2">
                        <a:lumMod val="20000"/>
                        <a:lumOff val="80000"/>
                      </a:schemeClr>
                    </a:solidFill>
                  </a:tcPr>
                </a:tc>
                <a:tc>
                  <a:txBody>
                    <a:bodyPr/>
                    <a:lstStyle/>
                    <a:p>
                      <a:pPr algn="ctr"/>
                      <a:r>
                        <a:rPr lang="en-US" sz="900" dirty="0">
                          <a:solidFill>
                            <a:schemeClr val="tx1"/>
                          </a:solidFill>
                          <a:latin typeface="Sabon Next LT" panose="02000500000000000000" pitchFamily="2" charset="0"/>
                          <a:cs typeface="Sabon Next LT" panose="02000500000000000000" pitchFamily="2" charset="0"/>
                        </a:rPr>
                        <a:t>$774,302</a:t>
                      </a:r>
                    </a:p>
                  </a:txBody>
                  <a:tcPr marL="72673" marR="72673" marT="36337" marB="36337" anchor="ctr">
                    <a:solidFill>
                      <a:schemeClr val="accent2">
                        <a:lumMod val="20000"/>
                        <a:lumOff val="80000"/>
                      </a:schemeClr>
                    </a:solidFill>
                  </a:tcPr>
                </a:tc>
                <a:tc>
                  <a:txBody>
                    <a:bodyPr/>
                    <a:lstStyle/>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20000"/>
                        <a:lumOff val="80000"/>
                      </a:schemeClr>
                    </a:solidFill>
                  </a:tcPr>
                </a:tc>
                <a:tc>
                  <a:txBody>
                    <a:bodyPr/>
                    <a:lstStyle/>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20000"/>
                        <a:lumOff val="80000"/>
                      </a:schemeClr>
                    </a:solidFill>
                  </a:tcPr>
                </a:tc>
                <a:tc>
                  <a:txBody>
                    <a:bodyPr/>
                    <a:lstStyle/>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20000"/>
                        <a:lumOff val="80000"/>
                      </a:schemeClr>
                    </a:solidFill>
                  </a:tcPr>
                </a:tc>
                <a:tc>
                  <a:txBody>
                    <a:bodyPr/>
                    <a:lstStyle/>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20000"/>
                        <a:lumOff val="80000"/>
                      </a:schemeClr>
                    </a:solidFill>
                  </a:tcPr>
                </a:tc>
                <a:tc>
                  <a:txBody>
                    <a:bodyPr/>
                    <a:lstStyle/>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20000"/>
                        <a:lumOff val="80000"/>
                      </a:schemeClr>
                    </a:solidFill>
                  </a:tcPr>
                </a:tc>
                <a:tc>
                  <a:txBody>
                    <a:bodyPr/>
                    <a:lstStyle/>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20000"/>
                        <a:lumOff val="80000"/>
                      </a:schemeClr>
                    </a:solidFill>
                  </a:tcPr>
                </a:tc>
                <a:tc>
                  <a:txBody>
                    <a:bodyPr/>
                    <a:lstStyle/>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20000"/>
                        <a:lumOff val="80000"/>
                      </a:schemeClr>
                    </a:solidFill>
                  </a:tcPr>
                </a:tc>
                <a:tc>
                  <a:txBody>
                    <a:bodyPr/>
                    <a:lstStyle/>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20000"/>
                        <a:lumOff val="80000"/>
                      </a:schemeClr>
                    </a:solidFill>
                  </a:tcPr>
                </a:tc>
                <a:tc>
                  <a:txBody>
                    <a:bodyPr/>
                    <a:lstStyle/>
                    <a:p>
                      <a:pPr algn="ctr"/>
                      <a:r>
                        <a:rPr lang="en-US" sz="900" dirty="0">
                          <a:solidFill>
                            <a:schemeClr val="tx1"/>
                          </a:solidFill>
                          <a:latin typeface="Sabon Next LT" panose="02000500000000000000" pitchFamily="2" charset="0"/>
                          <a:cs typeface="Sabon Next LT" panose="02000500000000000000" pitchFamily="2" charset="0"/>
                        </a:rPr>
                        <a:t>$38,000</a:t>
                      </a:r>
                    </a:p>
                  </a:txBody>
                  <a:tcPr marL="72673" marR="72673" marT="36337" marB="3633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bon Next LT" panose="02000500000000000000" pitchFamily="2" charset="0"/>
                          <a:cs typeface="Sabon Next LT" panose="02000500000000000000" pitchFamily="2" charset="0"/>
                        </a:rPr>
                        <a:t>$40,000</a:t>
                      </a:r>
                    </a:p>
                  </a:txBody>
                  <a:tcPr marL="72673" marR="72673" marT="36337" marB="36337" anchor="ctr">
                    <a:solidFill>
                      <a:schemeClr val="accent2">
                        <a:lumMod val="20000"/>
                        <a:lumOff val="80000"/>
                      </a:schemeClr>
                    </a:solidFill>
                  </a:tcPr>
                </a:tc>
                <a:extLst>
                  <a:ext uri="{0D108BD9-81ED-4DB2-BD59-A6C34878D82A}">
                    <a16:rowId xmlns:a16="http://schemas.microsoft.com/office/drawing/2014/main" val="3634243071"/>
                  </a:ext>
                </a:extLst>
              </a:tr>
              <a:tr h="409702">
                <a:tc>
                  <a:txBody>
                    <a:bodyPr/>
                    <a:lstStyle/>
                    <a:p>
                      <a:pPr algn="ctr"/>
                      <a:r>
                        <a:rPr lang="en-US" sz="900" dirty="0">
                          <a:solidFill>
                            <a:schemeClr val="tx1"/>
                          </a:solidFill>
                          <a:latin typeface="Sabon Next LT" panose="02000500000000000000" pitchFamily="2" charset="0"/>
                          <a:cs typeface="Sabon Next LT" panose="02000500000000000000" pitchFamily="2" charset="0"/>
                        </a:rPr>
                        <a:t>2020</a:t>
                      </a:r>
                    </a:p>
                  </a:txBody>
                  <a:tcPr marL="72673" marR="72673" marT="36337" marB="36337" anchor="ctr">
                    <a:solidFill>
                      <a:schemeClr val="accent2">
                        <a:lumMod val="40000"/>
                        <a:lumOff val="60000"/>
                      </a:schemeClr>
                    </a:solidFill>
                  </a:tcPr>
                </a:tc>
                <a:tc>
                  <a:txBody>
                    <a:bodyPr/>
                    <a:lstStyle/>
                    <a:p>
                      <a:pPr algn="ctr"/>
                      <a:r>
                        <a:rPr lang="en-US" sz="900" dirty="0">
                          <a:solidFill>
                            <a:schemeClr val="tx1"/>
                          </a:solidFill>
                          <a:latin typeface="Sabon Next LT" panose="02000500000000000000" pitchFamily="2" charset="0"/>
                          <a:cs typeface="Sabon Next LT" panose="02000500000000000000" pitchFamily="2" charset="0"/>
                        </a:rPr>
                        <a:t>$889,550</a:t>
                      </a:r>
                    </a:p>
                  </a:txBody>
                  <a:tcPr marL="72673" marR="72673" marT="36337" marB="36337" anchor="ctr">
                    <a:solidFill>
                      <a:schemeClr val="accent2">
                        <a:lumMod val="40000"/>
                        <a:lumOff val="60000"/>
                      </a:schemeClr>
                    </a:solidFill>
                  </a:tcPr>
                </a:tc>
                <a:tc>
                  <a:txBody>
                    <a:bodyPr/>
                    <a:lstStyle/>
                    <a:p>
                      <a:pPr algn="ctr"/>
                      <a:r>
                        <a:rPr lang="en-US" sz="900" dirty="0">
                          <a:solidFill>
                            <a:schemeClr val="tx1"/>
                          </a:solidFill>
                          <a:latin typeface="Sabon Next LT" panose="02000500000000000000" pitchFamily="2" charset="0"/>
                          <a:cs typeface="Sabon Next LT" panose="02000500000000000000" pitchFamily="2" charset="0"/>
                        </a:rPr>
                        <a:t>$1,045,611</a:t>
                      </a:r>
                    </a:p>
                  </a:txBody>
                  <a:tcPr marL="72673" marR="72673" marT="36337" marB="36337" anchor="ctr">
                    <a:solidFill>
                      <a:schemeClr val="accent2">
                        <a:lumMod val="40000"/>
                        <a:lumOff val="60000"/>
                      </a:schemeClr>
                    </a:solidFill>
                  </a:tcPr>
                </a:tc>
                <a:tc>
                  <a:txBody>
                    <a:bodyPr/>
                    <a:lstStyle/>
                    <a:p>
                      <a:pPr algn="ctr"/>
                      <a:r>
                        <a:rPr lang="en-US" sz="900" dirty="0">
                          <a:solidFill>
                            <a:schemeClr val="tx1"/>
                          </a:solidFill>
                          <a:latin typeface="Sabon Next LT" panose="02000500000000000000" pitchFamily="2" charset="0"/>
                          <a:cs typeface="Sabon Next LT" panose="02000500000000000000" pitchFamily="2" charset="0"/>
                        </a:rPr>
                        <a:t>$592,252</a:t>
                      </a:r>
                    </a:p>
                  </a:txBody>
                  <a:tcPr marL="72673" marR="72673" marT="36337" marB="36337" anchor="ctr">
                    <a:solidFill>
                      <a:schemeClr val="accent2">
                        <a:lumMod val="40000"/>
                        <a:lumOff val="60000"/>
                      </a:schemeClr>
                    </a:solidFill>
                  </a:tcPr>
                </a:tc>
                <a:tc>
                  <a:txBody>
                    <a:bodyPr/>
                    <a:lstStyle/>
                    <a:p>
                      <a:pPr algn="ctr"/>
                      <a:r>
                        <a:rPr lang="en-US" sz="900" dirty="0">
                          <a:solidFill>
                            <a:schemeClr val="tx1"/>
                          </a:solidFill>
                          <a:latin typeface="Sabon Next LT" panose="02000500000000000000" pitchFamily="2" charset="0"/>
                          <a:cs typeface="Sabon Next LT" panose="02000500000000000000" pitchFamily="2" charset="0"/>
                        </a:rPr>
                        <a:t>$3,170,000</a:t>
                      </a:r>
                    </a:p>
                  </a:txBody>
                  <a:tcPr marL="72673" marR="72673" marT="36337" marB="36337" anchor="ctr">
                    <a:solidFill>
                      <a:schemeClr val="accent2">
                        <a:lumMod val="40000"/>
                        <a:lumOff val="60000"/>
                      </a:schemeClr>
                    </a:solidFill>
                  </a:tcPr>
                </a:tc>
                <a:tc>
                  <a:txBody>
                    <a:bodyPr/>
                    <a:lstStyle/>
                    <a:p>
                      <a:pPr algn="ctr"/>
                      <a:r>
                        <a:rPr lang="en-US" sz="900" dirty="0">
                          <a:solidFill>
                            <a:schemeClr val="tx1"/>
                          </a:solidFill>
                          <a:latin typeface="Sabon Next LT" panose="02000500000000000000" pitchFamily="2" charset="0"/>
                          <a:cs typeface="Sabon Next LT" panose="02000500000000000000" pitchFamily="2" charset="0"/>
                        </a:rPr>
                        <a:t>$716,227</a:t>
                      </a:r>
                    </a:p>
                  </a:txBody>
                  <a:tcPr marL="72673" marR="72673" marT="36337" marB="36337" anchor="ctr">
                    <a:solidFill>
                      <a:schemeClr val="accent2">
                        <a:lumMod val="40000"/>
                        <a:lumOff val="60000"/>
                      </a:schemeClr>
                    </a:solidFill>
                  </a:tcPr>
                </a:tc>
                <a:tc>
                  <a:txBody>
                    <a:bodyPr/>
                    <a:lstStyle/>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40000"/>
                        <a:lumOff val="60000"/>
                      </a:schemeClr>
                    </a:solidFill>
                  </a:tcPr>
                </a:tc>
                <a:tc>
                  <a:txBody>
                    <a:bodyPr/>
                    <a:lstStyle/>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40000"/>
                        <a:lumOff val="60000"/>
                      </a:schemeClr>
                    </a:solidFill>
                  </a:tcPr>
                </a:tc>
                <a:tc>
                  <a:txBody>
                    <a:bodyPr/>
                    <a:lstStyle/>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40000"/>
                        <a:lumOff val="60000"/>
                      </a:schemeClr>
                    </a:solidFill>
                  </a:tcPr>
                </a:tc>
                <a:tc>
                  <a:txBody>
                    <a:bodyPr/>
                    <a:lstStyle/>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40000"/>
                        <a:lumOff val="60000"/>
                      </a:schemeClr>
                    </a:solidFill>
                  </a:tcPr>
                </a:tc>
                <a:tc>
                  <a:txBody>
                    <a:bodyPr/>
                    <a:lstStyle/>
                    <a:p>
                      <a:pPr algn="ctr"/>
                      <a:r>
                        <a:rPr lang="en-US" sz="900" dirty="0">
                          <a:solidFill>
                            <a:schemeClr val="tx1"/>
                          </a:solidFill>
                          <a:latin typeface="Sabon Next LT" panose="02000500000000000000" pitchFamily="2" charset="0"/>
                          <a:cs typeface="Sabon Next LT" panose="02000500000000000000" pitchFamily="2" charset="0"/>
                        </a:rPr>
                        <a:t>$38,000</a:t>
                      </a:r>
                    </a:p>
                  </a:txBody>
                  <a:tcPr marL="72673" marR="72673" marT="36337" marB="36337" anchor="ctr">
                    <a:solidFill>
                      <a:schemeClr val="accent2">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bon Next LT" panose="02000500000000000000" pitchFamily="2" charset="0"/>
                          <a:cs typeface="Sabon Next LT" panose="02000500000000000000" pitchFamily="2" charset="0"/>
                        </a:rPr>
                        <a:t>$40,000</a:t>
                      </a:r>
                    </a:p>
                  </a:txBody>
                  <a:tcPr marL="72673" marR="72673" marT="36337" marB="36337" anchor="ctr">
                    <a:solidFill>
                      <a:schemeClr val="accent2">
                        <a:lumMod val="40000"/>
                        <a:lumOff val="60000"/>
                      </a:schemeClr>
                    </a:solidFill>
                  </a:tcPr>
                </a:tc>
                <a:extLst>
                  <a:ext uri="{0D108BD9-81ED-4DB2-BD59-A6C34878D82A}">
                    <a16:rowId xmlns:a16="http://schemas.microsoft.com/office/drawing/2014/main" val="415808797"/>
                  </a:ext>
                </a:extLst>
              </a:tr>
              <a:tr h="621314">
                <a:tc>
                  <a:txBody>
                    <a:bodyPr/>
                    <a:lstStyle/>
                    <a:p>
                      <a:pPr algn="ctr"/>
                      <a:r>
                        <a:rPr lang="en-US" sz="900" dirty="0">
                          <a:solidFill>
                            <a:schemeClr val="tx1"/>
                          </a:solidFill>
                          <a:latin typeface="Sabon Next LT" panose="02000500000000000000" pitchFamily="2" charset="0"/>
                          <a:cs typeface="Sabon Next LT" panose="02000500000000000000" pitchFamily="2" charset="0"/>
                        </a:rPr>
                        <a:t>2021</a:t>
                      </a:r>
                    </a:p>
                  </a:txBody>
                  <a:tcPr marL="72673" marR="72673" marT="36337" marB="36337" anchor="ctr">
                    <a:solidFill>
                      <a:schemeClr val="accent2">
                        <a:lumMod val="20000"/>
                        <a:lumOff val="80000"/>
                      </a:schemeClr>
                    </a:solidFill>
                  </a:tcPr>
                </a:tc>
                <a:tc>
                  <a:txBody>
                    <a:bodyPr/>
                    <a:lstStyle/>
                    <a:p>
                      <a:pPr algn="ctr"/>
                      <a:r>
                        <a:rPr lang="en-US" sz="900" dirty="0">
                          <a:solidFill>
                            <a:schemeClr val="tx1"/>
                          </a:solidFill>
                          <a:latin typeface="Sabon Next LT" panose="02000500000000000000" pitchFamily="2" charset="0"/>
                          <a:cs typeface="Sabon Next LT" panose="02000500000000000000" pitchFamily="2" charset="0"/>
                        </a:rPr>
                        <a:t>$918,952</a:t>
                      </a:r>
                    </a:p>
                  </a:txBody>
                  <a:tcPr marL="72673" marR="72673" marT="36337" marB="36337" anchor="ctr">
                    <a:solidFill>
                      <a:schemeClr val="accent2">
                        <a:lumMod val="20000"/>
                        <a:lumOff val="80000"/>
                      </a:schemeClr>
                    </a:solidFill>
                  </a:tcPr>
                </a:tc>
                <a:tc>
                  <a:txBody>
                    <a:bodyPr/>
                    <a:lstStyle/>
                    <a:p>
                      <a:pPr algn="ctr"/>
                      <a:r>
                        <a:rPr lang="en-US" sz="900" dirty="0">
                          <a:solidFill>
                            <a:schemeClr val="tx1"/>
                          </a:solidFill>
                          <a:latin typeface="Sabon Next LT" panose="02000500000000000000" pitchFamily="2" charset="0"/>
                          <a:cs typeface="Sabon Next LT" panose="02000500000000000000" pitchFamily="2" charset="0"/>
                        </a:rPr>
                        <a:t>Monitoring Contracts</a:t>
                      </a:r>
                    </a:p>
                  </a:txBody>
                  <a:tcPr marL="72673" marR="72673" marT="36337" marB="36337" anchor="ctr">
                    <a:solidFill>
                      <a:schemeClr val="accent2">
                        <a:lumMod val="20000"/>
                        <a:lumOff val="80000"/>
                      </a:schemeClr>
                    </a:solidFill>
                  </a:tcPr>
                </a:tc>
                <a:tc>
                  <a:txBody>
                    <a:bodyPr/>
                    <a:lstStyle/>
                    <a:p>
                      <a:pPr algn="ctr"/>
                      <a:r>
                        <a:rPr lang="en-US" sz="900" dirty="0">
                          <a:solidFill>
                            <a:schemeClr val="tx1"/>
                          </a:solidFill>
                          <a:latin typeface="Sabon Next LT" panose="02000500000000000000" pitchFamily="2" charset="0"/>
                          <a:cs typeface="Sabon Next LT" panose="02000500000000000000" pitchFamily="2" charset="0"/>
                        </a:rPr>
                        <a:t>Monitoring Contracts</a:t>
                      </a:r>
                    </a:p>
                  </a:txBody>
                  <a:tcPr marL="72673" marR="72673" marT="36337" marB="3633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Sabon Next LT" panose="02000500000000000000" pitchFamily="2" charset="0"/>
                        <a:cs typeface="Sabon Next LT" panose="02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bon Next LT" panose="02000500000000000000" pitchFamily="2" charset="0"/>
                          <a:cs typeface="Sabon Next LT" panose="02000500000000000000" pitchFamily="2" charset="0"/>
                        </a:rPr>
                        <a:t>Monitoring Contracts</a:t>
                      </a:r>
                    </a:p>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Sabon Next LT" panose="02000500000000000000" pitchFamily="2" charset="0"/>
                        <a:cs typeface="Sabon Next LT" panose="02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bon Next LT" panose="02000500000000000000" pitchFamily="2" charset="0"/>
                          <a:cs typeface="Sabon Next LT" panose="02000500000000000000" pitchFamily="2" charset="0"/>
                        </a:rPr>
                        <a:t>Monitoring Contracts</a:t>
                      </a:r>
                    </a:p>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20000"/>
                        <a:lumOff val="80000"/>
                      </a:schemeClr>
                    </a:solidFill>
                  </a:tcPr>
                </a:tc>
                <a:tc>
                  <a:txBody>
                    <a:bodyPr/>
                    <a:lstStyle/>
                    <a:p>
                      <a:pPr algn="ctr"/>
                      <a:r>
                        <a:rPr lang="en-US" sz="900" dirty="0">
                          <a:solidFill>
                            <a:schemeClr val="tx1"/>
                          </a:solidFill>
                          <a:latin typeface="Sabon Next LT" panose="02000500000000000000" pitchFamily="2" charset="0"/>
                          <a:cs typeface="Sabon Next LT" panose="02000500000000000000" pitchFamily="2" charset="0"/>
                        </a:rPr>
                        <a:t>$338,893</a:t>
                      </a:r>
                    </a:p>
                  </a:txBody>
                  <a:tcPr marL="72673" marR="72673" marT="36337" marB="36337" anchor="ctr">
                    <a:solidFill>
                      <a:schemeClr val="accent2">
                        <a:lumMod val="20000"/>
                        <a:lumOff val="80000"/>
                      </a:schemeClr>
                    </a:solidFill>
                  </a:tcPr>
                </a:tc>
                <a:tc>
                  <a:txBody>
                    <a:bodyPr/>
                    <a:lstStyle/>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20000"/>
                        <a:lumOff val="80000"/>
                      </a:schemeClr>
                    </a:solidFill>
                  </a:tcPr>
                </a:tc>
                <a:tc>
                  <a:txBody>
                    <a:bodyPr/>
                    <a:lstStyle/>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20000"/>
                        <a:lumOff val="80000"/>
                      </a:schemeClr>
                    </a:solidFill>
                  </a:tcPr>
                </a:tc>
                <a:tc>
                  <a:txBody>
                    <a:bodyPr/>
                    <a:lstStyle/>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20000"/>
                        <a:lumOff val="80000"/>
                      </a:schemeClr>
                    </a:solidFill>
                  </a:tcPr>
                </a:tc>
                <a:tc>
                  <a:txBody>
                    <a:bodyPr/>
                    <a:lstStyle/>
                    <a:p>
                      <a:pPr algn="ctr"/>
                      <a:r>
                        <a:rPr lang="en-US" sz="900" dirty="0">
                          <a:solidFill>
                            <a:schemeClr val="tx1"/>
                          </a:solidFill>
                          <a:latin typeface="Sabon Next LT" panose="02000500000000000000" pitchFamily="2" charset="0"/>
                          <a:cs typeface="Sabon Next LT" panose="02000500000000000000" pitchFamily="2" charset="0"/>
                        </a:rPr>
                        <a:t>$38,000</a:t>
                      </a:r>
                    </a:p>
                  </a:txBody>
                  <a:tcPr marL="72673" marR="72673" marT="36337" marB="3633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bon Next LT" panose="02000500000000000000" pitchFamily="2" charset="0"/>
                          <a:cs typeface="Sabon Next LT" panose="02000500000000000000" pitchFamily="2" charset="0"/>
                        </a:rPr>
                        <a:t>$40,000</a:t>
                      </a:r>
                    </a:p>
                  </a:txBody>
                  <a:tcPr marL="72673" marR="72673" marT="36337" marB="36337" anchor="ctr">
                    <a:solidFill>
                      <a:schemeClr val="accent2">
                        <a:lumMod val="20000"/>
                        <a:lumOff val="80000"/>
                      </a:schemeClr>
                    </a:solidFill>
                  </a:tcPr>
                </a:tc>
                <a:extLst>
                  <a:ext uri="{0D108BD9-81ED-4DB2-BD59-A6C34878D82A}">
                    <a16:rowId xmlns:a16="http://schemas.microsoft.com/office/drawing/2014/main" val="380950325"/>
                  </a:ext>
                </a:extLst>
              </a:tr>
              <a:tr h="621314">
                <a:tc>
                  <a:txBody>
                    <a:bodyPr/>
                    <a:lstStyle/>
                    <a:p>
                      <a:pPr algn="ctr"/>
                      <a:r>
                        <a:rPr lang="en-US" sz="900" dirty="0">
                          <a:solidFill>
                            <a:schemeClr val="tx1"/>
                          </a:solidFill>
                          <a:latin typeface="Sabon Next LT" panose="02000500000000000000" pitchFamily="2" charset="0"/>
                          <a:cs typeface="Sabon Next LT" panose="02000500000000000000" pitchFamily="2" charset="0"/>
                        </a:rPr>
                        <a:t>2022</a:t>
                      </a:r>
                    </a:p>
                  </a:txBody>
                  <a:tcPr marL="72673" marR="72673" marT="36337" marB="36337" anchor="ctr">
                    <a:solidFill>
                      <a:schemeClr val="accent2">
                        <a:lumMod val="20000"/>
                        <a:lumOff val="80000"/>
                      </a:schemeClr>
                    </a:solidFill>
                  </a:tcPr>
                </a:tc>
                <a:tc>
                  <a:txBody>
                    <a:bodyPr/>
                    <a:lstStyle/>
                    <a:p>
                      <a:pPr algn="ctr"/>
                      <a:r>
                        <a:rPr lang="en-US" sz="900" dirty="0">
                          <a:solidFill>
                            <a:schemeClr val="tx1"/>
                          </a:solidFill>
                          <a:latin typeface="Sabon Next LT" panose="02000500000000000000" pitchFamily="2" charset="0"/>
                          <a:cs typeface="Sabon Next LT" panose="02000500000000000000" pitchFamily="2" charset="0"/>
                        </a:rPr>
                        <a:t>$801,558</a:t>
                      </a:r>
                    </a:p>
                  </a:txBody>
                  <a:tcPr marL="72673" marR="72673" marT="36337" marB="3633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bon Next LT" panose="02000500000000000000" pitchFamily="2" charset="0"/>
                          <a:cs typeface="Sabon Next LT" panose="02000500000000000000" pitchFamily="2" charset="0"/>
                        </a:rPr>
                        <a:t>Monitoring Contracts</a:t>
                      </a:r>
                    </a:p>
                  </a:txBody>
                  <a:tcPr marL="72673" marR="72673" marT="36337" marB="3633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Sabon Next LT" panose="02000500000000000000" pitchFamily="2" charset="0"/>
                        <a:cs typeface="Sabon Next LT" panose="02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bon Next LT" panose="02000500000000000000" pitchFamily="2" charset="0"/>
                          <a:cs typeface="Sabon Next LT" panose="02000500000000000000" pitchFamily="2" charset="0"/>
                        </a:rPr>
                        <a:t>Monitoring Contracts</a:t>
                      </a:r>
                    </a:p>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Sabon Next LT" panose="02000500000000000000" pitchFamily="2" charset="0"/>
                        <a:cs typeface="Sabon Next LT" panose="02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bon Next LT" panose="02000500000000000000" pitchFamily="2" charset="0"/>
                          <a:cs typeface="Sabon Next LT" panose="02000500000000000000" pitchFamily="2" charset="0"/>
                        </a:rPr>
                        <a:t>Monitoring Contracts</a:t>
                      </a:r>
                    </a:p>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Sabon Next LT" panose="02000500000000000000" pitchFamily="2" charset="0"/>
                        <a:cs typeface="Sabon Next LT" panose="02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bon Next LT" panose="02000500000000000000" pitchFamily="2" charset="0"/>
                          <a:cs typeface="Sabon Next LT" panose="02000500000000000000" pitchFamily="2" charset="0"/>
                        </a:rPr>
                        <a:t>Monitoring Contracts</a:t>
                      </a:r>
                    </a:p>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Sabon Next LT" panose="02000500000000000000" pitchFamily="2" charset="0"/>
                        <a:cs typeface="Sabon Next LT" panose="02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bon Next LT" panose="02000500000000000000" pitchFamily="2" charset="0"/>
                          <a:cs typeface="Sabon Next LT" panose="02000500000000000000" pitchFamily="2" charset="0"/>
                        </a:rPr>
                        <a:t>Monitoring Contracts</a:t>
                      </a:r>
                    </a:p>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20000"/>
                        <a:lumOff val="80000"/>
                      </a:schemeClr>
                    </a:solidFill>
                  </a:tcPr>
                </a:tc>
                <a:tc>
                  <a:txBody>
                    <a:bodyPr/>
                    <a:lstStyle/>
                    <a:p>
                      <a:pPr algn="ctr"/>
                      <a:r>
                        <a:rPr lang="en-US" sz="900" dirty="0">
                          <a:solidFill>
                            <a:schemeClr val="tx1"/>
                          </a:solidFill>
                          <a:latin typeface="Sabon Next LT" panose="02000500000000000000" pitchFamily="2" charset="0"/>
                          <a:cs typeface="Sabon Next LT" panose="02000500000000000000" pitchFamily="2" charset="0"/>
                        </a:rPr>
                        <a:t>$909,988</a:t>
                      </a:r>
                    </a:p>
                  </a:txBody>
                  <a:tcPr marL="72673" marR="72673" marT="36337" marB="36337" anchor="ctr">
                    <a:solidFill>
                      <a:schemeClr val="accent2">
                        <a:lumMod val="20000"/>
                        <a:lumOff val="80000"/>
                      </a:schemeClr>
                    </a:solidFill>
                  </a:tcPr>
                </a:tc>
                <a:tc>
                  <a:txBody>
                    <a:bodyPr/>
                    <a:lstStyle/>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20000"/>
                        <a:lumOff val="80000"/>
                      </a:schemeClr>
                    </a:solidFill>
                  </a:tcPr>
                </a:tc>
                <a:tc>
                  <a:txBody>
                    <a:bodyPr/>
                    <a:lstStyle/>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20000"/>
                        <a:lumOff val="80000"/>
                      </a:schemeClr>
                    </a:solidFill>
                  </a:tcPr>
                </a:tc>
                <a:tc>
                  <a:txBody>
                    <a:bodyPr/>
                    <a:lstStyle/>
                    <a:p>
                      <a:pPr algn="ctr"/>
                      <a:r>
                        <a:rPr lang="en-US" sz="900" dirty="0">
                          <a:solidFill>
                            <a:schemeClr val="tx1"/>
                          </a:solidFill>
                          <a:latin typeface="Sabon Next LT" panose="02000500000000000000" pitchFamily="2" charset="0"/>
                          <a:cs typeface="Sabon Next LT" panose="02000500000000000000" pitchFamily="2" charset="0"/>
                        </a:rPr>
                        <a:t>$38,000</a:t>
                      </a:r>
                    </a:p>
                  </a:txBody>
                  <a:tcPr marL="72673" marR="72673" marT="36337" marB="3633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bon Next LT" panose="02000500000000000000" pitchFamily="2" charset="0"/>
                          <a:cs typeface="Sabon Next LT" panose="02000500000000000000" pitchFamily="2" charset="0"/>
                        </a:rPr>
                        <a:t>$40,000</a:t>
                      </a:r>
                    </a:p>
                  </a:txBody>
                  <a:tcPr marL="72673" marR="72673" marT="36337" marB="36337" anchor="ctr">
                    <a:solidFill>
                      <a:schemeClr val="accent2">
                        <a:lumMod val="20000"/>
                        <a:lumOff val="80000"/>
                      </a:schemeClr>
                    </a:solidFill>
                  </a:tcPr>
                </a:tc>
                <a:extLst>
                  <a:ext uri="{0D108BD9-81ED-4DB2-BD59-A6C34878D82A}">
                    <a16:rowId xmlns:a16="http://schemas.microsoft.com/office/drawing/2014/main" val="1650477292"/>
                  </a:ext>
                </a:extLst>
              </a:tr>
              <a:tr h="621314">
                <a:tc>
                  <a:txBody>
                    <a:bodyPr/>
                    <a:lstStyle/>
                    <a:p>
                      <a:pPr algn="ctr"/>
                      <a:r>
                        <a:rPr lang="en-US" sz="900" dirty="0">
                          <a:solidFill>
                            <a:schemeClr val="tx1"/>
                          </a:solidFill>
                          <a:latin typeface="Sabon Next LT" panose="02000500000000000000" pitchFamily="2" charset="0"/>
                          <a:cs typeface="Sabon Next LT" panose="02000500000000000000" pitchFamily="2" charset="0"/>
                        </a:rPr>
                        <a:t>2023</a:t>
                      </a:r>
                    </a:p>
                  </a:txBody>
                  <a:tcPr marL="72673" marR="72673" marT="36337" marB="36337" anchor="ctr">
                    <a:solidFill>
                      <a:schemeClr val="accent2">
                        <a:lumMod val="20000"/>
                        <a:lumOff val="80000"/>
                      </a:schemeClr>
                    </a:solidFill>
                  </a:tcPr>
                </a:tc>
                <a:tc>
                  <a:txBody>
                    <a:bodyPr/>
                    <a:lstStyle/>
                    <a:p>
                      <a:pPr algn="ctr"/>
                      <a:r>
                        <a:rPr lang="en-US" sz="900" dirty="0">
                          <a:solidFill>
                            <a:schemeClr val="tx1"/>
                          </a:solidFill>
                          <a:latin typeface="Sabon Next LT" panose="02000500000000000000" pitchFamily="2" charset="0"/>
                          <a:cs typeface="Sabon Next LT" panose="02000500000000000000" pitchFamily="2" charset="0"/>
                        </a:rPr>
                        <a:t>$767,298</a:t>
                      </a:r>
                    </a:p>
                  </a:txBody>
                  <a:tcPr marL="72673" marR="72673" marT="36337" marB="3633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bon Next LT" panose="02000500000000000000" pitchFamily="2" charset="0"/>
                          <a:cs typeface="Sabon Next LT" panose="02000500000000000000" pitchFamily="2" charset="0"/>
                        </a:rPr>
                        <a:t>Monitoring Contracts</a:t>
                      </a:r>
                    </a:p>
                  </a:txBody>
                  <a:tcPr marL="72673" marR="72673" marT="36337" marB="3633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Sabon Next LT" panose="02000500000000000000" pitchFamily="2" charset="0"/>
                        <a:cs typeface="Sabon Next LT" panose="02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bon Next LT" panose="02000500000000000000" pitchFamily="2" charset="0"/>
                          <a:cs typeface="Sabon Next LT" panose="02000500000000000000" pitchFamily="2" charset="0"/>
                        </a:rPr>
                        <a:t>Monitoring Contracts</a:t>
                      </a:r>
                    </a:p>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Sabon Next LT" panose="02000500000000000000" pitchFamily="2" charset="0"/>
                        <a:cs typeface="Sabon Next LT" panose="02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bon Next LT" panose="02000500000000000000" pitchFamily="2" charset="0"/>
                          <a:cs typeface="Sabon Next LT" panose="02000500000000000000" pitchFamily="2" charset="0"/>
                        </a:rPr>
                        <a:t>Monitoring Contracts</a:t>
                      </a:r>
                    </a:p>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Sabon Next LT" panose="02000500000000000000" pitchFamily="2" charset="0"/>
                        <a:cs typeface="Sabon Next LT" panose="02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bon Next LT" panose="02000500000000000000" pitchFamily="2" charset="0"/>
                          <a:cs typeface="Sabon Next LT" panose="02000500000000000000" pitchFamily="2" charset="0"/>
                        </a:rPr>
                        <a:t>Monitoring Contracts</a:t>
                      </a:r>
                    </a:p>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Sabon Next LT" panose="02000500000000000000" pitchFamily="2" charset="0"/>
                        <a:cs typeface="Sabon Next LT" panose="02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bon Next LT" panose="02000500000000000000" pitchFamily="2" charset="0"/>
                          <a:cs typeface="Sabon Next LT" panose="02000500000000000000" pitchFamily="2" charset="0"/>
                        </a:rPr>
                        <a:t>Monitoring Contracts</a:t>
                      </a:r>
                    </a:p>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900" dirty="0">
                        <a:solidFill>
                          <a:schemeClr val="tx1"/>
                        </a:solidFill>
                        <a:latin typeface="Sabon Next LT" panose="02000500000000000000" pitchFamily="2" charset="0"/>
                        <a:cs typeface="Sabon Next LT" panose="020005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bon Next LT" panose="02000500000000000000" pitchFamily="2" charset="0"/>
                          <a:cs typeface="Sabon Next LT" panose="02000500000000000000" pitchFamily="2" charset="0"/>
                        </a:rPr>
                        <a:t>Monitoring Contracts</a:t>
                      </a:r>
                    </a:p>
                    <a:p>
                      <a:pPr algn="ctr"/>
                      <a:endParaRPr lang="en-US" sz="900" dirty="0">
                        <a:solidFill>
                          <a:schemeClr val="tx1"/>
                        </a:solidFill>
                        <a:latin typeface="Sabon Next LT" panose="02000500000000000000" pitchFamily="2" charset="0"/>
                        <a:cs typeface="Sabon Next LT" panose="02000500000000000000" pitchFamily="2" charset="0"/>
                      </a:endParaRPr>
                    </a:p>
                  </a:txBody>
                  <a:tcPr marL="72673" marR="72673" marT="36337" marB="36337" anchor="ctr">
                    <a:solidFill>
                      <a:schemeClr val="accent2">
                        <a:lumMod val="20000"/>
                        <a:lumOff val="80000"/>
                      </a:schemeClr>
                    </a:solidFill>
                  </a:tcPr>
                </a:tc>
                <a:tc>
                  <a:txBody>
                    <a:bodyPr/>
                    <a:lstStyle/>
                    <a:p>
                      <a:pPr algn="ctr"/>
                      <a:r>
                        <a:rPr lang="en-US" sz="900" dirty="0">
                          <a:solidFill>
                            <a:schemeClr val="tx1"/>
                          </a:solidFill>
                          <a:latin typeface="Sabon Next LT" panose="02000500000000000000" pitchFamily="2" charset="0"/>
                          <a:cs typeface="Sabon Next LT" panose="02000500000000000000" pitchFamily="2" charset="0"/>
                        </a:rPr>
                        <a:t>$1,136,537</a:t>
                      </a:r>
                    </a:p>
                  </a:txBody>
                  <a:tcPr marL="72673" marR="72673" marT="36337" marB="36337" anchor="ctr">
                    <a:solidFill>
                      <a:schemeClr val="accent2">
                        <a:lumMod val="20000"/>
                        <a:lumOff val="80000"/>
                      </a:schemeClr>
                    </a:solidFill>
                  </a:tcPr>
                </a:tc>
                <a:tc>
                  <a:txBody>
                    <a:bodyPr/>
                    <a:lstStyle/>
                    <a:p>
                      <a:pPr algn="ctr"/>
                      <a:r>
                        <a:rPr lang="en-US" sz="900" dirty="0">
                          <a:solidFill>
                            <a:schemeClr val="tx1"/>
                          </a:solidFill>
                          <a:latin typeface="Sabon Next LT" panose="02000500000000000000" pitchFamily="2" charset="0"/>
                          <a:cs typeface="Sabon Next LT" panose="02000500000000000000" pitchFamily="2" charset="0"/>
                        </a:rPr>
                        <a:t>$18,000</a:t>
                      </a:r>
                    </a:p>
                  </a:txBody>
                  <a:tcPr marL="72673" marR="72673" marT="36337" marB="36337" anchor="ctr">
                    <a:solidFill>
                      <a:schemeClr val="accent2">
                        <a:lumMod val="20000"/>
                        <a:lumOff val="80000"/>
                      </a:schemeClr>
                    </a:solidFill>
                  </a:tcPr>
                </a:tc>
                <a:tc>
                  <a:txBody>
                    <a:bodyPr/>
                    <a:lstStyle/>
                    <a:p>
                      <a:pPr algn="ctr"/>
                      <a:r>
                        <a:rPr lang="en-US" sz="900" dirty="0">
                          <a:solidFill>
                            <a:schemeClr val="tx1"/>
                          </a:solidFill>
                          <a:latin typeface="Sabon Next LT" panose="02000500000000000000" pitchFamily="2" charset="0"/>
                          <a:cs typeface="Sabon Next LT" panose="02000500000000000000" pitchFamily="2" charset="0"/>
                        </a:rPr>
                        <a:t>$38,000</a:t>
                      </a:r>
                    </a:p>
                  </a:txBody>
                  <a:tcPr marL="72673" marR="72673" marT="36337" marB="36337" anchor="ctr">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solidFill>
                            <a:schemeClr val="tx1"/>
                          </a:solidFill>
                          <a:latin typeface="Sabon Next LT" panose="02000500000000000000" pitchFamily="2" charset="0"/>
                          <a:cs typeface="Sabon Next LT" panose="02000500000000000000" pitchFamily="2" charset="0"/>
                        </a:rPr>
                        <a:t>$40,000</a:t>
                      </a:r>
                    </a:p>
                  </a:txBody>
                  <a:tcPr marL="72673" marR="72673" marT="36337" marB="36337" anchor="ctr">
                    <a:solidFill>
                      <a:schemeClr val="accent2">
                        <a:lumMod val="20000"/>
                        <a:lumOff val="80000"/>
                      </a:schemeClr>
                    </a:solidFill>
                  </a:tcPr>
                </a:tc>
                <a:extLst>
                  <a:ext uri="{0D108BD9-81ED-4DB2-BD59-A6C34878D82A}">
                    <a16:rowId xmlns:a16="http://schemas.microsoft.com/office/drawing/2014/main" val="2084250819"/>
                  </a:ext>
                </a:extLst>
              </a:tr>
            </a:tbl>
          </a:graphicData>
        </a:graphic>
      </p:graphicFrame>
      <p:sp>
        <p:nvSpPr>
          <p:cNvPr id="4" name="TextBox 3">
            <a:extLst>
              <a:ext uri="{FF2B5EF4-FFF2-40B4-BE49-F238E27FC236}">
                <a16:creationId xmlns:a16="http://schemas.microsoft.com/office/drawing/2014/main" id="{45BE8EC6-3EFE-B393-BF76-3ED10A4BA224}"/>
              </a:ext>
            </a:extLst>
          </p:cNvPr>
          <p:cNvSpPr txBox="1"/>
          <p:nvPr/>
        </p:nvSpPr>
        <p:spPr>
          <a:xfrm>
            <a:off x="881673" y="5375935"/>
            <a:ext cx="3041217" cy="253916"/>
          </a:xfrm>
          <a:prstGeom prst="rect">
            <a:avLst/>
          </a:prstGeom>
          <a:noFill/>
        </p:spPr>
        <p:txBody>
          <a:bodyPr wrap="none" rtlCol="0">
            <a:spAutoFit/>
          </a:bodyPr>
          <a:lstStyle/>
          <a:p>
            <a:r>
              <a:rPr lang="en-US" sz="1050" dirty="0"/>
              <a:t>*Funding to the CA/AE for administrative functions </a:t>
            </a:r>
          </a:p>
        </p:txBody>
      </p:sp>
    </p:spTree>
    <p:extLst>
      <p:ext uri="{BB962C8B-B14F-4D97-AF65-F5344CB8AC3E}">
        <p14:creationId xmlns:p14="http://schemas.microsoft.com/office/powerpoint/2010/main" val="288647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86EEAC6-011F-4499-ACFF-2FDC742DB0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6970F14D-B6E6-40EA-96B4-4E18D0CF9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7" name="Rectangle 26">
            <a:extLst>
              <a:ext uri="{FF2B5EF4-FFF2-40B4-BE49-F238E27FC236}">
                <a16:creationId xmlns:a16="http://schemas.microsoft.com/office/drawing/2014/main" id="{DCCCDCCF-DDE7-4FF9-BA8E-DFD3AC93A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all for centralized access to R&amp;D &lt;strong&gt;funding&lt;/strong&gt; in Canada"/>
          <p:cNvPicPr>
            <a:picLocks noChangeAspect="1"/>
          </p:cNvPicPr>
          <p:nvPr/>
        </p:nvPicPr>
        <p:blipFill rotWithShape="1">
          <a:blip r:embed="rId2" cstate="print">
            <a:extLst>
              <a:ext uri="{28A0092B-C50C-407E-A947-70E740481C1C}">
                <a14:useLocalDpi xmlns:a14="http://schemas.microsoft.com/office/drawing/2010/main" val="0"/>
              </a:ext>
            </a:extLst>
          </a:blip>
          <a:srcRect l="15486" r="37859" b="1"/>
          <a:stretch/>
        </p:blipFill>
        <p:spPr>
          <a:xfrm>
            <a:off x="20" y="1"/>
            <a:ext cx="9141694" cy="6858000"/>
          </a:xfrm>
          <a:prstGeom prst="rect">
            <a:avLst/>
          </a:prstGeom>
        </p:spPr>
      </p:pic>
      <p:sp>
        <p:nvSpPr>
          <p:cNvPr id="29" name="Rectangle 28">
            <a:extLst>
              <a:ext uri="{FF2B5EF4-FFF2-40B4-BE49-F238E27FC236}">
                <a16:creationId xmlns:a16="http://schemas.microsoft.com/office/drawing/2014/main" id="{C2352FE0-ACFA-479E-A574-CED1C035D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89689" y="1123837"/>
            <a:ext cx="2210611" cy="4601183"/>
          </a:xfrm>
        </p:spPr>
        <p:txBody>
          <a:bodyPr vert="horz" lIns="91440" tIns="45720" rIns="91440" bIns="45720" rtlCol="0" anchor="ctr">
            <a:normAutofit/>
          </a:bodyPr>
          <a:lstStyle/>
          <a:p>
            <a:r>
              <a:rPr lang="en-US" sz="3600" dirty="0"/>
              <a:t>Budget Overview</a:t>
            </a:r>
          </a:p>
        </p:txBody>
      </p:sp>
      <p:sp>
        <p:nvSpPr>
          <p:cNvPr id="31" name="Rectangle 30">
            <a:extLst>
              <a:ext uri="{FF2B5EF4-FFF2-40B4-BE49-F238E27FC236}">
                <a16:creationId xmlns:a16="http://schemas.microsoft.com/office/drawing/2014/main" id="{401F5979-1992-492E-ABBD-62EBC101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72847" y="754144"/>
            <a:ext cx="5898897" cy="533576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Box 2"/>
          <p:cNvSpPr txBox="1"/>
          <p:nvPr/>
        </p:nvSpPr>
        <p:spPr>
          <a:xfrm>
            <a:off x="2901951" y="864108"/>
            <a:ext cx="5486400" cy="5120640"/>
          </a:xfrm>
          <a:prstGeom prst="rect">
            <a:avLst/>
          </a:prstGeom>
        </p:spPr>
        <p:txBody>
          <a:bodyPr vert="horz" lIns="91440" tIns="45720" rIns="91440" bIns="45720" rtlCol="0" anchor="ctr">
            <a:normAutofit/>
          </a:bodyPr>
          <a:lstStyle/>
          <a:p>
            <a:pPr marL="274320" lvl="1">
              <a:lnSpc>
                <a:spcPct val="90000"/>
              </a:lnSpc>
              <a:spcAft>
                <a:spcPts val="600"/>
              </a:spcAft>
              <a:buClr>
                <a:schemeClr val="accent1"/>
              </a:buClr>
            </a:pPr>
            <a:r>
              <a:rPr lang="en-US" b="1" u="sng" dirty="0">
                <a:solidFill>
                  <a:schemeClr val="tx1">
                    <a:lumMod val="65000"/>
                    <a:lumOff val="35000"/>
                  </a:schemeClr>
                </a:solidFill>
              </a:rPr>
              <a:t>$10.2 Million Dollars Budgeted FY 23/24</a:t>
            </a:r>
          </a:p>
          <a:p>
            <a:pPr lvl="1" indent="-182880">
              <a:lnSpc>
                <a:spcPct val="90000"/>
              </a:lnSpc>
              <a:spcAft>
                <a:spcPts val="600"/>
              </a:spcAft>
              <a:buClr>
                <a:schemeClr val="accent1"/>
              </a:buClr>
              <a:buFont typeface="Wingdings 2" pitchFamily="18" charset="2"/>
              <a:buChar char=""/>
            </a:pPr>
            <a:r>
              <a:rPr lang="en-US" dirty="0">
                <a:solidFill>
                  <a:schemeClr val="tx1">
                    <a:lumMod val="65000"/>
                    <a:lumOff val="35000"/>
                  </a:schemeClr>
                </a:solidFill>
              </a:rPr>
              <a:t>Thirteen County Funding Sources</a:t>
            </a:r>
          </a:p>
          <a:p>
            <a:pPr marL="1200150" lvl="2" indent="-182880">
              <a:lnSpc>
                <a:spcPct val="90000"/>
              </a:lnSpc>
              <a:spcAft>
                <a:spcPts val="600"/>
              </a:spcAft>
              <a:buClr>
                <a:schemeClr val="accent1"/>
              </a:buClr>
              <a:buFont typeface="Wingdings 2" pitchFamily="18" charset="2"/>
              <a:buChar char=""/>
            </a:pPr>
            <a:r>
              <a:rPr lang="en-US" dirty="0">
                <a:solidFill>
                  <a:schemeClr val="tx1">
                    <a:lumMod val="65000"/>
                    <a:lumOff val="35000"/>
                  </a:schemeClr>
                </a:solidFill>
              </a:rPr>
              <a:t>Nine County Contracts</a:t>
            </a:r>
          </a:p>
          <a:p>
            <a:pPr lvl="3" indent="-182880">
              <a:lnSpc>
                <a:spcPct val="90000"/>
              </a:lnSpc>
              <a:spcAft>
                <a:spcPts val="600"/>
              </a:spcAft>
              <a:buClr>
                <a:schemeClr val="accent1"/>
              </a:buClr>
              <a:buFont typeface="Wingdings 2" pitchFamily="18" charset="2"/>
              <a:buChar char=""/>
            </a:pPr>
            <a:endParaRPr lang="en-US" dirty="0">
              <a:solidFill>
                <a:schemeClr val="tx1">
                  <a:lumMod val="65000"/>
                  <a:lumOff val="35000"/>
                </a:schemeClr>
              </a:solidFill>
            </a:endParaRPr>
          </a:p>
          <a:p>
            <a:pPr lvl="1" indent="-182880">
              <a:lnSpc>
                <a:spcPct val="90000"/>
              </a:lnSpc>
              <a:spcAft>
                <a:spcPts val="600"/>
              </a:spcAft>
              <a:buClr>
                <a:schemeClr val="accent1"/>
              </a:buClr>
              <a:buFont typeface="Wingdings 2" pitchFamily="18" charset="2"/>
              <a:buChar char=""/>
            </a:pPr>
            <a:r>
              <a:rPr lang="en-US" dirty="0">
                <a:solidFill>
                  <a:schemeClr val="tx1">
                    <a:lumMod val="65000"/>
                    <a:lumOff val="35000"/>
                  </a:schemeClr>
                </a:solidFill>
              </a:rPr>
              <a:t>Eight Continuum of Care Funding Sources</a:t>
            </a:r>
          </a:p>
          <a:p>
            <a:pPr marL="1200150" lvl="2" indent="-182880">
              <a:lnSpc>
                <a:spcPct val="90000"/>
              </a:lnSpc>
              <a:spcAft>
                <a:spcPts val="600"/>
              </a:spcAft>
              <a:buClr>
                <a:schemeClr val="accent1"/>
              </a:buClr>
              <a:buFont typeface="Wingdings 2" pitchFamily="18" charset="2"/>
              <a:buChar char=""/>
            </a:pPr>
            <a:r>
              <a:rPr lang="en-US" dirty="0">
                <a:solidFill>
                  <a:schemeClr val="tx1">
                    <a:lumMod val="65000"/>
                    <a:lumOff val="35000"/>
                  </a:schemeClr>
                </a:solidFill>
              </a:rPr>
              <a:t>Nineteen Contracts Managed</a:t>
            </a:r>
          </a:p>
          <a:p>
            <a:pPr lvl="3" indent="-182880">
              <a:lnSpc>
                <a:spcPct val="90000"/>
              </a:lnSpc>
              <a:spcAft>
                <a:spcPts val="600"/>
              </a:spcAft>
              <a:buClr>
                <a:schemeClr val="accent1"/>
              </a:buClr>
              <a:buFont typeface="Wingdings 2" pitchFamily="18" charset="2"/>
              <a:buChar char=""/>
            </a:pPr>
            <a:endParaRPr lang="en-US" dirty="0">
              <a:solidFill>
                <a:schemeClr val="tx1">
                  <a:lumMod val="65000"/>
                  <a:lumOff val="35000"/>
                </a:schemeClr>
              </a:solidFill>
            </a:endParaRPr>
          </a:p>
          <a:p>
            <a:pPr>
              <a:lnSpc>
                <a:spcPct val="90000"/>
              </a:lnSpc>
              <a:spcAft>
                <a:spcPts val="600"/>
              </a:spcAft>
              <a:buClr>
                <a:schemeClr val="accent1"/>
              </a:buClr>
            </a:pPr>
            <a:r>
              <a:rPr lang="en-US" b="1" dirty="0">
                <a:solidFill>
                  <a:schemeClr val="tx1">
                    <a:lumMod val="65000"/>
                    <a:lumOff val="35000"/>
                  </a:schemeClr>
                </a:solidFill>
              </a:rPr>
              <a:t>  </a:t>
            </a:r>
            <a:r>
              <a:rPr lang="en-US" b="1" u="sng" dirty="0">
                <a:solidFill>
                  <a:schemeClr val="tx1">
                    <a:lumMod val="65000"/>
                    <a:lumOff val="35000"/>
                  </a:schemeClr>
                </a:solidFill>
              </a:rPr>
              <a:t>$5.5 Million Dollars Budgeted FY 23-24</a:t>
            </a:r>
          </a:p>
          <a:p>
            <a:pPr lvl="1" indent="-182880">
              <a:lnSpc>
                <a:spcPct val="90000"/>
              </a:lnSpc>
              <a:spcAft>
                <a:spcPts val="600"/>
              </a:spcAft>
              <a:buClr>
                <a:schemeClr val="accent1"/>
              </a:buClr>
              <a:buFont typeface="Wingdings 2" pitchFamily="18" charset="2"/>
              <a:buChar char=""/>
            </a:pPr>
            <a:r>
              <a:rPr lang="en-US" dirty="0">
                <a:solidFill>
                  <a:schemeClr val="tx1">
                    <a:lumMod val="65000"/>
                    <a:lumOff val="35000"/>
                  </a:schemeClr>
                </a:solidFill>
              </a:rPr>
              <a:t>Two County Staffed Programs</a:t>
            </a:r>
          </a:p>
          <a:p>
            <a:pPr marL="1200150" lvl="2" indent="-182880">
              <a:lnSpc>
                <a:spcPct val="90000"/>
              </a:lnSpc>
              <a:spcAft>
                <a:spcPts val="600"/>
              </a:spcAft>
              <a:buClr>
                <a:schemeClr val="accent1"/>
              </a:buClr>
              <a:buFont typeface="Wingdings 2" pitchFamily="18" charset="2"/>
              <a:buChar char=""/>
            </a:pPr>
            <a:r>
              <a:rPr lang="en-US" dirty="0">
                <a:solidFill>
                  <a:schemeClr val="tx1">
                    <a:lumMod val="65000"/>
                    <a:lumOff val="35000"/>
                  </a:schemeClr>
                </a:solidFill>
              </a:rPr>
              <a:t>Housing Disability Advocacy Program (HDAP)</a:t>
            </a:r>
          </a:p>
          <a:p>
            <a:pPr marL="1200150" lvl="2" indent="-182880">
              <a:lnSpc>
                <a:spcPct val="90000"/>
              </a:lnSpc>
              <a:spcAft>
                <a:spcPts val="600"/>
              </a:spcAft>
              <a:buClr>
                <a:schemeClr val="accent1"/>
              </a:buClr>
              <a:buFont typeface="Wingdings 2" pitchFamily="18" charset="2"/>
              <a:buChar char=""/>
            </a:pPr>
            <a:r>
              <a:rPr lang="en-US" dirty="0">
                <a:solidFill>
                  <a:schemeClr val="tx1">
                    <a:lumMod val="65000"/>
                    <a:lumOff val="35000"/>
                  </a:schemeClr>
                </a:solidFill>
              </a:rPr>
              <a:t>Housing Support Program (HSP)</a:t>
            </a:r>
          </a:p>
          <a:p>
            <a:pPr lvl="2" indent="-182880">
              <a:lnSpc>
                <a:spcPct val="90000"/>
              </a:lnSpc>
              <a:spcAft>
                <a:spcPts val="600"/>
              </a:spcAft>
              <a:buClr>
                <a:schemeClr val="accent1"/>
              </a:buClr>
              <a:buFont typeface="Wingdings 2" pitchFamily="18" charset="2"/>
              <a:buChar char=""/>
            </a:pPr>
            <a:endParaRPr lang="en-US" dirty="0">
              <a:solidFill>
                <a:schemeClr val="tx1">
                  <a:lumMod val="65000"/>
                  <a:lumOff val="35000"/>
                </a:schemeClr>
              </a:solidFill>
            </a:endParaRPr>
          </a:p>
          <a:p>
            <a:pPr lvl="0" indent="-182880">
              <a:lnSpc>
                <a:spcPct val="90000"/>
              </a:lnSpc>
              <a:spcAft>
                <a:spcPts val="600"/>
              </a:spcAft>
              <a:buClr>
                <a:schemeClr val="accent1"/>
              </a:buClr>
              <a:buFont typeface="Wingdings 2" pitchFamily="18" charset="2"/>
              <a:buChar char=""/>
            </a:pPr>
            <a:endParaRPr lang="en-US" dirty="0">
              <a:solidFill>
                <a:schemeClr val="tx1">
                  <a:lumMod val="65000"/>
                  <a:lumOff val="35000"/>
                </a:schemeClr>
              </a:solidFill>
            </a:endParaRPr>
          </a:p>
          <a:p>
            <a:pPr indent="-182880">
              <a:lnSpc>
                <a:spcPct val="90000"/>
              </a:lnSpc>
              <a:spcAft>
                <a:spcPts val="600"/>
              </a:spcAft>
              <a:buClr>
                <a:schemeClr val="accent1"/>
              </a:buClr>
              <a:buFont typeface="Wingdings 2" pitchFamily="18" charset="2"/>
              <a:buChar char=""/>
            </a:pPr>
            <a:endParaRPr lang="en-US" dirty="0">
              <a:solidFill>
                <a:schemeClr val="tx1">
                  <a:lumMod val="65000"/>
                  <a:lumOff val="35000"/>
                </a:schemeClr>
              </a:solidFill>
            </a:endParaRPr>
          </a:p>
        </p:txBody>
      </p:sp>
      <p:sp>
        <p:nvSpPr>
          <p:cNvPr id="33" name="Rectangle 32">
            <a:extLst>
              <a:ext uri="{FF2B5EF4-FFF2-40B4-BE49-F238E27FC236}">
                <a16:creationId xmlns:a16="http://schemas.microsoft.com/office/drawing/2014/main" id="{377CB93F-A0E2-4BBE-B2FC-E93932C7E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Slide Number Placeholder 4">
            <a:extLst>
              <a:ext uri="{FF2B5EF4-FFF2-40B4-BE49-F238E27FC236}">
                <a16:creationId xmlns:a16="http://schemas.microsoft.com/office/drawing/2014/main" id="{090BDACA-3F67-3FD3-9ADB-DC975CAD2951}"/>
              </a:ext>
            </a:extLst>
          </p:cNvPr>
          <p:cNvSpPr>
            <a:spLocks noGrp="1"/>
          </p:cNvSpPr>
          <p:nvPr>
            <p:ph type="sldNum" sz="quarter" idx="11"/>
          </p:nvPr>
        </p:nvSpPr>
        <p:spPr>
          <a:xfrm>
            <a:off x="7975601" y="6356350"/>
            <a:ext cx="1148195" cy="365125"/>
          </a:xfrm>
        </p:spPr>
        <p:txBody>
          <a:bodyPr vert="horz" lIns="91440" tIns="45720" rIns="91440" bIns="45720" rtlCol="0" anchor="ctr">
            <a:normAutofit/>
          </a:bodyPr>
          <a:lstStyle/>
          <a:p>
            <a:pPr defTabSz="457200">
              <a:spcAft>
                <a:spcPts val="600"/>
              </a:spcAft>
            </a:pPr>
            <a:fld id="{256D3EEF-DE4E-429D-8EC4-DDC531AFF587}" type="slidenum">
              <a:rPr lang="en-US" sz="1200">
                <a:solidFill>
                  <a:srgbClr val="FFFFFF"/>
                </a:solidFill>
              </a:rPr>
              <a:pPr defTabSz="457200">
                <a:spcAft>
                  <a:spcPts val="600"/>
                </a:spcAft>
              </a:pPr>
              <a:t>7</a:t>
            </a:fld>
            <a:endParaRPr lang="en-US" sz="1200">
              <a:solidFill>
                <a:srgbClr val="FFFFFF"/>
              </a:solidFill>
            </a:endParaRPr>
          </a:p>
        </p:txBody>
      </p:sp>
      <p:pic>
        <p:nvPicPr>
          <p:cNvPr id="6" name="Picture 5">
            <a:extLst>
              <a:ext uri="{FF2B5EF4-FFF2-40B4-BE49-F238E27FC236}">
                <a16:creationId xmlns:a16="http://schemas.microsoft.com/office/drawing/2014/main" id="{FDEE7E50-5738-0619-FB46-F203CAACD8FC}"/>
              </a:ext>
            </a:extLst>
          </p:cNvPr>
          <p:cNvPicPr>
            <a:picLocks noChangeAspect="1"/>
          </p:cNvPicPr>
          <p:nvPr/>
        </p:nvPicPr>
        <p:blipFill rotWithShape="1">
          <a:blip r:embed="rId3"/>
          <a:srcRect l="3668" t="5542" r="7565" b="10810"/>
          <a:stretch/>
        </p:blipFill>
        <p:spPr>
          <a:xfrm>
            <a:off x="7798016" y="6406522"/>
            <a:ext cx="1075766" cy="365760"/>
          </a:xfrm>
          <a:prstGeom prst="rect">
            <a:avLst/>
          </a:prstGeom>
        </p:spPr>
      </p:pic>
    </p:spTree>
    <p:extLst>
      <p:ext uri="{BB962C8B-B14F-4D97-AF65-F5344CB8AC3E}">
        <p14:creationId xmlns:p14="http://schemas.microsoft.com/office/powerpoint/2010/main" val="2569445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FE4F45-CA1C-9AE0-99AD-B697228AEBCD}"/>
              </a:ext>
            </a:extLst>
          </p:cNvPr>
          <p:cNvSpPr>
            <a:spLocks noGrp="1"/>
          </p:cNvSpPr>
          <p:nvPr>
            <p:ph type="sldNum" sz="quarter" idx="12"/>
          </p:nvPr>
        </p:nvSpPr>
        <p:spPr/>
        <p:txBody>
          <a:bodyPr/>
          <a:lstStyle/>
          <a:p>
            <a:pPr algn="r"/>
            <a:fld id="{256D3EEF-DE4E-429D-8EC4-DDC531AFF587}" type="slidenum">
              <a:rPr lang="en-US" sz="1000" smtClean="0"/>
              <a:pPr algn="r"/>
              <a:t>8</a:t>
            </a:fld>
            <a:endParaRPr lang="en-US" sz="1000" dirty="0"/>
          </a:p>
        </p:txBody>
      </p:sp>
      <p:sp>
        <p:nvSpPr>
          <p:cNvPr id="3" name="TextBox 2">
            <a:extLst>
              <a:ext uri="{FF2B5EF4-FFF2-40B4-BE49-F238E27FC236}">
                <a16:creationId xmlns:a16="http://schemas.microsoft.com/office/drawing/2014/main" id="{3E838503-8F12-43DA-3636-E194B455F896}"/>
              </a:ext>
            </a:extLst>
          </p:cNvPr>
          <p:cNvSpPr txBox="1"/>
          <p:nvPr/>
        </p:nvSpPr>
        <p:spPr>
          <a:xfrm>
            <a:off x="13982" y="228600"/>
            <a:ext cx="9144001" cy="523220"/>
          </a:xfrm>
          <a:prstGeom prst="rect">
            <a:avLst/>
          </a:prstGeom>
          <a:solidFill>
            <a:srgbClr val="40BAD2"/>
          </a:solidFill>
        </p:spPr>
        <p:txBody>
          <a:bodyPr wrap="square" rtlCol="0">
            <a:spAutoFit/>
          </a:bodyPr>
          <a:lstStyle/>
          <a:p>
            <a:pPr algn="ctr"/>
            <a:r>
              <a:rPr lang="en-US" sz="2800" dirty="0">
                <a:solidFill>
                  <a:schemeClr val="bg1"/>
                </a:solidFill>
              </a:rPr>
              <a:t>Merced County Navigation Center</a:t>
            </a:r>
          </a:p>
        </p:txBody>
      </p:sp>
      <p:graphicFrame>
        <p:nvGraphicFramePr>
          <p:cNvPr id="4" name="Table 3">
            <a:extLst>
              <a:ext uri="{FF2B5EF4-FFF2-40B4-BE49-F238E27FC236}">
                <a16:creationId xmlns:a16="http://schemas.microsoft.com/office/drawing/2014/main" id="{A392B3E1-267A-6FB5-F793-118FA16E6C06}"/>
              </a:ext>
            </a:extLst>
          </p:cNvPr>
          <p:cNvGraphicFramePr>
            <a:graphicFrameLocks noGrp="1"/>
          </p:cNvGraphicFramePr>
          <p:nvPr>
            <p:extLst>
              <p:ext uri="{D42A27DB-BD31-4B8C-83A1-F6EECF244321}">
                <p14:modId xmlns:p14="http://schemas.microsoft.com/office/powerpoint/2010/main" val="4029565974"/>
              </p:ext>
            </p:extLst>
          </p:nvPr>
        </p:nvGraphicFramePr>
        <p:xfrm>
          <a:off x="694258" y="4035831"/>
          <a:ext cx="8077200" cy="1485458"/>
        </p:xfrm>
        <a:graphic>
          <a:graphicData uri="http://schemas.openxmlformats.org/drawingml/2006/table">
            <a:tbl>
              <a:tblPr/>
              <a:tblGrid>
                <a:gridCol w="1085645">
                  <a:extLst>
                    <a:ext uri="{9D8B030D-6E8A-4147-A177-3AD203B41FA5}">
                      <a16:colId xmlns:a16="http://schemas.microsoft.com/office/drawing/2014/main" val="1316881195"/>
                    </a:ext>
                  </a:extLst>
                </a:gridCol>
                <a:gridCol w="514906">
                  <a:extLst>
                    <a:ext uri="{9D8B030D-6E8A-4147-A177-3AD203B41FA5}">
                      <a16:colId xmlns:a16="http://schemas.microsoft.com/office/drawing/2014/main" val="690007935"/>
                    </a:ext>
                  </a:extLst>
                </a:gridCol>
                <a:gridCol w="514906">
                  <a:extLst>
                    <a:ext uri="{9D8B030D-6E8A-4147-A177-3AD203B41FA5}">
                      <a16:colId xmlns:a16="http://schemas.microsoft.com/office/drawing/2014/main" val="2814917035"/>
                    </a:ext>
                  </a:extLst>
                </a:gridCol>
                <a:gridCol w="514906">
                  <a:extLst>
                    <a:ext uri="{9D8B030D-6E8A-4147-A177-3AD203B41FA5}">
                      <a16:colId xmlns:a16="http://schemas.microsoft.com/office/drawing/2014/main" val="2701293795"/>
                    </a:ext>
                  </a:extLst>
                </a:gridCol>
                <a:gridCol w="514906">
                  <a:extLst>
                    <a:ext uri="{9D8B030D-6E8A-4147-A177-3AD203B41FA5}">
                      <a16:colId xmlns:a16="http://schemas.microsoft.com/office/drawing/2014/main" val="3245818224"/>
                    </a:ext>
                  </a:extLst>
                </a:gridCol>
                <a:gridCol w="514906">
                  <a:extLst>
                    <a:ext uri="{9D8B030D-6E8A-4147-A177-3AD203B41FA5}">
                      <a16:colId xmlns:a16="http://schemas.microsoft.com/office/drawing/2014/main" val="659725666"/>
                    </a:ext>
                  </a:extLst>
                </a:gridCol>
                <a:gridCol w="514906">
                  <a:extLst>
                    <a:ext uri="{9D8B030D-6E8A-4147-A177-3AD203B41FA5}">
                      <a16:colId xmlns:a16="http://schemas.microsoft.com/office/drawing/2014/main" val="3878661099"/>
                    </a:ext>
                  </a:extLst>
                </a:gridCol>
                <a:gridCol w="514906">
                  <a:extLst>
                    <a:ext uri="{9D8B030D-6E8A-4147-A177-3AD203B41FA5}">
                      <a16:colId xmlns:a16="http://schemas.microsoft.com/office/drawing/2014/main" val="3991692206"/>
                    </a:ext>
                  </a:extLst>
                </a:gridCol>
                <a:gridCol w="514906">
                  <a:extLst>
                    <a:ext uri="{9D8B030D-6E8A-4147-A177-3AD203B41FA5}">
                      <a16:colId xmlns:a16="http://schemas.microsoft.com/office/drawing/2014/main" val="2223132808"/>
                    </a:ext>
                  </a:extLst>
                </a:gridCol>
                <a:gridCol w="514906">
                  <a:extLst>
                    <a:ext uri="{9D8B030D-6E8A-4147-A177-3AD203B41FA5}">
                      <a16:colId xmlns:a16="http://schemas.microsoft.com/office/drawing/2014/main" val="2972989635"/>
                    </a:ext>
                  </a:extLst>
                </a:gridCol>
                <a:gridCol w="514906">
                  <a:extLst>
                    <a:ext uri="{9D8B030D-6E8A-4147-A177-3AD203B41FA5}">
                      <a16:colId xmlns:a16="http://schemas.microsoft.com/office/drawing/2014/main" val="65613256"/>
                    </a:ext>
                  </a:extLst>
                </a:gridCol>
                <a:gridCol w="514906">
                  <a:extLst>
                    <a:ext uri="{9D8B030D-6E8A-4147-A177-3AD203B41FA5}">
                      <a16:colId xmlns:a16="http://schemas.microsoft.com/office/drawing/2014/main" val="2468430346"/>
                    </a:ext>
                  </a:extLst>
                </a:gridCol>
                <a:gridCol w="1327589">
                  <a:extLst>
                    <a:ext uri="{9D8B030D-6E8A-4147-A177-3AD203B41FA5}">
                      <a16:colId xmlns:a16="http://schemas.microsoft.com/office/drawing/2014/main" val="1662307923"/>
                    </a:ext>
                  </a:extLst>
                </a:gridCol>
              </a:tblGrid>
              <a:tr h="186111">
                <a:tc>
                  <a:txBody>
                    <a:bodyPr/>
                    <a:lstStyle/>
                    <a:p>
                      <a:pPr algn="ctr" fontAlgn="ctr"/>
                      <a:r>
                        <a:rPr lang="en-US" sz="500" b="1" i="0" u="none" strike="noStrike">
                          <a:solidFill>
                            <a:srgbClr val="FFFFFF"/>
                          </a:solidFill>
                          <a:effectLst/>
                          <a:latin typeface="Calibri" panose="020F0502020204030204" pitchFamily="34" charset="0"/>
                        </a:rPr>
                        <a:t>Funding Source</a:t>
                      </a:r>
                    </a:p>
                  </a:txBody>
                  <a:tcPr marL="0" marR="0" marT="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en-US" sz="500" b="1" i="0" u="none" strike="noStrike" dirty="0">
                          <a:solidFill>
                            <a:srgbClr val="FFFFFF"/>
                          </a:solidFill>
                          <a:effectLst/>
                          <a:latin typeface="Calibri" panose="020F0502020204030204" pitchFamily="34" charset="0"/>
                        </a:rPr>
                        <a:t>Funding </a:t>
                      </a:r>
                      <a:br>
                        <a:rPr lang="en-US" sz="500" b="1" i="0" u="none" strike="noStrike" dirty="0">
                          <a:solidFill>
                            <a:srgbClr val="FFFFFF"/>
                          </a:solidFill>
                          <a:effectLst/>
                          <a:latin typeface="Calibri" panose="020F0502020204030204" pitchFamily="34" charset="0"/>
                        </a:rPr>
                      </a:br>
                      <a:r>
                        <a:rPr lang="en-US" sz="500" b="1" i="0" u="none" strike="noStrike" dirty="0">
                          <a:solidFill>
                            <a:srgbClr val="FFFFFF"/>
                          </a:solidFill>
                          <a:effectLst/>
                          <a:latin typeface="Calibri" panose="020F0502020204030204" pitchFamily="34" charset="0"/>
                        </a:rPr>
                        <a:t>Amount</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FFFFFF"/>
                          </a:solidFill>
                          <a:effectLst/>
                          <a:latin typeface="Calibri" panose="020F0502020204030204" pitchFamily="34" charset="0"/>
                        </a:rPr>
                        <a:t>Admin</a:t>
                      </a:r>
                      <a:br>
                        <a:rPr lang="en-US" sz="500" b="1" i="0" u="none" strike="noStrike">
                          <a:solidFill>
                            <a:srgbClr val="FFFFFF"/>
                          </a:solidFill>
                          <a:effectLst/>
                          <a:latin typeface="Calibri" panose="020F0502020204030204" pitchFamily="34" charset="0"/>
                        </a:rPr>
                      </a:br>
                      <a:r>
                        <a:rPr lang="en-US" sz="500" b="1" i="0" u="none" strike="noStrike">
                          <a:solidFill>
                            <a:srgbClr val="FFFFFF"/>
                          </a:solidFill>
                          <a:effectLst/>
                          <a:latin typeface="Calibri" panose="020F0502020204030204" pitchFamily="34" charset="0"/>
                        </a:rPr>
                        <a:t>FY21/22</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FFFFFF"/>
                          </a:solidFill>
                          <a:effectLst/>
                          <a:latin typeface="Calibri" panose="020F0502020204030204" pitchFamily="34" charset="0"/>
                        </a:rPr>
                        <a:t>Admin</a:t>
                      </a:r>
                      <a:br>
                        <a:rPr lang="en-US" sz="500" b="1" i="0" u="none" strike="noStrike">
                          <a:solidFill>
                            <a:srgbClr val="FFFFFF"/>
                          </a:solidFill>
                          <a:effectLst/>
                          <a:latin typeface="Calibri" panose="020F0502020204030204" pitchFamily="34" charset="0"/>
                        </a:rPr>
                      </a:br>
                      <a:r>
                        <a:rPr lang="en-US" sz="500" b="1" i="0" u="none" strike="noStrike">
                          <a:solidFill>
                            <a:srgbClr val="FFFFFF"/>
                          </a:solidFill>
                          <a:effectLst/>
                          <a:latin typeface="Calibri" panose="020F0502020204030204" pitchFamily="34" charset="0"/>
                        </a:rPr>
                        <a:t>FY22/23</a:t>
                      </a:r>
                    </a:p>
                  </a:txBody>
                  <a:tcPr marL="0" marR="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FFFFFF"/>
                          </a:solidFill>
                          <a:effectLst/>
                          <a:latin typeface="Calibri" panose="020F0502020204030204" pitchFamily="34" charset="0"/>
                        </a:rPr>
                        <a:t>Admin </a:t>
                      </a:r>
                      <a:br>
                        <a:rPr lang="en-US" sz="500" b="1" i="0" u="none" strike="noStrike">
                          <a:solidFill>
                            <a:srgbClr val="FFFFFF"/>
                          </a:solidFill>
                          <a:effectLst/>
                          <a:latin typeface="Calibri" panose="020F0502020204030204" pitchFamily="34" charset="0"/>
                        </a:rPr>
                      </a:br>
                      <a:r>
                        <a:rPr lang="en-US" sz="500" b="1" i="0" u="none" strike="noStrike">
                          <a:solidFill>
                            <a:srgbClr val="FFFFFF"/>
                          </a:solidFill>
                          <a:effectLst/>
                          <a:latin typeface="Calibri" panose="020F0502020204030204" pitchFamily="34" charset="0"/>
                        </a:rPr>
                        <a:t>Allocation</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FFFFFF"/>
                          </a:solidFill>
                          <a:effectLst/>
                          <a:latin typeface="Calibri" panose="020F0502020204030204" pitchFamily="34" charset="0"/>
                        </a:rPr>
                        <a:t>Fiscal Year</a:t>
                      </a:r>
                      <a:br>
                        <a:rPr lang="en-US" sz="500" b="1" i="0" u="none" strike="noStrike">
                          <a:solidFill>
                            <a:srgbClr val="FFFFFF"/>
                          </a:solidFill>
                          <a:effectLst/>
                          <a:latin typeface="Calibri" panose="020F0502020204030204" pitchFamily="34" charset="0"/>
                        </a:rPr>
                      </a:br>
                      <a:r>
                        <a:rPr lang="en-US" sz="500" b="1" i="0" u="none" strike="noStrike">
                          <a:solidFill>
                            <a:srgbClr val="FFFFFF"/>
                          </a:solidFill>
                          <a:effectLst/>
                          <a:latin typeface="Calibri" panose="020F0502020204030204" pitchFamily="34" charset="0"/>
                        </a:rPr>
                        <a:t>20/21</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en-US" sz="500" b="1" i="0" u="none" strike="noStrike" dirty="0">
                          <a:solidFill>
                            <a:srgbClr val="FFFFFF"/>
                          </a:solidFill>
                          <a:effectLst/>
                          <a:latin typeface="Calibri" panose="020F0502020204030204" pitchFamily="34" charset="0"/>
                        </a:rPr>
                        <a:t>Fiscal Year</a:t>
                      </a:r>
                      <a:br>
                        <a:rPr lang="en-US" sz="500" b="1" i="0" u="none" strike="noStrike" dirty="0">
                          <a:solidFill>
                            <a:srgbClr val="FFFFFF"/>
                          </a:solidFill>
                          <a:effectLst/>
                          <a:latin typeface="Calibri" panose="020F0502020204030204" pitchFamily="34" charset="0"/>
                        </a:rPr>
                      </a:br>
                      <a:r>
                        <a:rPr lang="en-US" sz="500" b="1" i="0" u="none" strike="noStrike" dirty="0">
                          <a:solidFill>
                            <a:srgbClr val="FFFFFF"/>
                          </a:solidFill>
                          <a:effectLst/>
                          <a:latin typeface="Calibri" panose="020F0502020204030204" pitchFamily="34" charset="0"/>
                        </a:rPr>
                        <a:t>21/22</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FFFFFF"/>
                          </a:solidFill>
                          <a:effectLst/>
                          <a:latin typeface="Calibri" panose="020F0502020204030204" pitchFamily="34" charset="0"/>
                        </a:rPr>
                        <a:t>Fiscal Year</a:t>
                      </a:r>
                      <a:br>
                        <a:rPr lang="en-US" sz="500" b="1" i="0" u="none" strike="noStrike">
                          <a:solidFill>
                            <a:srgbClr val="FFFFFF"/>
                          </a:solidFill>
                          <a:effectLst/>
                          <a:latin typeface="Calibri" panose="020F0502020204030204" pitchFamily="34" charset="0"/>
                        </a:rPr>
                      </a:br>
                      <a:r>
                        <a:rPr lang="en-US" sz="500" b="1" i="0" u="none" strike="noStrike">
                          <a:solidFill>
                            <a:srgbClr val="FFFFFF"/>
                          </a:solidFill>
                          <a:effectLst/>
                          <a:latin typeface="Calibri" panose="020F0502020204030204" pitchFamily="34" charset="0"/>
                        </a:rPr>
                        <a:t>22/23</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FFFFFF"/>
                          </a:solidFill>
                          <a:effectLst/>
                          <a:latin typeface="Calibri" panose="020F0502020204030204" pitchFamily="34" charset="0"/>
                        </a:rPr>
                        <a:t>Fiscal Year</a:t>
                      </a:r>
                      <a:br>
                        <a:rPr lang="en-US" sz="500" b="1" i="0" u="none" strike="noStrike">
                          <a:solidFill>
                            <a:srgbClr val="FFFFFF"/>
                          </a:solidFill>
                          <a:effectLst/>
                          <a:latin typeface="Calibri" panose="020F0502020204030204" pitchFamily="34" charset="0"/>
                        </a:rPr>
                      </a:br>
                      <a:r>
                        <a:rPr lang="en-US" sz="500" b="1" i="0" u="none" strike="noStrike">
                          <a:solidFill>
                            <a:srgbClr val="FFFFFF"/>
                          </a:solidFill>
                          <a:effectLst/>
                          <a:latin typeface="Calibri" panose="020F0502020204030204" pitchFamily="34" charset="0"/>
                        </a:rPr>
                        <a:t>23/24</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FFFFFF"/>
                          </a:solidFill>
                          <a:effectLst/>
                          <a:latin typeface="Calibri" panose="020F0502020204030204" pitchFamily="34" charset="0"/>
                        </a:rPr>
                        <a:t>Fiscal Year</a:t>
                      </a:r>
                      <a:br>
                        <a:rPr lang="en-US" sz="500" b="1" i="0" u="none" strike="noStrike">
                          <a:solidFill>
                            <a:srgbClr val="FFFFFF"/>
                          </a:solidFill>
                          <a:effectLst/>
                          <a:latin typeface="Calibri" panose="020F0502020204030204" pitchFamily="34" charset="0"/>
                        </a:rPr>
                      </a:br>
                      <a:r>
                        <a:rPr lang="en-US" sz="500" b="1" i="0" u="none" strike="noStrike">
                          <a:solidFill>
                            <a:srgbClr val="FFFFFF"/>
                          </a:solidFill>
                          <a:effectLst/>
                          <a:latin typeface="Calibri" panose="020F0502020204030204" pitchFamily="34" charset="0"/>
                        </a:rPr>
                        <a:t>24/25</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FFFFFF"/>
                          </a:solidFill>
                          <a:effectLst/>
                          <a:latin typeface="Calibri" panose="020F0502020204030204" pitchFamily="34" charset="0"/>
                        </a:rPr>
                        <a:t>Fiscal Year</a:t>
                      </a:r>
                      <a:br>
                        <a:rPr lang="en-US" sz="500" b="1" i="0" u="none" strike="noStrike">
                          <a:solidFill>
                            <a:srgbClr val="FFFFFF"/>
                          </a:solidFill>
                          <a:effectLst/>
                          <a:latin typeface="Calibri" panose="020F0502020204030204" pitchFamily="34" charset="0"/>
                        </a:rPr>
                      </a:br>
                      <a:r>
                        <a:rPr lang="en-US" sz="500" b="1" i="0" u="none" strike="noStrike">
                          <a:solidFill>
                            <a:srgbClr val="FFFFFF"/>
                          </a:solidFill>
                          <a:effectLst/>
                          <a:latin typeface="Calibri" panose="020F0502020204030204" pitchFamily="34" charset="0"/>
                        </a:rPr>
                        <a:t>25/26</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FFFFFF"/>
                          </a:solidFill>
                          <a:effectLst/>
                          <a:latin typeface="Calibri" panose="020F0502020204030204" pitchFamily="34" charset="0"/>
                        </a:rPr>
                        <a:t>Total</a:t>
                      </a:r>
                      <a:br>
                        <a:rPr lang="en-US" sz="500" b="1" i="0" u="none" strike="noStrike">
                          <a:solidFill>
                            <a:srgbClr val="FFFFFF"/>
                          </a:solidFill>
                          <a:effectLst/>
                          <a:latin typeface="Calibri" panose="020F0502020204030204" pitchFamily="34" charset="0"/>
                        </a:rPr>
                      </a:br>
                      <a:r>
                        <a:rPr lang="en-US" sz="500" b="1" i="0" u="none" strike="noStrike">
                          <a:solidFill>
                            <a:srgbClr val="FFFFFF"/>
                          </a:solidFill>
                          <a:effectLst/>
                          <a:latin typeface="Calibri" panose="020F0502020204030204" pitchFamily="34" charset="0"/>
                        </a:rPr>
                        <a:t>Expenditures</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tc>
                  <a:txBody>
                    <a:bodyPr/>
                    <a:lstStyle/>
                    <a:p>
                      <a:pPr algn="ctr" fontAlgn="ctr"/>
                      <a:r>
                        <a:rPr lang="en-US" sz="500" b="1" i="0" u="none" strike="noStrike">
                          <a:solidFill>
                            <a:srgbClr val="FFFFFF"/>
                          </a:solidFill>
                          <a:effectLst/>
                          <a:latin typeface="Calibri" panose="020F0502020204030204" pitchFamily="34" charset="0"/>
                        </a:rPr>
                        <a:t>Notes</a:t>
                      </a:r>
                    </a:p>
                  </a:txBody>
                  <a:tcPr marL="0" marR="0" marT="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4472C4"/>
                    </a:solidFill>
                  </a:tcPr>
                </a:tc>
                <a:extLst>
                  <a:ext uri="{0D108BD9-81ED-4DB2-BD59-A6C34878D82A}">
                    <a16:rowId xmlns:a16="http://schemas.microsoft.com/office/drawing/2014/main" val="2259466912"/>
                  </a:ext>
                </a:extLst>
              </a:tr>
              <a:tr h="93055">
                <a:tc>
                  <a:txBody>
                    <a:bodyPr/>
                    <a:lstStyle/>
                    <a:p>
                      <a:pPr algn="ctr" fontAlgn="ctr"/>
                      <a:r>
                        <a:rPr lang="en-US" sz="500" b="0" i="0" u="none" strike="noStrike">
                          <a:solidFill>
                            <a:srgbClr val="000000"/>
                          </a:solidFill>
                          <a:effectLst/>
                          <a:latin typeface="Calibri" panose="020F0502020204030204" pitchFamily="34" charset="0"/>
                        </a:rPr>
                        <a:t>BHRS/MHSA</a:t>
                      </a:r>
                    </a:p>
                  </a:txBody>
                  <a:tcPr marL="0" marR="0" marT="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2,525,507.35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N/A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N/A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N/A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893,693.16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1,631,814.19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2,525,507.35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173608046"/>
                  </a:ext>
                </a:extLst>
              </a:tr>
              <a:tr h="93055">
                <a:tc>
                  <a:txBody>
                    <a:bodyPr/>
                    <a:lstStyle/>
                    <a:p>
                      <a:pPr algn="ctr" fontAlgn="ctr"/>
                      <a:r>
                        <a:rPr lang="en-US" sz="500" b="0" i="0" u="none" strike="noStrike">
                          <a:solidFill>
                            <a:srgbClr val="000000"/>
                          </a:solidFill>
                          <a:effectLst/>
                          <a:latin typeface="Calibri" panose="020F0502020204030204" pitchFamily="34" charset="0"/>
                        </a:rPr>
                        <a:t>HHAP 1</a:t>
                      </a:r>
                    </a:p>
                  </a:txBody>
                  <a:tcPr marL="0" marR="0" marT="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663,533.00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1,934.14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1,185.86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46,447.00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dirty="0">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617,086.00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663,533.00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65545528"/>
                  </a:ext>
                </a:extLst>
              </a:tr>
              <a:tr h="84979">
                <a:tc>
                  <a:txBody>
                    <a:bodyPr/>
                    <a:lstStyle/>
                    <a:p>
                      <a:pPr algn="ctr" fontAlgn="ctr"/>
                      <a:r>
                        <a:rPr lang="en-US" sz="500" b="0" i="0" u="none" strike="noStrike">
                          <a:solidFill>
                            <a:srgbClr val="000000"/>
                          </a:solidFill>
                          <a:effectLst/>
                          <a:latin typeface="Calibri" panose="020F0502020204030204" pitchFamily="34" charset="0"/>
                        </a:rPr>
                        <a:t>HHAP 2</a:t>
                      </a:r>
                    </a:p>
                  </a:txBody>
                  <a:tcPr marL="0" marR="0" marT="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303,329.00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3,300.45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2,276.43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21,233.00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282,096.00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303,329.00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61755460"/>
                  </a:ext>
                </a:extLst>
              </a:tr>
              <a:tr h="93055">
                <a:tc>
                  <a:txBody>
                    <a:bodyPr/>
                    <a:lstStyle/>
                    <a:p>
                      <a:pPr algn="ctr" fontAlgn="ctr"/>
                      <a:r>
                        <a:rPr lang="en-US" sz="500" b="0" i="0" u="none" strike="noStrike">
                          <a:solidFill>
                            <a:srgbClr val="000000"/>
                          </a:solidFill>
                          <a:effectLst/>
                          <a:latin typeface="Calibri" panose="020F0502020204030204" pitchFamily="34" charset="0"/>
                        </a:rPr>
                        <a:t>ARPA CEO</a:t>
                      </a:r>
                    </a:p>
                  </a:txBody>
                  <a:tcPr marL="0" marR="0" marT="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2,000,000.00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N/A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N/A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N/A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500,000.00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500,000.00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500,000.00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500,000.00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2,000,000.00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391809544"/>
                  </a:ext>
                </a:extLst>
              </a:tr>
              <a:tr h="93055">
                <a:tc>
                  <a:txBody>
                    <a:bodyPr/>
                    <a:lstStyle/>
                    <a:p>
                      <a:pPr algn="ctr" fontAlgn="ctr"/>
                      <a:r>
                        <a:rPr lang="en-US" sz="500" b="0" i="0" u="none" strike="noStrike">
                          <a:solidFill>
                            <a:srgbClr val="000000"/>
                          </a:solidFill>
                          <a:effectLst/>
                          <a:latin typeface="Calibri" panose="020F0502020204030204" pitchFamily="34" charset="0"/>
                        </a:rPr>
                        <a:t>HHAP 3</a:t>
                      </a:r>
                    </a:p>
                  </a:txBody>
                  <a:tcPr marL="0" marR="0" marT="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849,322.55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N/A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1,562.62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59,452.58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390,314.00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399,555.97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849,322.55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786222685"/>
                  </a:ext>
                </a:extLst>
              </a:tr>
              <a:tr h="93055">
                <a:tc>
                  <a:txBody>
                    <a:bodyPr/>
                    <a:lstStyle/>
                    <a:p>
                      <a:pPr algn="ctr" fontAlgn="ctr"/>
                      <a:r>
                        <a:rPr lang="en-US" sz="500" b="0" i="0" u="none" strike="noStrike">
                          <a:solidFill>
                            <a:srgbClr val="000000"/>
                          </a:solidFill>
                          <a:effectLst/>
                          <a:latin typeface="Calibri" panose="020F0502020204030204" pitchFamily="34" charset="0"/>
                        </a:rPr>
                        <a:t>PLHA F1</a:t>
                      </a:r>
                    </a:p>
                  </a:txBody>
                  <a:tcPr marL="0" marR="0" marT="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310,947.00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7,813.55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2,047.33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15,547.00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295,400.00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310,947.00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227610746"/>
                  </a:ext>
                </a:extLst>
              </a:tr>
              <a:tr h="93055">
                <a:tc>
                  <a:txBody>
                    <a:bodyPr/>
                    <a:lstStyle/>
                    <a:p>
                      <a:pPr algn="ctr" fontAlgn="ctr"/>
                      <a:r>
                        <a:rPr lang="en-US" sz="500" b="0" i="0" u="none" strike="noStrike">
                          <a:solidFill>
                            <a:srgbClr val="000000"/>
                          </a:solidFill>
                          <a:effectLst/>
                          <a:latin typeface="Calibri" panose="020F0502020204030204" pitchFamily="34" charset="0"/>
                        </a:rPr>
                        <a:t>PLHA F2</a:t>
                      </a:r>
                    </a:p>
                  </a:txBody>
                  <a:tcPr marL="0" marR="0" marT="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dirty="0">
                          <a:solidFill>
                            <a:srgbClr val="000000"/>
                          </a:solidFill>
                          <a:effectLst/>
                          <a:latin typeface="Calibri" panose="020F0502020204030204" pitchFamily="34" charset="0"/>
                        </a:rPr>
                        <a:t> $         508,297.00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N/A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1,313.24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25,414.85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482,882.15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508,297.00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65223631"/>
                  </a:ext>
                </a:extLst>
              </a:tr>
              <a:tr h="93055">
                <a:tc>
                  <a:txBody>
                    <a:bodyPr/>
                    <a:lstStyle/>
                    <a:p>
                      <a:pPr algn="ctr" fontAlgn="ctr"/>
                      <a:r>
                        <a:rPr lang="en-US" sz="500" b="0" i="0" u="none" strike="noStrike">
                          <a:solidFill>
                            <a:srgbClr val="000000"/>
                          </a:solidFill>
                          <a:effectLst/>
                          <a:latin typeface="Calibri" panose="020F0502020204030204" pitchFamily="34" charset="0"/>
                        </a:rPr>
                        <a:t>HHAP 4</a:t>
                      </a:r>
                      <a:r>
                        <a:rPr lang="en-US" sz="500" b="1" i="0" u="none" strike="noStrike">
                          <a:solidFill>
                            <a:srgbClr val="FF0000"/>
                          </a:solidFill>
                          <a:effectLst/>
                          <a:latin typeface="Calibri" panose="020F0502020204030204" pitchFamily="34" charset="0"/>
                        </a:rPr>
                        <a:t>*</a:t>
                      </a:r>
                      <a:endParaRPr lang="en-US" sz="500" b="0" i="0" u="none" strike="noStrike">
                        <a:solidFill>
                          <a:srgbClr val="000000"/>
                        </a:solidFill>
                        <a:effectLst/>
                        <a:latin typeface="Calibri" panose="020F0502020204030204" pitchFamily="34" charset="0"/>
                      </a:endParaRPr>
                    </a:p>
                  </a:txBody>
                  <a:tcPr marL="0" marR="0" marT="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1,066,317.63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N/A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N/A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74,642.23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305,697.88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685,977.52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1,066,317.63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944284276"/>
                  </a:ext>
                </a:extLst>
              </a:tr>
              <a:tr h="93055">
                <a:tc>
                  <a:txBody>
                    <a:bodyPr/>
                    <a:lstStyle/>
                    <a:p>
                      <a:pPr algn="ctr" fontAlgn="ctr"/>
                      <a:r>
                        <a:rPr lang="en-US" sz="500" b="0" i="0" u="none" strike="noStrike">
                          <a:solidFill>
                            <a:srgbClr val="000000"/>
                          </a:solidFill>
                          <a:effectLst/>
                          <a:latin typeface="Calibri" panose="020F0502020204030204" pitchFamily="34" charset="0"/>
                        </a:rPr>
                        <a:t>PHLA F3</a:t>
                      </a:r>
                      <a:r>
                        <a:rPr lang="en-US" sz="500" b="1" i="0" u="none" strike="noStrike">
                          <a:solidFill>
                            <a:srgbClr val="FF0000"/>
                          </a:solidFill>
                          <a:effectLst/>
                          <a:latin typeface="Calibri" panose="020F0502020204030204" pitchFamily="34" charset="0"/>
                        </a:rPr>
                        <a:t>*</a:t>
                      </a:r>
                      <a:endParaRPr lang="en-US" sz="500" b="0" i="0" u="none" strike="noStrike">
                        <a:solidFill>
                          <a:srgbClr val="000000"/>
                        </a:solidFill>
                        <a:effectLst/>
                        <a:latin typeface="Calibri" panose="020F0502020204030204" pitchFamily="34" charset="0"/>
                      </a:endParaRPr>
                    </a:p>
                  </a:txBody>
                  <a:tcPr marL="0" marR="0" marT="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625,917.00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N/A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N/A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31,295.85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594,621.15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625,917.00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23175922"/>
                  </a:ext>
                </a:extLst>
              </a:tr>
              <a:tr h="93055">
                <a:tc>
                  <a:txBody>
                    <a:bodyPr/>
                    <a:lstStyle/>
                    <a:p>
                      <a:pPr algn="ctr" fontAlgn="ctr"/>
                      <a:r>
                        <a:rPr lang="en-US" sz="500" b="0" i="0" u="none" strike="noStrike">
                          <a:solidFill>
                            <a:srgbClr val="000000"/>
                          </a:solidFill>
                          <a:effectLst/>
                          <a:latin typeface="Calibri" panose="020F0502020204030204" pitchFamily="34" charset="0"/>
                        </a:rPr>
                        <a:t>PHLA F4</a:t>
                      </a:r>
                      <a:r>
                        <a:rPr lang="en-US" sz="500" b="1" i="0" u="none" strike="noStrike">
                          <a:solidFill>
                            <a:srgbClr val="FF0000"/>
                          </a:solidFill>
                          <a:effectLst/>
                          <a:latin typeface="Calibri" panose="020F0502020204030204" pitchFamily="34" charset="0"/>
                        </a:rPr>
                        <a:t>*</a:t>
                      </a:r>
                      <a:endParaRPr lang="en-US" sz="500" b="0" i="0" u="none" strike="noStrike">
                        <a:solidFill>
                          <a:srgbClr val="000000"/>
                        </a:solidFill>
                        <a:effectLst/>
                        <a:latin typeface="Calibri" panose="020F0502020204030204" pitchFamily="34" charset="0"/>
                      </a:endParaRPr>
                    </a:p>
                  </a:txBody>
                  <a:tcPr marL="0" marR="0" marT="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210,263.00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N/A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N/A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10,513.15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199,749.85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210,263.00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461535037"/>
                  </a:ext>
                </a:extLst>
              </a:tr>
              <a:tr h="93055">
                <a:tc>
                  <a:txBody>
                    <a:bodyPr/>
                    <a:lstStyle/>
                    <a:p>
                      <a:pPr algn="ctr" fontAlgn="ctr"/>
                      <a:r>
                        <a:rPr lang="en-US" sz="500" b="0" i="0" u="none" strike="noStrike">
                          <a:solidFill>
                            <a:srgbClr val="000000"/>
                          </a:solidFill>
                          <a:effectLst/>
                          <a:latin typeface="Calibri" panose="020F0502020204030204" pitchFamily="34" charset="0"/>
                        </a:rPr>
                        <a:t>PHLA F5</a:t>
                      </a:r>
                      <a:r>
                        <a:rPr lang="en-US" sz="500" b="1" i="0" u="none" strike="noStrike">
                          <a:solidFill>
                            <a:srgbClr val="FF0000"/>
                          </a:solidFill>
                          <a:effectLst/>
                          <a:latin typeface="Calibri" panose="020F0502020204030204" pitchFamily="34" charset="0"/>
                        </a:rPr>
                        <a:t>*</a:t>
                      </a:r>
                      <a:endParaRPr lang="en-US" sz="500" b="0" i="0" u="none" strike="noStrike">
                        <a:solidFill>
                          <a:srgbClr val="000000"/>
                        </a:solidFill>
                        <a:effectLst/>
                        <a:latin typeface="Calibri" panose="020F0502020204030204" pitchFamily="34" charset="0"/>
                      </a:endParaRPr>
                    </a:p>
                  </a:txBody>
                  <a:tcPr marL="0" marR="0" marT="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210,263.00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N/A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N/A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10,513.15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106,069.48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93,680.37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210,263.00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174968130"/>
                  </a:ext>
                </a:extLst>
              </a:tr>
              <a:tr h="93055">
                <a:tc>
                  <a:txBody>
                    <a:bodyPr/>
                    <a:lstStyle/>
                    <a:p>
                      <a:pPr algn="ctr" fontAlgn="ctr"/>
                      <a:r>
                        <a:rPr lang="en-US" sz="500" b="0" i="0" u="none" strike="noStrike">
                          <a:solidFill>
                            <a:srgbClr val="000000"/>
                          </a:solidFill>
                          <a:effectLst/>
                          <a:latin typeface="Calibri" panose="020F0502020204030204" pitchFamily="34" charset="0"/>
                        </a:rPr>
                        <a:t>SB 850 NAV</a:t>
                      </a:r>
                    </a:p>
                  </a:txBody>
                  <a:tcPr marL="0" marR="0" marT="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92,235.81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N/A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N/A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N/A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92,235.81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0" i="0" u="none" strike="noStrike">
                          <a:solidFill>
                            <a:srgbClr val="000000"/>
                          </a:solidFill>
                          <a:effectLst/>
                          <a:latin typeface="Calibri" panose="020F0502020204030204" pitchFamily="34" charset="0"/>
                        </a:rPr>
                        <a:t> $           92,235.81 </a:t>
                      </a:r>
                    </a:p>
                  </a:txBody>
                  <a:tcPr marL="0" marR="0" marT="0" marB="0" anchor="ctr">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97277817"/>
                  </a:ext>
                </a:extLst>
              </a:tr>
              <a:tr h="97708">
                <a:tc>
                  <a:txBody>
                    <a:bodyPr/>
                    <a:lstStyle/>
                    <a:p>
                      <a:pPr algn="ctr" fontAlgn="ctr"/>
                      <a:r>
                        <a:rPr lang="en-US" sz="500" b="0" i="0" u="none" strike="noStrike">
                          <a:solidFill>
                            <a:srgbClr val="000000"/>
                          </a:solidFill>
                          <a:effectLst/>
                          <a:latin typeface="Calibri" panose="020F0502020204030204" pitchFamily="34" charset="0"/>
                        </a:rPr>
                        <a:t>SB 850 Repairs</a:t>
                      </a:r>
                    </a:p>
                  </a:txBody>
                  <a:tcPr marL="0" marR="0" marT="0"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25400" cap="flat" cmpd="dbl" algn="ctr">
                      <a:solidFill>
                        <a:srgbClr val="4472C4"/>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1,762,072.11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25400" cap="flat" cmpd="dbl" algn="ctr">
                      <a:solidFill>
                        <a:srgbClr val="4472C4"/>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N/A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25400" cap="flat" cmpd="dbl" algn="ctr">
                      <a:solidFill>
                        <a:srgbClr val="4472C4"/>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N/A </a:t>
                      </a:r>
                    </a:p>
                  </a:txBody>
                  <a:tcPr marL="0" marR="0" marT="0" marB="0" anchor="ctr">
                    <a:lnL>
                      <a:noFill/>
                    </a:lnL>
                    <a:lnR w="12700" cap="flat" cmpd="sng" algn="ctr">
                      <a:solidFill>
                        <a:srgbClr val="000000"/>
                      </a:solidFill>
                      <a:prstDash val="solid"/>
                      <a:round/>
                      <a:headEnd type="none" w="med" len="med"/>
                      <a:tailEnd type="none" w="med" len="med"/>
                    </a:lnR>
                    <a:lnT w="6350" cap="flat" cmpd="sng" algn="ctr">
                      <a:solidFill>
                        <a:srgbClr val="8EA9DB"/>
                      </a:solidFill>
                      <a:prstDash val="solid"/>
                      <a:round/>
                      <a:headEnd type="none" w="med" len="med"/>
                      <a:tailEnd type="none" w="med" len="med"/>
                    </a:lnT>
                    <a:lnB w="25400" cap="flat" cmpd="dbl" algn="ctr">
                      <a:solidFill>
                        <a:srgbClr val="4472C4"/>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N/A </a:t>
                      </a:r>
                    </a:p>
                  </a:txBody>
                  <a:tcPr marL="0" marR="0" marT="0" marB="0" anchor="ctr">
                    <a:lnL w="12700" cap="flat" cmpd="sng" algn="ctr">
                      <a:solidFill>
                        <a:srgbClr val="000000"/>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25400" cap="flat" cmpd="dbl" algn="ctr">
                      <a:solidFill>
                        <a:srgbClr val="4472C4"/>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25400" cap="flat" cmpd="dbl" algn="ctr">
                      <a:solidFill>
                        <a:srgbClr val="4472C4"/>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a:noFill/>
                    </a:lnR>
                    <a:lnT w="6350" cap="flat" cmpd="sng" algn="ctr">
                      <a:solidFill>
                        <a:srgbClr val="8EA9DB"/>
                      </a:solidFill>
                      <a:prstDash val="solid"/>
                      <a:round/>
                      <a:headEnd type="none" w="med" len="med"/>
                      <a:tailEnd type="none" w="med" len="med"/>
                    </a:lnT>
                    <a:lnB w="25400" cap="flat" cmpd="dbl" algn="ctr">
                      <a:solidFill>
                        <a:srgbClr val="4472C4"/>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950,000.00 </a:t>
                      </a:r>
                    </a:p>
                  </a:txBody>
                  <a:tcPr marL="0" marR="0" marT="0" marB="0" anchor="ctr">
                    <a:lnL>
                      <a:noFill/>
                    </a:lnL>
                    <a:lnR>
                      <a:noFill/>
                    </a:lnR>
                    <a:lnT w="6350" cap="flat" cmpd="sng" algn="ctr">
                      <a:solidFill>
                        <a:srgbClr val="8EA9DB"/>
                      </a:solidFill>
                      <a:prstDash val="solid"/>
                      <a:round/>
                      <a:headEnd type="none" w="med" len="med"/>
                      <a:tailEnd type="none" w="med" len="med"/>
                    </a:lnT>
                    <a:lnB w="25400" cap="flat" cmpd="dbl" algn="ctr">
                      <a:solidFill>
                        <a:srgbClr val="4472C4"/>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250,000.00 </a:t>
                      </a:r>
                    </a:p>
                  </a:txBody>
                  <a:tcPr marL="0" marR="0" marT="0" marB="0" anchor="ctr">
                    <a:lnL>
                      <a:noFill/>
                    </a:lnL>
                    <a:lnR>
                      <a:noFill/>
                    </a:lnR>
                    <a:lnT w="6350" cap="flat" cmpd="sng" algn="ctr">
                      <a:solidFill>
                        <a:srgbClr val="8EA9DB"/>
                      </a:solidFill>
                      <a:prstDash val="solid"/>
                      <a:round/>
                      <a:headEnd type="none" w="med" len="med"/>
                      <a:tailEnd type="none" w="med" len="med"/>
                    </a:lnT>
                    <a:lnB w="25400" cap="flat" cmpd="dbl" algn="ctr">
                      <a:solidFill>
                        <a:srgbClr val="4472C4"/>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250,000.00 </a:t>
                      </a:r>
                    </a:p>
                  </a:txBody>
                  <a:tcPr marL="0" marR="0" marT="0" marB="0" anchor="ctr">
                    <a:lnL>
                      <a:noFill/>
                    </a:lnL>
                    <a:lnR>
                      <a:noFill/>
                    </a:lnR>
                    <a:lnT w="6350" cap="flat" cmpd="sng" algn="ctr">
                      <a:solidFill>
                        <a:srgbClr val="8EA9DB"/>
                      </a:solidFill>
                      <a:prstDash val="solid"/>
                      <a:round/>
                      <a:headEnd type="none" w="med" len="med"/>
                      <a:tailEnd type="none" w="med" len="med"/>
                    </a:lnT>
                    <a:lnB w="25400" cap="flat" cmpd="dbl" algn="ctr">
                      <a:solidFill>
                        <a:srgbClr val="4472C4"/>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312,072.11 </a:t>
                      </a:r>
                    </a:p>
                  </a:txBody>
                  <a:tcPr marL="0" marR="0" marT="0" marB="0" anchor="ctr">
                    <a:lnL>
                      <a:noFill/>
                    </a:lnL>
                    <a:lnR>
                      <a:noFill/>
                    </a:lnR>
                    <a:lnT w="6350" cap="flat" cmpd="sng" algn="ctr">
                      <a:solidFill>
                        <a:srgbClr val="8EA9DB"/>
                      </a:solidFill>
                      <a:prstDash val="solid"/>
                      <a:round/>
                      <a:headEnd type="none" w="med" len="med"/>
                      <a:tailEnd type="none" w="med" len="med"/>
                    </a:lnT>
                    <a:lnB w="25400" cap="flat" cmpd="dbl" algn="ctr">
                      <a:solidFill>
                        <a:srgbClr val="4472C4"/>
                      </a:solidFill>
                      <a:prstDash val="solid"/>
                      <a:round/>
                      <a:headEnd type="none" w="med" len="med"/>
                      <a:tailEnd type="none" w="med" len="med"/>
                    </a:lnB>
                    <a:solidFill>
                      <a:srgbClr val="D9E1F2"/>
                    </a:solidFill>
                  </a:tcPr>
                </a:tc>
                <a:tc>
                  <a:txBody>
                    <a:bodyPr/>
                    <a:lstStyle/>
                    <a:p>
                      <a:pPr algn="ctr" fontAlgn="ctr"/>
                      <a:r>
                        <a:rPr lang="en-US" sz="500" b="0" i="0" u="none" strike="noStrike">
                          <a:solidFill>
                            <a:srgbClr val="000000"/>
                          </a:solidFill>
                          <a:effectLst/>
                          <a:latin typeface="Calibri" panose="020F0502020204030204" pitchFamily="34" charset="0"/>
                        </a:rPr>
                        <a:t> $     1,762,072.11 </a:t>
                      </a:r>
                    </a:p>
                  </a:txBody>
                  <a:tcPr marL="0" marR="0" marT="0" marB="0" anchor="ctr">
                    <a:lnL>
                      <a:noFill/>
                    </a:lnL>
                    <a:lnR>
                      <a:noFill/>
                    </a:lnR>
                    <a:lnT w="6350" cap="flat" cmpd="sng" algn="ctr">
                      <a:solidFill>
                        <a:srgbClr val="8EA9DB"/>
                      </a:solidFill>
                      <a:prstDash val="solid"/>
                      <a:round/>
                      <a:headEnd type="none" w="med" len="med"/>
                      <a:tailEnd type="none" w="med" len="med"/>
                    </a:lnT>
                    <a:lnB w="25400" cap="flat" cmpd="dbl" algn="ctr">
                      <a:solidFill>
                        <a:srgbClr val="4472C4"/>
                      </a:solidFill>
                      <a:prstDash val="solid"/>
                      <a:round/>
                      <a:headEnd type="none" w="med" len="med"/>
                      <a:tailEnd type="none" w="med" len="med"/>
                    </a:lnB>
                    <a:solidFill>
                      <a:srgbClr val="D9E1F2"/>
                    </a:solidFill>
                  </a:tcPr>
                </a:tc>
                <a:tc>
                  <a:txBody>
                    <a:bodyPr/>
                    <a:lstStyle/>
                    <a:p>
                      <a:pPr algn="ctr" fontAlgn="ctr"/>
                      <a:endParaRPr lang="en-US" sz="500" b="0" i="0" u="none" strike="noStrike">
                        <a:solidFill>
                          <a:srgbClr val="000000"/>
                        </a:solidFill>
                        <a:effectLst/>
                        <a:latin typeface="Calibri" panose="020F0502020204030204" pitchFamily="34" charset="0"/>
                      </a:endParaRPr>
                    </a:p>
                  </a:txBody>
                  <a:tcPr marL="0" marR="0" marT="0" marB="0" anchor="ctr">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25400" cap="flat" cmpd="dbl" algn="ctr">
                      <a:solidFill>
                        <a:srgbClr val="4472C4"/>
                      </a:solidFill>
                      <a:prstDash val="solid"/>
                      <a:round/>
                      <a:headEnd type="none" w="med" len="med"/>
                      <a:tailEnd type="none" w="med" len="med"/>
                    </a:lnB>
                    <a:solidFill>
                      <a:srgbClr val="D9E1F2"/>
                    </a:solidFill>
                  </a:tcPr>
                </a:tc>
                <a:extLst>
                  <a:ext uri="{0D108BD9-81ED-4DB2-BD59-A6C34878D82A}">
                    <a16:rowId xmlns:a16="http://schemas.microsoft.com/office/drawing/2014/main" val="1267703851"/>
                  </a:ext>
                </a:extLst>
              </a:tr>
              <a:tr h="93055">
                <a:tc>
                  <a:txBody>
                    <a:bodyPr/>
                    <a:lstStyle/>
                    <a:p>
                      <a:pPr algn="ctr" fontAlgn="ctr"/>
                      <a:r>
                        <a:rPr lang="en-US" sz="500" b="1" i="0" u="none" strike="noStrike">
                          <a:solidFill>
                            <a:srgbClr val="000000"/>
                          </a:solidFill>
                          <a:effectLst/>
                          <a:latin typeface="Calibri" panose="020F0502020204030204" pitchFamily="34" charset="0"/>
                        </a:rPr>
                        <a:t>Total</a:t>
                      </a:r>
                    </a:p>
                  </a:txBody>
                  <a:tcPr marL="0" marR="0" marT="0" marB="0" anchor="ctr">
                    <a:lnL w="6350" cap="flat" cmpd="sng" algn="ctr">
                      <a:solidFill>
                        <a:srgbClr val="8EA9DB"/>
                      </a:solidFill>
                      <a:prstDash val="solid"/>
                      <a:round/>
                      <a:headEnd type="none" w="med" len="med"/>
                      <a:tailEnd type="none" w="med" len="med"/>
                    </a:lnL>
                    <a:lnR>
                      <a:noFill/>
                    </a:lnR>
                    <a:lnT w="25400" cap="flat" cmpd="dbl" algn="ctr">
                      <a:solidFill>
                        <a:srgbClr val="4472C4"/>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endParaRPr lang="en-US" sz="500" b="1" i="0" u="none" strike="noStrike">
                        <a:solidFill>
                          <a:srgbClr val="000000"/>
                        </a:solidFill>
                        <a:effectLst/>
                        <a:latin typeface="Calibri" panose="020F0502020204030204" pitchFamily="34" charset="0"/>
                      </a:endParaRPr>
                    </a:p>
                  </a:txBody>
                  <a:tcPr marL="0" marR="0" marT="0" marB="0" anchor="ctr">
                    <a:lnL>
                      <a:noFill/>
                    </a:lnL>
                    <a:lnR>
                      <a:noFill/>
                    </a:lnR>
                    <a:lnT w="25400" cap="flat" cmpd="dbl" algn="ctr">
                      <a:solidFill>
                        <a:srgbClr val="4472C4"/>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 $           13,048.14 </a:t>
                      </a:r>
                    </a:p>
                  </a:txBody>
                  <a:tcPr marL="0" marR="0" marT="0" marB="0" anchor="ctr">
                    <a:lnL>
                      <a:noFill/>
                    </a:lnL>
                    <a:lnR>
                      <a:noFill/>
                    </a:lnR>
                    <a:lnT w="25400" cap="flat" cmpd="dbl" algn="ctr">
                      <a:solidFill>
                        <a:srgbClr val="4472C4"/>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 $              8,385.48 </a:t>
                      </a:r>
                    </a:p>
                  </a:txBody>
                  <a:tcPr marL="0" marR="0" marT="0" marB="0" anchor="ctr">
                    <a:lnL>
                      <a:noFill/>
                    </a:lnL>
                    <a:lnR>
                      <a:noFill/>
                    </a:lnR>
                    <a:lnT w="25400" cap="flat" cmpd="dbl" algn="ctr">
                      <a:solidFill>
                        <a:srgbClr val="4472C4"/>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 $         295,058.81 </a:t>
                      </a:r>
                    </a:p>
                  </a:txBody>
                  <a:tcPr marL="0" marR="0" marT="0" marB="0" anchor="ctr">
                    <a:lnL>
                      <a:noFill/>
                    </a:lnL>
                    <a:lnR>
                      <a:noFill/>
                    </a:lnR>
                    <a:lnT w="25400" cap="flat" cmpd="dbl" algn="ctr">
                      <a:solidFill>
                        <a:srgbClr val="4472C4"/>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 $         893,693.16 </a:t>
                      </a:r>
                    </a:p>
                  </a:txBody>
                  <a:tcPr marL="0" marR="0" marT="0" marB="0" anchor="ctr">
                    <a:lnL>
                      <a:noFill/>
                    </a:lnL>
                    <a:lnR>
                      <a:noFill/>
                    </a:lnR>
                    <a:lnT w="25400" cap="flat" cmpd="dbl" algn="ctr">
                      <a:solidFill>
                        <a:srgbClr val="4472C4"/>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 $     1,724,050.00 </a:t>
                      </a:r>
                    </a:p>
                  </a:txBody>
                  <a:tcPr marL="0" marR="0" marT="0" marB="0" anchor="ctr">
                    <a:lnL>
                      <a:noFill/>
                    </a:lnL>
                    <a:lnR>
                      <a:noFill/>
                    </a:lnR>
                    <a:lnT w="25400" cap="flat" cmpd="dbl" algn="ctr">
                      <a:solidFill>
                        <a:srgbClr val="4472C4"/>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 $     2,739,496.00 </a:t>
                      </a:r>
                    </a:p>
                  </a:txBody>
                  <a:tcPr marL="0" marR="0" marT="0" marB="0" anchor="ctr">
                    <a:lnL>
                      <a:noFill/>
                    </a:lnL>
                    <a:lnR>
                      <a:noFill/>
                    </a:lnR>
                    <a:lnT w="25400" cap="flat" cmpd="dbl" algn="ctr">
                      <a:solidFill>
                        <a:srgbClr val="4472C4"/>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 $     2,233,536.00 </a:t>
                      </a:r>
                    </a:p>
                  </a:txBody>
                  <a:tcPr marL="0" marR="0" marT="0" marB="0" anchor="ctr">
                    <a:lnL>
                      <a:noFill/>
                    </a:lnL>
                    <a:lnR>
                      <a:noFill/>
                    </a:lnR>
                    <a:lnT w="25400" cap="flat" cmpd="dbl" algn="ctr">
                      <a:solidFill>
                        <a:srgbClr val="4472C4"/>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 $     2,336,418.00 </a:t>
                      </a:r>
                    </a:p>
                  </a:txBody>
                  <a:tcPr marL="0" marR="0" marT="0" marB="0" anchor="ctr">
                    <a:lnL>
                      <a:noFill/>
                    </a:lnL>
                    <a:lnR>
                      <a:noFill/>
                    </a:lnR>
                    <a:lnT w="25400" cap="flat" cmpd="dbl" algn="ctr">
                      <a:solidFill>
                        <a:srgbClr val="4472C4"/>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 $         905,752.48 </a:t>
                      </a:r>
                    </a:p>
                  </a:txBody>
                  <a:tcPr marL="0" marR="0" marT="0" marB="0" anchor="ctr">
                    <a:lnL>
                      <a:noFill/>
                    </a:lnL>
                    <a:lnR>
                      <a:noFill/>
                    </a:lnR>
                    <a:lnT w="25400" cap="flat" cmpd="dbl" algn="ctr">
                      <a:solidFill>
                        <a:srgbClr val="4472C4"/>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1" i="0" u="none" strike="noStrike">
                          <a:solidFill>
                            <a:srgbClr val="000000"/>
                          </a:solidFill>
                          <a:effectLst/>
                          <a:latin typeface="Calibri" panose="020F0502020204030204" pitchFamily="34" charset="0"/>
                        </a:rPr>
                        <a:t> $   11,128,004.45 </a:t>
                      </a:r>
                    </a:p>
                  </a:txBody>
                  <a:tcPr marL="0" marR="0" marT="0" marB="0" anchor="ctr">
                    <a:lnL>
                      <a:noFill/>
                    </a:lnL>
                    <a:lnR>
                      <a:noFill/>
                    </a:lnR>
                    <a:lnT w="25400" cap="flat" cmpd="dbl" algn="ctr">
                      <a:solidFill>
                        <a:srgbClr val="4472C4"/>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ctr"/>
                      <a:r>
                        <a:rPr lang="en-US" sz="500" b="1" i="0" u="none" strike="noStrike" dirty="0">
                          <a:solidFill>
                            <a:srgbClr val="000000"/>
                          </a:solidFill>
                          <a:effectLst/>
                          <a:latin typeface="Calibri" panose="020F0502020204030204" pitchFamily="34" charset="0"/>
                        </a:rPr>
                        <a:t>0</a:t>
                      </a:r>
                    </a:p>
                  </a:txBody>
                  <a:tcPr marL="0" marR="0" marT="0" marB="0" anchor="ctr">
                    <a:lnL>
                      <a:noFill/>
                    </a:lnL>
                    <a:lnR w="6350" cap="flat" cmpd="sng" algn="ctr">
                      <a:solidFill>
                        <a:srgbClr val="8EA9DB"/>
                      </a:solidFill>
                      <a:prstDash val="solid"/>
                      <a:round/>
                      <a:headEnd type="none" w="med" len="med"/>
                      <a:tailEnd type="none" w="med" len="med"/>
                    </a:lnR>
                    <a:lnT w="25400" cap="flat" cmpd="dbl" algn="ctr">
                      <a:solidFill>
                        <a:srgbClr val="4472C4"/>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4004887155"/>
                  </a:ext>
                </a:extLst>
              </a:tr>
            </a:tbl>
          </a:graphicData>
        </a:graphic>
      </p:graphicFrame>
      <p:sp>
        <p:nvSpPr>
          <p:cNvPr id="6" name="TextBox 5">
            <a:extLst>
              <a:ext uri="{FF2B5EF4-FFF2-40B4-BE49-F238E27FC236}">
                <a16:creationId xmlns:a16="http://schemas.microsoft.com/office/drawing/2014/main" id="{B8B41289-8CA9-31BF-5A83-69CAB223D698}"/>
              </a:ext>
            </a:extLst>
          </p:cNvPr>
          <p:cNvSpPr txBox="1"/>
          <p:nvPr/>
        </p:nvSpPr>
        <p:spPr>
          <a:xfrm>
            <a:off x="389458" y="1349525"/>
            <a:ext cx="8686800" cy="1200329"/>
          </a:xfrm>
          <a:prstGeom prst="rect">
            <a:avLst/>
          </a:prstGeom>
          <a:noFill/>
        </p:spPr>
        <p:txBody>
          <a:bodyPr wrap="square">
            <a:spAutoFit/>
          </a:bodyPr>
          <a:lstStyle/>
          <a:p>
            <a:r>
              <a:rPr lang="en-US" dirty="0"/>
              <a:t>The Navigation Center is a 76-bed, 24/7 operation congregate emergency shelter campus.  This is a low barrier, Housing First approach serving individuals experiencing homelessness committed to offering an environment that support people through the process of securing housing.  </a:t>
            </a:r>
          </a:p>
        </p:txBody>
      </p:sp>
      <p:sp>
        <p:nvSpPr>
          <p:cNvPr id="8" name="TextBox 7">
            <a:extLst>
              <a:ext uri="{FF2B5EF4-FFF2-40B4-BE49-F238E27FC236}">
                <a16:creationId xmlns:a16="http://schemas.microsoft.com/office/drawing/2014/main" id="{43F07CC0-A9FF-5AA8-24BB-124D5E1B206A}"/>
              </a:ext>
            </a:extLst>
          </p:cNvPr>
          <p:cNvSpPr txBox="1"/>
          <p:nvPr/>
        </p:nvSpPr>
        <p:spPr>
          <a:xfrm>
            <a:off x="2442664" y="2648597"/>
            <a:ext cx="4580388" cy="923330"/>
          </a:xfrm>
          <a:prstGeom prst="rect">
            <a:avLst/>
          </a:prstGeom>
          <a:noFill/>
        </p:spPr>
        <p:txBody>
          <a:bodyPr wrap="square">
            <a:spAutoFit/>
          </a:bodyPr>
          <a:lstStyle/>
          <a:p>
            <a:pPr algn="ctr"/>
            <a:r>
              <a:rPr lang="en-US" b="1" dirty="0"/>
              <a:t>Funding Sources &amp; Annual Budget</a:t>
            </a:r>
          </a:p>
          <a:p>
            <a:pPr algn="ctr"/>
            <a:r>
              <a:rPr lang="en-US" dirty="0"/>
              <a:t>FY 23-24  $1,887,326.00</a:t>
            </a:r>
          </a:p>
          <a:p>
            <a:pPr algn="ctr"/>
            <a:r>
              <a:rPr lang="en-US" dirty="0"/>
              <a:t>FY 24-25  $1,943,945.00</a:t>
            </a:r>
          </a:p>
        </p:txBody>
      </p:sp>
      <p:sp>
        <p:nvSpPr>
          <p:cNvPr id="10" name="TextBox 9">
            <a:extLst>
              <a:ext uri="{FF2B5EF4-FFF2-40B4-BE49-F238E27FC236}">
                <a16:creationId xmlns:a16="http://schemas.microsoft.com/office/drawing/2014/main" id="{23865AF0-250A-1FC8-4466-36DE909A7040}"/>
              </a:ext>
            </a:extLst>
          </p:cNvPr>
          <p:cNvSpPr txBox="1"/>
          <p:nvPr/>
        </p:nvSpPr>
        <p:spPr>
          <a:xfrm>
            <a:off x="1600200" y="5987019"/>
            <a:ext cx="6553200" cy="369332"/>
          </a:xfrm>
          <a:prstGeom prst="rect">
            <a:avLst/>
          </a:prstGeom>
          <a:noFill/>
        </p:spPr>
        <p:txBody>
          <a:bodyPr wrap="square">
            <a:spAutoFit/>
          </a:bodyPr>
          <a:lstStyle/>
          <a:p>
            <a:r>
              <a:rPr lang="en-US" dirty="0"/>
              <a:t>Total Served FY 22-23:  509 Total Number of Enrollments</a:t>
            </a:r>
          </a:p>
        </p:txBody>
      </p:sp>
      <p:pic>
        <p:nvPicPr>
          <p:cNvPr id="11" name="Picture 10">
            <a:extLst>
              <a:ext uri="{FF2B5EF4-FFF2-40B4-BE49-F238E27FC236}">
                <a16:creationId xmlns:a16="http://schemas.microsoft.com/office/drawing/2014/main" id="{7BD8A5AA-FB97-8019-CACD-6C738EA6B0D7}"/>
              </a:ext>
            </a:extLst>
          </p:cNvPr>
          <p:cNvPicPr>
            <a:picLocks noChangeAspect="1"/>
          </p:cNvPicPr>
          <p:nvPr/>
        </p:nvPicPr>
        <p:blipFill rotWithShape="1">
          <a:blip r:embed="rId2"/>
          <a:srcRect l="3668" t="5542" r="7565" b="10810"/>
          <a:stretch/>
        </p:blipFill>
        <p:spPr>
          <a:xfrm>
            <a:off x="7695692" y="6336434"/>
            <a:ext cx="1075766" cy="365760"/>
          </a:xfrm>
          <a:prstGeom prst="rect">
            <a:avLst/>
          </a:prstGeom>
        </p:spPr>
      </p:pic>
    </p:spTree>
    <p:extLst>
      <p:ext uri="{BB962C8B-B14F-4D97-AF65-F5344CB8AC3E}">
        <p14:creationId xmlns:p14="http://schemas.microsoft.com/office/powerpoint/2010/main" val="1365138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162304-DA60-4C31-9E2B-E22F8DA75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C4AE1EFF-264A-4A42-BEA1-0E875F40D7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4" name="Rectangle 13">
            <a:extLst>
              <a:ext uri="{FF2B5EF4-FFF2-40B4-BE49-F238E27FC236}">
                <a16:creationId xmlns:a16="http://schemas.microsoft.com/office/drawing/2014/main" id="{7EDBA180-F7F5-43E0-B455-5FC16E257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CA42AC7-0102-4C6B-A360-D98DDCD5D0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6655675" cy="5334001"/>
          </a:xfrm>
          <a:custGeom>
            <a:avLst/>
            <a:gdLst>
              <a:gd name="connsiteX0" fmla="*/ 0 w 8874233"/>
              <a:gd name="connsiteY0" fmla="*/ 0 h 5334001"/>
              <a:gd name="connsiteX1" fmla="*/ 1126566 w 8874233"/>
              <a:gd name="connsiteY1" fmla="*/ 0 h 5334001"/>
              <a:gd name="connsiteX2" fmla="*/ 7534656 w 8874233"/>
              <a:gd name="connsiteY2" fmla="*/ 0 h 5334001"/>
              <a:gd name="connsiteX3" fmla="*/ 8874233 w 8874233"/>
              <a:gd name="connsiteY3" fmla="*/ 0 h 5334001"/>
              <a:gd name="connsiteX4" fmla="*/ 7858591 w 8874233"/>
              <a:gd name="connsiteY4" fmla="*/ 5334001 h 5334001"/>
              <a:gd name="connsiteX5" fmla="*/ 7534656 w 8874233"/>
              <a:gd name="connsiteY5" fmla="*/ 5334001 h 5334001"/>
              <a:gd name="connsiteX6" fmla="*/ 590 w 8874233"/>
              <a:gd name="connsiteY6" fmla="*/ 5334001 h 5334001"/>
              <a:gd name="connsiteX7" fmla="*/ 0 w 8874233"/>
              <a:gd name="connsiteY7" fmla="*/ 5334001 h 533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74233" h="5334001">
                <a:moveTo>
                  <a:pt x="0" y="0"/>
                </a:moveTo>
                <a:lnTo>
                  <a:pt x="1126566" y="0"/>
                </a:lnTo>
                <a:lnTo>
                  <a:pt x="7534656" y="0"/>
                </a:lnTo>
                <a:lnTo>
                  <a:pt x="8874233" y="0"/>
                </a:lnTo>
                <a:lnTo>
                  <a:pt x="7858591" y="5334001"/>
                </a:lnTo>
                <a:lnTo>
                  <a:pt x="7534656" y="5334001"/>
                </a:lnTo>
                <a:lnTo>
                  <a:pt x="590"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E2E5656-6F2E-7153-0445-2554D17D7B5F}"/>
              </a:ext>
            </a:extLst>
          </p:cNvPr>
          <p:cNvSpPr>
            <a:spLocks noGrp="1"/>
          </p:cNvSpPr>
          <p:nvPr>
            <p:ph type="title"/>
          </p:nvPr>
        </p:nvSpPr>
        <p:spPr>
          <a:xfrm>
            <a:off x="6645351" y="758953"/>
            <a:ext cx="2089962" cy="5330952"/>
          </a:xfrm>
        </p:spPr>
        <p:txBody>
          <a:bodyPr vert="horz" lIns="91440" tIns="45720" rIns="91440" bIns="45720" rtlCol="0" anchor="b">
            <a:normAutofit/>
          </a:bodyPr>
          <a:lstStyle/>
          <a:p>
            <a:r>
              <a:rPr lang="en-US" sz="3600" dirty="0">
                <a:solidFill>
                  <a:schemeClr val="accent1"/>
                </a:solidFill>
              </a:rPr>
              <a:t>Homeless Housing Projects</a:t>
            </a:r>
          </a:p>
        </p:txBody>
      </p:sp>
      <p:sp>
        <p:nvSpPr>
          <p:cNvPr id="5" name="TextBox 4">
            <a:extLst>
              <a:ext uri="{FF2B5EF4-FFF2-40B4-BE49-F238E27FC236}">
                <a16:creationId xmlns:a16="http://schemas.microsoft.com/office/drawing/2014/main" id="{FC069F94-B22A-98D8-1606-172D77C9C78D}"/>
              </a:ext>
            </a:extLst>
          </p:cNvPr>
          <p:cNvSpPr txBox="1"/>
          <p:nvPr/>
        </p:nvSpPr>
        <p:spPr>
          <a:xfrm>
            <a:off x="482600" y="864108"/>
            <a:ext cx="5385414" cy="5120640"/>
          </a:xfrm>
          <a:prstGeom prst="rect">
            <a:avLst/>
          </a:prstGeom>
        </p:spPr>
        <p:txBody>
          <a:bodyPr vert="horz" lIns="91440" tIns="45720" rIns="91440" bIns="45720" rtlCol="0" anchor="ctr">
            <a:normAutofit fontScale="92500"/>
          </a:bodyPr>
          <a:lstStyle/>
          <a:p>
            <a:pPr marL="0" marR="0" indent="-182880">
              <a:lnSpc>
                <a:spcPct val="90000"/>
              </a:lnSpc>
              <a:spcBef>
                <a:spcPts val="0"/>
              </a:spcBef>
              <a:spcAft>
                <a:spcPts val="600"/>
              </a:spcAft>
              <a:buClr>
                <a:schemeClr val="accent1"/>
              </a:buClr>
              <a:buFont typeface="Wingdings 2" pitchFamily="18" charset="2"/>
              <a:buChar char=""/>
            </a:pPr>
            <a:r>
              <a:rPr lang="en-US" sz="1400" b="1" dirty="0">
                <a:solidFill>
                  <a:schemeClr val="bg1"/>
                </a:solidFill>
                <a:effectLst/>
              </a:rPr>
              <a:t>Operational Projects</a:t>
            </a:r>
            <a:endParaRPr lang="en-US" sz="1400" dirty="0">
              <a:solidFill>
                <a:schemeClr val="bg1"/>
              </a:solidFill>
              <a:effectLst/>
            </a:endParaRPr>
          </a:p>
          <a:p>
            <a:pPr marL="445770" marR="0" lvl="0" indent="-285750">
              <a:lnSpc>
                <a:spcPct val="90000"/>
              </a:lnSpc>
              <a:spcBef>
                <a:spcPts val="0"/>
              </a:spcBef>
              <a:spcAft>
                <a:spcPts val="600"/>
              </a:spcAft>
              <a:buClr>
                <a:schemeClr val="accent1"/>
              </a:buClr>
              <a:buFont typeface="Wingdings" panose="05000000000000000000" pitchFamily="2" charset="2"/>
              <a:buChar char="Ø"/>
            </a:pPr>
            <a:r>
              <a:rPr lang="en-US" sz="1400" dirty="0">
                <a:solidFill>
                  <a:schemeClr val="bg1"/>
                </a:solidFill>
                <a:effectLst/>
              </a:rPr>
              <a:t>The Retreat Apartments.  30 units dedicated to homeless population. This project is up and running with project-based vouchers. </a:t>
            </a:r>
          </a:p>
          <a:p>
            <a:pPr marL="445770" marR="0" lvl="0" indent="-285750">
              <a:lnSpc>
                <a:spcPct val="90000"/>
              </a:lnSpc>
              <a:spcBef>
                <a:spcPts val="0"/>
              </a:spcBef>
              <a:spcAft>
                <a:spcPts val="600"/>
              </a:spcAft>
              <a:buClr>
                <a:schemeClr val="accent1"/>
              </a:buClr>
              <a:buFont typeface="Wingdings" panose="05000000000000000000" pitchFamily="2" charset="2"/>
              <a:buChar char="Ø"/>
            </a:pPr>
            <a:endParaRPr lang="en-US" sz="1400" dirty="0">
              <a:solidFill>
                <a:schemeClr val="bg1"/>
              </a:solidFill>
              <a:effectLst/>
            </a:endParaRPr>
          </a:p>
          <a:p>
            <a:pPr marL="445770" marR="0" lvl="0" indent="-285750">
              <a:lnSpc>
                <a:spcPct val="90000"/>
              </a:lnSpc>
              <a:spcBef>
                <a:spcPts val="0"/>
              </a:spcBef>
              <a:spcAft>
                <a:spcPts val="600"/>
              </a:spcAft>
              <a:buClr>
                <a:schemeClr val="accent1"/>
              </a:buClr>
              <a:buFont typeface="Wingdings" panose="05000000000000000000" pitchFamily="2" charset="2"/>
              <a:buChar char="Ø"/>
            </a:pPr>
            <a:r>
              <a:rPr lang="en-US" sz="1400" dirty="0">
                <a:solidFill>
                  <a:schemeClr val="bg1"/>
                </a:solidFill>
                <a:effectLst/>
              </a:rPr>
              <a:t>Hope for Families.  20 units dedicated to families experiencing homelessness.  This project is up and running with support from HUD VASH and Housing Support Program (HSP). </a:t>
            </a:r>
          </a:p>
          <a:p>
            <a:pPr marL="0" marR="0" indent="-182880">
              <a:lnSpc>
                <a:spcPct val="90000"/>
              </a:lnSpc>
              <a:spcBef>
                <a:spcPts val="0"/>
              </a:spcBef>
              <a:spcAft>
                <a:spcPts val="600"/>
              </a:spcAft>
              <a:buClr>
                <a:schemeClr val="accent1"/>
              </a:buClr>
              <a:buFont typeface="Wingdings 2" pitchFamily="18" charset="2"/>
              <a:buChar char=""/>
            </a:pPr>
            <a:r>
              <a:rPr lang="en-US" sz="1400" dirty="0">
                <a:solidFill>
                  <a:schemeClr val="bg1"/>
                </a:solidFill>
                <a:effectLst/>
              </a:rPr>
              <a:t> </a:t>
            </a:r>
          </a:p>
          <a:p>
            <a:pPr marL="0" marR="0" indent="-182880">
              <a:lnSpc>
                <a:spcPct val="90000"/>
              </a:lnSpc>
              <a:spcBef>
                <a:spcPts val="0"/>
              </a:spcBef>
              <a:spcAft>
                <a:spcPts val="600"/>
              </a:spcAft>
              <a:buClr>
                <a:schemeClr val="accent1"/>
              </a:buClr>
              <a:buFont typeface="Wingdings 2" pitchFamily="18" charset="2"/>
              <a:buChar char=""/>
            </a:pPr>
            <a:r>
              <a:rPr lang="en-US" sz="1400" b="1" dirty="0">
                <a:solidFill>
                  <a:schemeClr val="bg1"/>
                </a:solidFill>
                <a:effectLst/>
              </a:rPr>
              <a:t>Projects in Production </a:t>
            </a:r>
            <a:endParaRPr lang="en-US" sz="1400" dirty="0">
              <a:solidFill>
                <a:schemeClr val="bg1"/>
              </a:solidFill>
              <a:effectLst/>
            </a:endParaRPr>
          </a:p>
          <a:p>
            <a:pPr marL="342900" marR="0" lvl="0" indent="-182880">
              <a:lnSpc>
                <a:spcPct val="90000"/>
              </a:lnSpc>
              <a:spcBef>
                <a:spcPts val="0"/>
              </a:spcBef>
              <a:spcAft>
                <a:spcPts val="600"/>
              </a:spcAft>
              <a:buClr>
                <a:schemeClr val="accent1"/>
              </a:buClr>
              <a:buFont typeface="Wingdings 2" pitchFamily="18" charset="2"/>
              <a:buChar char=""/>
            </a:pPr>
            <a:r>
              <a:rPr lang="en-US" sz="1400" dirty="0">
                <a:solidFill>
                  <a:schemeClr val="bg1"/>
                </a:solidFill>
                <a:effectLst/>
              </a:rPr>
              <a:t>1213 V Street.  95 units, 45 dedicated to chronically homeless.  This project is slated to open late October 2023. </a:t>
            </a:r>
            <a:r>
              <a:rPr lang="en-US" sz="1400" dirty="0">
                <a:solidFill>
                  <a:schemeClr val="bg1"/>
                </a:solidFill>
              </a:rPr>
              <a:t>Project is being support through BHBH, CoC Rapid-Rehousing, and tenant-based vouchers. </a:t>
            </a:r>
          </a:p>
          <a:p>
            <a:pPr marL="342900" marR="0" lvl="0" indent="-182880">
              <a:lnSpc>
                <a:spcPct val="90000"/>
              </a:lnSpc>
              <a:spcBef>
                <a:spcPts val="0"/>
              </a:spcBef>
              <a:spcAft>
                <a:spcPts val="600"/>
              </a:spcAft>
              <a:buClr>
                <a:schemeClr val="accent1"/>
              </a:buClr>
              <a:buFont typeface="Wingdings 2" pitchFamily="18" charset="2"/>
              <a:buChar char=""/>
            </a:pPr>
            <a:endParaRPr lang="en-US" sz="1400" dirty="0">
              <a:solidFill>
                <a:schemeClr val="bg1"/>
              </a:solidFill>
              <a:effectLst/>
            </a:endParaRPr>
          </a:p>
          <a:p>
            <a:pPr marL="342900" marR="0" lvl="0" indent="-182880">
              <a:lnSpc>
                <a:spcPct val="90000"/>
              </a:lnSpc>
              <a:spcBef>
                <a:spcPts val="0"/>
              </a:spcBef>
              <a:spcAft>
                <a:spcPts val="600"/>
              </a:spcAft>
              <a:buClr>
                <a:schemeClr val="accent1"/>
              </a:buClr>
              <a:buFont typeface="Wingdings 2" pitchFamily="18" charset="2"/>
              <a:buChar char=""/>
            </a:pPr>
            <a:r>
              <a:rPr lang="en-US" sz="1400" dirty="0">
                <a:solidFill>
                  <a:schemeClr val="bg1"/>
                </a:solidFill>
                <a:effectLst/>
              </a:rPr>
              <a:t>HUD VASH. 20 units dedicated to veterans experiencing homelessness. Project is slated to open late summer, early fall</a:t>
            </a:r>
            <a:r>
              <a:rPr lang="en-US" sz="1400" dirty="0">
                <a:solidFill>
                  <a:schemeClr val="bg1"/>
                </a:solidFill>
              </a:rPr>
              <a:t> of 2023. Project supported by HUD VASH vouchers. </a:t>
            </a:r>
          </a:p>
          <a:p>
            <a:pPr marL="342900" marR="0" lvl="0" indent="-182880">
              <a:lnSpc>
                <a:spcPct val="90000"/>
              </a:lnSpc>
              <a:spcBef>
                <a:spcPts val="0"/>
              </a:spcBef>
              <a:spcAft>
                <a:spcPts val="600"/>
              </a:spcAft>
              <a:buClr>
                <a:schemeClr val="accent1"/>
              </a:buClr>
              <a:buFont typeface="Wingdings 2" pitchFamily="18" charset="2"/>
              <a:buChar char=""/>
            </a:pPr>
            <a:endParaRPr lang="en-US" sz="1400" dirty="0">
              <a:solidFill>
                <a:schemeClr val="bg1"/>
              </a:solidFill>
            </a:endParaRPr>
          </a:p>
          <a:p>
            <a:pPr marL="342900" indent="-182880">
              <a:lnSpc>
                <a:spcPct val="90000"/>
              </a:lnSpc>
              <a:spcAft>
                <a:spcPts val="600"/>
              </a:spcAft>
              <a:buClr>
                <a:schemeClr val="accent1"/>
              </a:buClr>
              <a:buFont typeface="Wingdings 2" pitchFamily="18" charset="2"/>
              <a:buChar char=""/>
            </a:pPr>
            <a:r>
              <a:rPr lang="en-US" sz="1400" dirty="0">
                <a:solidFill>
                  <a:schemeClr val="bg1"/>
                </a:solidFill>
                <a:effectLst/>
              </a:rPr>
              <a:t>No Place Like Home. </a:t>
            </a:r>
            <a:r>
              <a:rPr lang="en-US" sz="1400" dirty="0">
                <a:solidFill>
                  <a:schemeClr val="bg1"/>
                </a:solidFill>
              </a:rPr>
              <a:t>Mercy Village is a 150-unit mixed-use development that will have an on-site health clinic alongside family and one-bedroom units.  The project will have 45 units dedicated to individuals experiencing homelessness.  </a:t>
            </a:r>
          </a:p>
          <a:p>
            <a:pPr marL="0" marR="0" indent="-182880">
              <a:lnSpc>
                <a:spcPct val="90000"/>
              </a:lnSpc>
              <a:spcBef>
                <a:spcPts val="0"/>
              </a:spcBef>
              <a:spcAft>
                <a:spcPts val="600"/>
              </a:spcAft>
              <a:buClr>
                <a:schemeClr val="accent1"/>
              </a:buClr>
              <a:buFont typeface="Wingdings 2" pitchFamily="18" charset="2"/>
              <a:buChar char=""/>
            </a:pPr>
            <a:r>
              <a:rPr lang="en-US" sz="700" dirty="0">
                <a:solidFill>
                  <a:schemeClr val="bg1"/>
                </a:solidFill>
                <a:effectLst/>
              </a:rPr>
              <a:t> </a:t>
            </a:r>
          </a:p>
          <a:p>
            <a:pPr marL="0" marR="0" indent="-182880">
              <a:lnSpc>
                <a:spcPct val="90000"/>
              </a:lnSpc>
              <a:spcBef>
                <a:spcPts val="0"/>
              </a:spcBef>
              <a:spcAft>
                <a:spcPts val="600"/>
              </a:spcAft>
              <a:buClr>
                <a:schemeClr val="accent1"/>
              </a:buClr>
              <a:buFont typeface="Wingdings 2" pitchFamily="18" charset="2"/>
              <a:buChar char=""/>
            </a:pPr>
            <a:r>
              <a:rPr lang="en-US" sz="700" dirty="0">
                <a:solidFill>
                  <a:schemeClr val="bg1"/>
                </a:solidFill>
                <a:effectLst/>
              </a:rPr>
              <a:t> </a:t>
            </a:r>
          </a:p>
          <a:p>
            <a:pPr marR="0">
              <a:lnSpc>
                <a:spcPct val="90000"/>
              </a:lnSpc>
              <a:spcBef>
                <a:spcPts val="0"/>
              </a:spcBef>
              <a:spcAft>
                <a:spcPts val="600"/>
              </a:spcAft>
              <a:buClr>
                <a:schemeClr val="accent1"/>
              </a:buClr>
            </a:pPr>
            <a:endParaRPr lang="en-US" sz="700" dirty="0">
              <a:solidFill>
                <a:schemeClr val="bg1"/>
              </a:solidFill>
              <a:effectLst/>
            </a:endParaRPr>
          </a:p>
          <a:p>
            <a:pPr indent="-182880">
              <a:lnSpc>
                <a:spcPct val="90000"/>
              </a:lnSpc>
              <a:spcAft>
                <a:spcPts val="600"/>
              </a:spcAft>
              <a:buClr>
                <a:schemeClr val="accent1"/>
              </a:buClr>
              <a:buFont typeface="Wingdings 2" pitchFamily="18" charset="2"/>
              <a:buChar char=""/>
            </a:pPr>
            <a:endParaRPr lang="en-US" sz="700" dirty="0">
              <a:solidFill>
                <a:srgbClr val="FFFFFF"/>
              </a:solidFill>
            </a:endParaRPr>
          </a:p>
        </p:txBody>
      </p:sp>
      <p:sp>
        <p:nvSpPr>
          <p:cNvPr id="18" name="Rectangle 17">
            <a:extLst>
              <a:ext uri="{FF2B5EF4-FFF2-40B4-BE49-F238E27FC236}">
                <a16:creationId xmlns:a16="http://schemas.microsoft.com/office/drawing/2014/main" id="{D1EAD543-1503-4630-AAE6-E315D68A50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F8AA5D24-5135-7F22-6EFD-18857853BB64}"/>
              </a:ext>
            </a:extLst>
          </p:cNvPr>
          <p:cNvSpPr>
            <a:spLocks noGrp="1"/>
          </p:cNvSpPr>
          <p:nvPr>
            <p:ph type="sldNum" sz="quarter" idx="15"/>
          </p:nvPr>
        </p:nvSpPr>
        <p:spPr>
          <a:xfrm>
            <a:off x="7975601" y="6356350"/>
            <a:ext cx="1148195" cy="365125"/>
          </a:xfrm>
        </p:spPr>
        <p:txBody>
          <a:bodyPr vert="horz" lIns="91440" tIns="45720" rIns="91440" bIns="45720" rtlCol="0" anchor="ctr">
            <a:normAutofit/>
          </a:bodyPr>
          <a:lstStyle/>
          <a:p>
            <a:pPr defTabSz="457200">
              <a:spcAft>
                <a:spcPts val="600"/>
              </a:spcAft>
            </a:pPr>
            <a:fld id="{256D3EEF-DE4E-429D-8EC4-DDC531AFF587}" type="slidenum">
              <a:rPr lang="en-US" sz="1200" b="1" kern="1200" dirty="0">
                <a:solidFill>
                  <a:schemeClr val="accent1"/>
                </a:solidFill>
                <a:latin typeface="+mn-lt"/>
                <a:ea typeface="+mn-ea"/>
                <a:cs typeface="+mn-cs"/>
              </a:rPr>
              <a:pPr defTabSz="457200">
                <a:spcAft>
                  <a:spcPts val="600"/>
                </a:spcAft>
              </a:pPr>
              <a:t>9</a:t>
            </a:fld>
            <a:endParaRPr lang="en-US" sz="1200" b="1" kern="1200" dirty="0">
              <a:solidFill>
                <a:schemeClr val="accent1"/>
              </a:solidFill>
              <a:latin typeface="+mn-lt"/>
              <a:ea typeface="+mn-ea"/>
              <a:cs typeface="+mn-cs"/>
            </a:endParaRPr>
          </a:p>
        </p:txBody>
      </p:sp>
      <p:pic>
        <p:nvPicPr>
          <p:cNvPr id="3" name="Picture 2">
            <a:extLst>
              <a:ext uri="{FF2B5EF4-FFF2-40B4-BE49-F238E27FC236}">
                <a16:creationId xmlns:a16="http://schemas.microsoft.com/office/drawing/2014/main" id="{FAAA9A44-BC84-7517-63D2-0C8522DCC788}"/>
              </a:ext>
            </a:extLst>
          </p:cNvPr>
          <p:cNvPicPr>
            <a:picLocks noChangeAspect="1"/>
          </p:cNvPicPr>
          <p:nvPr/>
        </p:nvPicPr>
        <p:blipFill rotWithShape="1">
          <a:blip r:embed="rId2"/>
          <a:srcRect l="3668" t="5542" r="7565" b="10810"/>
          <a:stretch/>
        </p:blipFill>
        <p:spPr>
          <a:xfrm>
            <a:off x="7690332" y="6291071"/>
            <a:ext cx="1075766" cy="365760"/>
          </a:xfrm>
          <a:prstGeom prst="rect">
            <a:avLst/>
          </a:prstGeom>
        </p:spPr>
      </p:pic>
    </p:spTree>
    <p:extLst>
      <p:ext uri="{BB962C8B-B14F-4D97-AF65-F5344CB8AC3E}">
        <p14:creationId xmlns:p14="http://schemas.microsoft.com/office/powerpoint/2010/main" val="83270740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2290</Words>
  <Application>Microsoft Office PowerPoint</Application>
  <PresentationFormat>On-screen Show (4:3)</PresentationFormat>
  <Paragraphs>451</Paragraphs>
  <Slides>19</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Arial Black</vt:lpstr>
      <vt:lpstr>Calibri</vt:lpstr>
      <vt:lpstr>Corbel</vt:lpstr>
      <vt:lpstr>Sabon Next LT</vt:lpstr>
      <vt:lpstr>Wingdings</vt:lpstr>
      <vt:lpstr>Wingdings 2</vt:lpstr>
      <vt:lpstr>Custom Design</vt:lpstr>
      <vt:lpstr>Frame</vt:lpstr>
      <vt:lpstr>Housing and Homeless Services  Update</vt:lpstr>
      <vt:lpstr>Objectives</vt:lpstr>
      <vt:lpstr>PowerPoint Presentation</vt:lpstr>
      <vt:lpstr>Merced County Funding Matrix</vt:lpstr>
      <vt:lpstr>Collaborative Applicant vs Administrative entity Responsibilities</vt:lpstr>
      <vt:lpstr>FUNDING </vt:lpstr>
      <vt:lpstr>Budget Overview</vt:lpstr>
      <vt:lpstr>PowerPoint Presentation</vt:lpstr>
      <vt:lpstr>Homeless Housing Projects</vt:lpstr>
      <vt:lpstr>Homeless Housing Projects</vt:lpstr>
      <vt:lpstr>Merced County Housing Support Programs</vt:lpstr>
      <vt:lpstr>Merced County Housing Support Programs  </vt:lpstr>
      <vt:lpstr>The number of our monthly housing placements have increased since our changes that took effect April 2022.    Highest month was October 2022 with 37 housing placements! </vt:lpstr>
      <vt:lpstr> 2023 Point-In-Time (PIT) Results  </vt:lpstr>
      <vt:lpstr>2023 PIT Analysis</vt:lpstr>
      <vt:lpstr>2023 PIT Analysis Continued </vt:lpstr>
      <vt:lpstr>Public Role and Increased Jurisdictional Capacity</vt:lpstr>
      <vt:lpstr>Public Role and Increased Jurisdictional Capacity</vt:lpstr>
      <vt:lpstr>John Ceccoli Merced County Human Services Agency Deputy Director John.Ceccoli@countyofmerced.com 209-628-4040 (cell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2010-06-14T15:13:15Z</dcterms:created>
  <dcterms:modified xsi:type="dcterms:W3CDTF">2023-08-28T17:31:20Z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