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74" r:id="rId5"/>
    <p:sldMasterId id="2147483680" r:id="rId6"/>
    <p:sldMasterId id="2147483668" r:id="rId7"/>
    <p:sldMasterId id="2147483726" r:id="rId8"/>
  </p:sldMasterIdLst>
  <p:notesMasterIdLst>
    <p:notesMasterId r:id="rId39"/>
  </p:notesMasterIdLst>
  <p:sldIdLst>
    <p:sldId id="313" r:id="rId9"/>
    <p:sldId id="314" r:id="rId10"/>
    <p:sldId id="315" r:id="rId11"/>
    <p:sldId id="316" r:id="rId12"/>
    <p:sldId id="317" r:id="rId13"/>
    <p:sldId id="318" r:id="rId14"/>
    <p:sldId id="260" r:id="rId15"/>
    <p:sldId id="261" r:id="rId16"/>
    <p:sldId id="262" r:id="rId17"/>
    <p:sldId id="268" r:id="rId18"/>
    <p:sldId id="263" r:id="rId19"/>
    <p:sldId id="264" r:id="rId20"/>
    <p:sldId id="265" r:id="rId21"/>
    <p:sldId id="266" r:id="rId22"/>
    <p:sldId id="267"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orient="horz" pos="4128" userDrawn="1">
          <p15:clr>
            <a:srgbClr val="A4A3A4"/>
          </p15:clr>
        </p15:guide>
        <p15:guide id="3" orient="horz" pos="1428"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3" autoAdjust="0"/>
    <p:restoredTop sz="94660"/>
  </p:normalViewPr>
  <p:slideViewPr>
    <p:cSldViewPr snapToGrid="0" snapToObjects="1">
      <p:cViewPr varScale="1">
        <p:scale>
          <a:sx n="48" d="100"/>
          <a:sy n="48" d="100"/>
        </p:scale>
        <p:origin x="1626" y="48"/>
      </p:cViewPr>
      <p:guideLst>
        <p:guide orient="horz"/>
        <p:guide orient="horz" pos="4128"/>
        <p:guide orient="horz" pos="1428"/>
        <p:guide pos="384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t>11/14/2019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r>
              <a:rPr lang="en-US" dirty="0"/>
              <a:t>Federal rules prevent the purchase of prepared meals for all other CalFresh participants.  The RMP eligible households may use their CalFresh benefits to purchase tax-exempt meals from RMP participating restaurants that meet United States Department of Agriculture Food and Nutrition Service (USDA-FNS) requirements and have entered a MOU with DPSS.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EBCAC-404A-4728-AEEB-9FE51FA299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50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has been crucial part of managing the RMP from early in the implementation planning stages. </a:t>
            </a:r>
          </a:p>
          <a:p>
            <a:endParaRPr lang="en-US" dirty="0"/>
          </a:p>
          <a:p>
            <a:r>
              <a:rPr lang="en-US" dirty="0"/>
              <a:t>Knowing where the RMP eligible population resided throughout our County allowed us to select the pilot cities when we started.</a:t>
            </a:r>
          </a:p>
          <a:p>
            <a:endParaRPr lang="en-US" dirty="0"/>
          </a:p>
          <a:p>
            <a:r>
              <a:rPr lang="en-US" dirty="0"/>
              <a:t>We were able to measure our success in reaching the eligible </a:t>
            </a:r>
            <a:r>
              <a:rPr lang="en-US" dirty="0" err="1"/>
              <a:t>Calfresh</a:t>
            </a:r>
            <a:r>
              <a:rPr lang="en-US" dirty="0"/>
              <a:t> recipient population by comparing their location to newly added RMP locations and the expenditure data. </a:t>
            </a:r>
          </a:p>
          <a:p>
            <a:endParaRPr lang="en-US" dirty="0"/>
          </a:p>
          <a:p>
            <a:r>
              <a:rPr lang="en-US" dirty="0"/>
              <a:t>This data was vital in reporting to our executive team and when responding to inquiries from our Board of Supervisors. </a:t>
            </a:r>
          </a:p>
          <a:p>
            <a:endParaRPr lang="en-US" dirty="0"/>
          </a:p>
          <a:p>
            <a:r>
              <a:rPr lang="en-US" dirty="0"/>
              <a:t>Helpful when collaborating with CBOs with existing touchpoints with the RMP eligible population</a:t>
            </a:r>
          </a:p>
          <a:p>
            <a:endParaRPr lang="en-US" dirty="0"/>
          </a:p>
          <a:p>
            <a:r>
              <a:rPr lang="en-US" dirty="0"/>
              <a:t>Helpful to identify locations that are lacking RMP coverage/representation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29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regarding EBT transactions is provided by the Office of System Integration</a:t>
            </a:r>
          </a:p>
          <a:p>
            <a:endParaRPr lang="en-US" dirty="0"/>
          </a:p>
          <a:p>
            <a:r>
              <a:rPr lang="en-US" dirty="0"/>
              <a:t>It includes information regarding EBT transactions completed in your county, including at restaurants. </a:t>
            </a:r>
          </a:p>
          <a:p>
            <a:endParaRPr lang="en-US" dirty="0"/>
          </a:p>
          <a:p>
            <a:r>
              <a:rPr lang="en-US" dirty="0"/>
              <a:t>It does automatically include case level data to identify the CalFresh household associated with the transaction</a:t>
            </a:r>
          </a:p>
          <a:p>
            <a:endParaRPr lang="en-US" dirty="0"/>
          </a:p>
          <a:p>
            <a:r>
              <a:rPr lang="en-US" dirty="0"/>
              <a:t>OSI can help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Initially, we saw more of our county‘s RMP eligible CalFresh recipients utilizing benefits in neighboring RMP counties like Los Angeles and San Diego.  As we grew and added additional locations, the trend was reversed and County of Orange RMP expenditures by CalFresh recipients tripled the amount spent in other counties. </a:t>
            </a:r>
          </a:p>
          <a:p>
            <a:endParaRPr lang="en-US" dirty="0"/>
          </a:p>
          <a:p>
            <a:r>
              <a:rPr lang="en-US" dirty="0"/>
              <a:t>Helps us track the most frequently visited participating RMP restaurants in our county.</a:t>
            </a:r>
          </a:p>
          <a:p>
            <a:endParaRPr lang="en-US" dirty="0"/>
          </a:p>
          <a:p>
            <a:r>
              <a:rPr lang="en-US" dirty="0"/>
              <a:t>We track expenditures by city and the number of transactions by city each month </a:t>
            </a:r>
          </a:p>
          <a:p>
            <a:endParaRPr lang="en-US" dirty="0"/>
          </a:p>
          <a:p>
            <a:r>
              <a:rPr lang="en-US" dirty="0"/>
              <a:t>This data can be useful when soliciting new restaurants and illustrates how participants can expand their business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73892"/>
            <a:ext cx="5617029" cy="4224881"/>
          </a:xfrm>
        </p:spPr>
        <p:txBody>
          <a:bodyPr/>
          <a:lstStyle/>
          <a:p>
            <a:pPr marL="171450" indent="-171450">
              <a:buFont typeface="Arial" panose="020B0604020202020204" pitchFamily="34" charset="0"/>
              <a:buChar char="•"/>
            </a:pPr>
            <a:r>
              <a:rPr lang="en-US" sz="1600" dirty="0"/>
              <a:t>Soliciting feedback from owners already participating in our county’s RMP helps us improve on our application process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We can identify any steps that may stop owners from participating in RMP or slow the process down.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Where can we streamline the process?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We can identify the most effective ways to reach new restaurant owners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Helps identify ways we can communicate updates more effectively to participating owners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Quotes and feedback provide by participating restaurant owners can help with future messaging.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5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t>We send out a survey to participating restaurant owners once a year</a:t>
            </a:r>
          </a:p>
          <a:p>
            <a:endParaRPr lang="en-US" sz="1800" dirty="0"/>
          </a:p>
          <a:p>
            <a:r>
              <a:rPr lang="en-US" sz="1800" dirty="0"/>
              <a:t>Helps to streamline our applications process where possible</a:t>
            </a:r>
          </a:p>
          <a:p>
            <a:endParaRPr lang="en-US" sz="1800" dirty="0"/>
          </a:p>
          <a:p>
            <a:r>
              <a:rPr lang="en-US" sz="1800" dirty="0"/>
              <a:t>Ensures we have the most effective means of communicating with owners</a:t>
            </a:r>
          </a:p>
          <a:p>
            <a:endParaRPr lang="en-US" sz="1800" dirty="0"/>
          </a:p>
          <a:p>
            <a:r>
              <a:rPr lang="en-US" sz="1800" dirty="0"/>
              <a:t>Can we do better?</a:t>
            </a:r>
          </a:p>
          <a:p>
            <a:endParaRPr lang="en-US" sz="1800" dirty="0"/>
          </a:p>
          <a:p>
            <a:r>
              <a:rPr lang="en-US" sz="1800" dirty="0"/>
              <a:t>Quotes can be used for future messaging and restaurant solicitation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30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Restaurant owners want to see their business grow but they also see value in helping the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55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Restaurant owners want to see their business grow but they also see value in helping the community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12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15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9</a:t>
            </a:fld>
            <a:endParaRPr lang="en-US"/>
          </a:p>
        </p:txBody>
      </p:sp>
    </p:spTree>
    <p:extLst>
      <p:ext uri="{BB962C8B-B14F-4D97-AF65-F5344CB8AC3E}">
        <p14:creationId xmlns:p14="http://schemas.microsoft.com/office/powerpoint/2010/main" val="221038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a:t>
            </a:r>
          </a:p>
          <a:p>
            <a:pPr marL="171450" indent="-171450">
              <a:buFont typeface="Arial" panose="020B0604020202020204" pitchFamily="34" charset="0"/>
              <a:buChar char="•"/>
            </a:pPr>
            <a:r>
              <a:rPr lang="en-US" dirty="0"/>
              <a:t>Quick show of hands, how many of you are from counties that have already implemented the Restaurant Meals Program?  Okay, great! I think information we are sharing with you today is valuable whether are currently an RMP county or are considering implementing the program.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would like to give you some food for thought regarding outreach to restaurant owners when soliciting their participating in RMP and outreach to CalFresh recipients that will benefit from this program.  I will also share some details of the metrics that we have found valuable when gathering data regarding RMP.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have decided to implement the Restaurant Meals Program in your county</a:t>
            </a:r>
          </a:p>
          <a:p>
            <a:endParaRPr lang="en-US" dirty="0"/>
          </a:p>
          <a:p>
            <a:pPr marL="171450" indent="-171450">
              <a:buFont typeface="Arial" panose="020B0604020202020204" pitchFamily="34" charset="0"/>
              <a:buChar char="•"/>
            </a:pPr>
            <a:r>
              <a:rPr lang="en-US" dirty="0"/>
              <a:t>You are familiar with the program’s guidelines and the application process for restaurant owners.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8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During the pilot phase we only solicited participation from restaurants in the two pilot cities. </a:t>
            </a:r>
          </a:p>
          <a:p>
            <a:endParaRPr lang="en-US" sz="1800" dirty="0"/>
          </a:p>
          <a:p>
            <a:pPr marL="171450" indent="-171450">
              <a:buFont typeface="Arial" panose="020B0604020202020204" pitchFamily="34" charset="0"/>
              <a:buChar char="•"/>
            </a:pPr>
            <a:r>
              <a:rPr lang="en-US" sz="1800" dirty="0"/>
              <a:t>RMP-eligible CalFresh customers from </a:t>
            </a:r>
            <a:r>
              <a:rPr lang="en-US" sz="1800" u="sng" dirty="0"/>
              <a:t>any </a:t>
            </a:r>
            <a:r>
              <a:rPr lang="en-US" sz="1800" dirty="0"/>
              <a:t>OC</a:t>
            </a:r>
            <a:r>
              <a:rPr lang="en-US" sz="1800" u="sng" dirty="0"/>
              <a:t> </a:t>
            </a:r>
            <a:r>
              <a:rPr lang="en-US" sz="1800" dirty="0"/>
              <a:t>city could use their benefits at participating restaurants. </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SSA Planned to implement RMP as a pilot program in our highest CF populated cities-Anaheim/Santa Ana</a:t>
            </a:r>
          </a:p>
          <a:p>
            <a:pPr marL="171450" indent="-171450">
              <a:buFont typeface="Arial" panose="020B0604020202020204" pitchFamily="34" charset="0"/>
              <a:buChar char="•"/>
            </a:pPr>
            <a:endParaRPr lang="en-US" sz="1800" dirty="0"/>
          </a:p>
          <a:p>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Email blasts were used to communicate the expansion to Orange County restaurant owners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Restaurant owners already participating in RMP were also contacted to add  their additional locations outside of the original pilot cities.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CBOs and other county partners were informed of the expansion to help in the outreach efforts.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61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31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Health Care Agency/Environmental Health provided restaurant contact list for restaurants </a:t>
            </a:r>
          </a:p>
          <a:p>
            <a:pPr marL="171450" indent="-171450">
              <a:buFont typeface="Arial" panose="020B0604020202020204" pitchFamily="34" charset="0"/>
              <a:buChar char="•"/>
            </a:pPr>
            <a:r>
              <a:rPr lang="en-US" dirty="0"/>
              <a:t>Allowed us to use email blasts</a:t>
            </a:r>
          </a:p>
          <a:p>
            <a:pPr marL="171450" indent="-171450">
              <a:buFont typeface="Arial" panose="020B0604020202020204" pitchFamily="34" charset="0"/>
              <a:buChar char="•"/>
            </a:pPr>
            <a:r>
              <a:rPr lang="en-US" dirty="0"/>
              <a:t>We published RMP article in EH newsletter</a:t>
            </a:r>
          </a:p>
          <a:p>
            <a:pPr marL="171450" indent="-171450">
              <a:buFont typeface="Arial" panose="020B0604020202020204" pitchFamily="34" charset="0"/>
              <a:buChar char="•"/>
            </a:pPr>
            <a:r>
              <a:rPr lang="en-US" dirty="0"/>
              <a:t>Attended Food and Safety Advisory Committee meetings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CBOs have existing touchpoints with the E-D-H population and can approach restaurants regarding participation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Presentations to CBOs county partners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Post RMP information/links to Veteran Services/Office on Aging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Working with other RMP counties is vital. San Diego and LA are good partners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2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Why is RMP data valuable</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Allows our efforts and accomplishments to be measurable</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Crucial to reporting to leadership and board of supervisors</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Vital to collaborating with CBOs</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Targeted outreach to each RMP-eligible population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Disabled, Elderly and Homeless by Month</a:t>
            </a:r>
          </a:p>
          <a:p>
            <a:endParaRPr lang="en-US" sz="2400" dirty="0"/>
          </a:p>
          <a:p>
            <a:r>
              <a:rPr lang="en-US" sz="2400" dirty="0"/>
              <a:t>Targeted Outreach</a:t>
            </a:r>
          </a:p>
          <a:p>
            <a:endParaRPr lang="en-US" sz="2400" dirty="0"/>
          </a:p>
          <a:p>
            <a:r>
              <a:rPr lang="en-US" sz="2400" dirty="0"/>
              <a:t>Get the help of Community and County partners</a:t>
            </a:r>
          </a:p>
          <a:p>
            <a:endParaRPr lang="en-US" sz="2400" dirty="0"/>
          </a:p>
          <a:p>
            <a:r>
              <a:rPr lang="en-US" sz="2400" dirty="0"/>
              <a:t>We saw a spike in June 2019 due to the CalFresh Expansion to SSI Recipients</a:t>
            </a:r>
          </a:p>
          <a:p>
            <a:endParaRPr lang="en-US" sz="2400" dirty="0"/>
          </a:p>
          <a:p>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04401-F4B2-4C5B-BA5D-7C1D3EABB1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910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9113" y="2130426"/>
            <a:ext cx="103632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943513" y="3840846"/>
            <a:ext cx="85344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78995" y="6528700"/>
            <a:ext cx="2844800" cy="365125"/>
          </a:xfrm>
        </p:spPr>
        <p:txBody>
          <a:bodyPr/>
          <a:lstStyle/>
          <a:p>
            <a:fld id="{8AB2E955-1FCD-504A-A4D9-17915D554538}" type="datetimeFigureOut">
              <a:rPr lang="en-US" smtClean="0"/>
              <a:t>11/14/2019</a:t>
            </a:fld>
            <a:endParaRPr lang="en-US" dirty="0"/>
          </a:p>
        </p:txBody>
      </p:sp>
      <p:sp>
        <p:nvSpPr>
          <p:cNvPr id="6" name="Slide Number Placeholder 5"/>
          <p:cNvSpPr>
            <a:spLocks noGrp="1"/>
          </p:cNvSpPr>
          <p:nvPr>
            <p:ph type="sldNum" sz="quarter" idx="12"/>
          </p:nvPr>
        </p:nvSpPr>
        <p:spPr>
          <a:xfrm>
            <a:off x="8985963" y="6528700"/>
            <a:ext cx="28448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3120380" y="3627663"/>
            <a:ext cx="61806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120380" y="3627663"/>
            <a:ext cx="61806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11/14/2019</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924075" y="1369787"/>
            <a:ext cx="1065832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11/14/2019</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11/14/2019</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11/14/2019</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11/14/2019</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2194075" y="1260930"/>
            <a:ext cx="9388323"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11/14/2019</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11/14/2019</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87A9-734D-7A40-833A-1FA689E81DE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D57ADC-3E7A-F54B-99C4-83FD35A2A80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1163C8D-E8B5-FE48-9CFC-D63E6225B976}"/>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EA6C22AA-713A-2448-A931-88B8E7F62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A9AD2-BA08-0A43-86F5-16050E3879DC}"/>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230479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82B9-30F0-B740-9F57-782B96349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00FE69-F86D-B342-B266-F738091B3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38CF8-90BA-1D48-9425-424E73AF1FD7}"/>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88B775A8-466A-2341-87E6-C2F257DE7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86631-E9C5-A24C-80BF-2CF7BBB052A3}"/>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77614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D39C-A284-2A49-B0D1-1EF49E5C868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510527-585A-D24F-8A27-7D6451BC030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C91DC-E544-314F-B7F8-C94BFC06D65C}"/>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9FAAF2D3-79C1-934C-86BA-FA9D7EFD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44BF8-EA32-3140-952A-5513BA197173}"/>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15516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11/14/2019</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924075" y="1369787"/>
            <a:ext cx="1065832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E719-DA7B-2A4D-B205-7C084DECB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8165E-4928-6D4B-9A0A-F0044DB11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18CBE-18A0-084F-A58F-C5F049AE3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9BDC3-CE07-5A41-A7D4-035F71751851}"/>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6" name="Footer Placeholder 5">
            <a:extLst>
              <a:ext uri="{FF2B5EF4-FFF2-40B4-BE49-F238E27FC236}">
                <a16:creationId xmlns:a16="http://schemas.microsoft.com/office/drawing/2014/main" id="{BC37C31A-DB94-1B4A-888E-0EB3D213D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BD606-645C-E641-BFE6-46E14BA713DE}"/>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258207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ABF3-FF4F-CE4D-9389-5BD4D5F3266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8F898F-C6CC-404B-B149-BE0FFB4950B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69F74-D67B-AC47-8F39-E69E5A1CED7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4524C9-832C-4843-919D-D0BB8ED3627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AA49D-F5B8-1940-9F48-1B2926339F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A2774-B553-B842-8DA5-6F08B53A4FDB}"/>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8" name="Footer Placeholder 7">
            <a:extLst>
              <a:ext uri="{FF2B5EF4-FFF2-40B4-BE49-F238E27FC236}">
                <a16:creationId xmlns:a16="http://schemas.microsoft.com/office/drawing/2014/main" id="{E027F0D5-AB09-D24A-9094-31240A1C29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ECFECB-8F32-A644-BE45-BB386C20267B}"/>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3624322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6A34-E6A9-C444-BD2B-26EAE870C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97FDB-863D-9046-891A-BF8386555621}"/>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4" name="Footer Placeholder 3">
            <a:extLst>
              <a:ext uri="{FF2B5EF4-FFF2-40B4-BE49-F238E27FC236}">
                <a16:creationId xmlns:a16="http://schemas.microsoft.com/office/drawing/2014/main" id="{13D06B05-0D25-A44C-8EF6-7634B369B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843D7C-5AA8-0249-AA70-E5BC144EDC25}"/>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3314578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0DB30-1F9E-E74D-921C-C2AB2D7E9AFB}"/>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3" name="Footer Placeholder 2">
            <a:extLst>
              <a:ext uri="{FF2B5EF4-FFF2-40B4-BE49-F238E27FC236}">
                <a16:creationId xmlns:a16="http://schemas.microsoft.com/office/drawing/2014/main" id="{66EB6465-C8DD-5640-9FD4-8F25BE258F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08AFE-CBEE-074D-8C44-15DCDE23B968}"/>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366595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3798-0D2B-3945-B42C-1FD3CC4C4FA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64204B-6374-6D4B-A457-0DA5103B116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13149D-40EC-AB48-829A-B25C1E072F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25E714-8830-924E-9B87-DA0CD2FFEA4E}"/>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6" name="Footer Placeholder 5">
            <a:extLst>
              <a:ext uri="{FF2B5EF4-FFF2-40B4-BE49-F238E27FC236}">
                <a16:creationId xmlns:a16="http://schemas.microsoft.com/office/drawing/2014/main" id="{8C2BE45D-C156-0D4A-89D9-BC325441F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D093D-A216-1544-80BC-C20AE3EEA6C4}"/>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3189743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1261-2AD1-CA47-96F8-58FDB437A80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BC7827-9B4C-704C-9759-B51896B0159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D454BC8-33D7-FD47-8977-0E9EFB1001A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AA9E8-49F6-5040-9728-CB7608FCE09C}"/>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6" name="Footer Placeholder 5">
            <a:extLst>
              <a:ext uri="{FF2B5EF4-FFF2-40B4-BE49-F238E27FC236}">
                <a16:creationId xmlns:a16="http://schemas.microsoft.com/office/drawing/2014/main" id="{4BA05E51-51D4-6D40-9644-6580C3844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A9044-3EF2-944C-B568-346EF87558F0}"/>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417115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8225-8B44-3D41-BE40-CB55C983B8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EBDBD-E9E9-8641-9A6B-CF95FF811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F99EC-1EE8-234F-BFB7-D5E96FF1BD9D}"/>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8074825D-3733-3F48-B180-064F17109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02B75-55EC-D54E-A436-FA0C93C81D50}"/>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3902403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B0EE1-78C0-C24E-B20B-179219B10A1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6B9811-E645-9742-90DF-99E5EBB6AB4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42859-2D10-5243-ACBC-1161B0DE5515}"/>
              </a:ext>
            </a:extLst>
          </p:cNvPr>
          <p:cNvSpPr>
            <a:spLocks noGrp="1"/>
          </p:cNvSpPr>
          <p:nvPr>
            <p:ph type="dt" sz="half" idx="10"/>
          </p:nvPr>
        </p:nvSpPr>
        <p:spPr/>
        <p:txBody>
          <a:body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97EB3C98-2BFE-9C47-99EF-627C5E7B9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5E3C1-19BF-B446-B354-0CCB68B95668}"/>
              </a:ext>
            </a:extLst>
          </p:cNvPr>
          <p:cNvSpPr>
            <a:spLocks noGrp="1"/>
          </p:cNvSpPr>
          <p:nvPr>
            <p:ph type="sldNum" sz="quarter" idx="12"/>
          </p:nvPr>
        </p:nvSpPr>
        <p:spPr/>
        <p:txBody>
          <a:bodyPr/>
          <a:lstStyle/>
          <a:p>
            <a:fld id="{3D3BCA2A-E250-F143-AF77-EAA3A978863F}" type="slidenum">
              <a:rPr lang="en-US" smtClean="0"/>
              <a:t>‹#›</a:t>
            </a:fld>
            <a:endParaRPr lang="en-US"/>
          </a:p>
        </p:txBody>
      </p:sp>
    </p:spTree>
    <p:extLst>
      <p:ext uri="{BB962C8B-B14F-4D97-AF65-F5344CB8AC3E}">
        <p14:creationId xmlns:p14="http://schemas.microsoft.com/office/powerpoint/2010/main" val="206399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11/14/2019</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11/14/2019</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11/14/2019</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11/14/2019</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924075" y="1369787"/>
            <a:ext cx="1065832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11/14/2019</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11/14/2019</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11/14/2019</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077" y="269002"/>
            <a:ext cx="7102324"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24075" y="1959428"/>
            <a:ext cx="10658324"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24076" y="6356351"/>
            <a:ext cx="28448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11/14/2019</a:t>
            </a:fld>
            <a:endParaRPr lang="en-US"/>
          </a:p>
        </p:txBody>
      </p:sp>
      <p:sp>
        <p:nvSpPr>
          <p:cNvPr id="6" name="Slide Number Placeholder 5"/>
          <p:cNvSpPr>
            <a:spLocks noGrp="1"/>
          </p:cNvSpPr>
          <p:nvPr>
            <p:ph type="sldNum" sz="quarter" idx="4"/>
          </p:nvPr>
        </p:nvSpPr>
        <p:spPr>
          <a:xfrm>
            <a:off x="10184190" y="6356351"/>
            <a:ext cx="1398207"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076" y="169221"/>
            <a:ext cx="7620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24075" y="1959428"/>
            <a:ext cx="10658324"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24076" y="6356351"/>
            <a:ext cx="28448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11/14/2019</a:t>
            </a:fld>
            <a:endParaRPr lang="en-US"/>
          </a:p>
        </p:txBody>
      </p:sp>
      <p:sp>
        <p:nvSpPr>
          <p:cNvPr id="6" name="Slide Number Placeholder 5"/>
          <p:cNvSpPr>
            <a:spLocks noGrp="1"/>
          </p:cNvSpPr>
          <p:nvPr>
            <p:ph type="sldNum" sz="quarter" idx="4"/>
          </p:nvPr>
        </p:nvSpPr>
        <p:spPr>
          <a:xfrm>
            <a:off x="10184190" y="6356351"/>
            <a:ext cx="1398207"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077" y="291088"/>
            <a:ext cx="6441924"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24075" y="1959428"/>
            <a:ext cx="10658324"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24076" y="6356351"/>
            <a:ext cx="28448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11/14/2019</a:t>
            </a:fld>
            <a:endParaRPr lang="en-US"/>
          </a:p>
        </p:txBody>
      </p:sp>
      <p:sp>
        <p:nvSpPr>
          <p:cNvPr id="6" name="Slide Number Placeholder 5"/>
          <p:cNvSpPr>
            <a:spLocks noGrp="1"/>
          </p:cNvSpPr>
          <p:nvPr>
            <p:ph type="sldNum" sz="quarter" idx="4"/>
          </p:nvPr>
        </p:nvSpPr>
        <p:spPr>
          <a:xfrm>
            <a:off x="10184190" y="6356351"/>
            <a:ext cx="1398207"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076" y="269002"/>
            <a:ext cx="938832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2194076" y="1732643"/>
            <a:ext cx="938832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94074" y="6356351"/>
            <a:ext cx="2281165"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11/14/2019</a:t>
            </a:fld>
            <a:endParaRPr lang="en-US" dirty="0"/>
          </a:p>
        </p:txBody>
      </p:sp>
      <p:sp>
        <p:nvSpPr>
          <p:cNvPr id="6" name="Slide Number Placeholder 5"/>
          <p:cNvSpPr>
            <a:spLocks noGrp="1"/>
          </p:cNvSpPr>
          <p:nvPr>
            <p:ph type="sldNum" sz="quarter" idx="4"/>
          </p:nvPr>
        </p:nvSpPr>
        <p:spPr>
          <a:xfrm>
            <a:off x="10184190" y="6356351"/>
            <a:ext cx="1398207"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9EF4-1E58-3743-AB23-D0AAB29F706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D8CC42-08AE-A247-A129-945FAC966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A1D57-5DA1-4F48-9C0F-2D9F8DF92A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72D326-9A57-9F43-94A5-E2F0ABB28770}" type="datetimeFigureOut">
              <a:rPr lang="en-US" smtClean="0"/>
              <a:t>11/14/2019</a:t>
            </a:fld>
            <a:endParaRPr lang="en-US"/>
          </a:p>
        </p:txBody>
      </p:sp>
      <p:sp>
        <p:nvSpPr>
          <p:cNvPr id="5" name="Footer Placeholder 4">
            <a:extLst>
              <a:ext uri="{FF2B5EF4-FFF2-40B4-BE49-F238E27FC236}">
                <a16:creationId xmlns:a16="http://schemas.microsoft.com/office/drawing/2014/main" id="{52108B5E-4E4B-844C-8788-A3F56781F3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247E04-AA0F-7346-85A9-67B0DD37A0B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BCA2A-E250-F143-AF77-EAA3A978863F}" type="slidenum">
              <a:rPr lang="en-US" smtClean="0"/>
              <a:t>‹#›</a:t>
            </a:fld>
            <a:endParaRPr lang="en-US"/>
          </a:p>
        </p:txBody>
      </p:sp>
    </p:spTree>
    <p:extLst>
      <p:ext uri="{BB962C8B-B14F-4D97-AF65-F5344CB8AC3E}">
        <p14:creationId xmlns:p14="http://schemas.microsoft.com/office/powerpoint/2010/main" val="22644720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ndiegormp.org/" TargetMode="External"/><Relationship Id="rId2" Type="http://schemas.openxmlformats.org/officeDocument/2006/relationships/hyperlink" Target="http://dpss.lacounty.gov/wps/portal/dpss/main/programs-and-services/restaurant-meals/!ut/p/b1/hc5ND4IwDAbgX2TaAQ44bokgX6IuDunFYGLI4mAX4-8XvWE09NQ3eZq3QNCGcczQD7kHZ6Cxe5q-exg3dvadiV8SRExrqTzccIGiVjk7RQVTa5xAOwOVTjA7Mr-SaehFmi3d50C9ddepqgGa47ScVlHvZZHrAwYlLgAefIMf33wA_hmBsNu64QYD2ehustULnBYzug!!/dl4/d5/L2dJQSEvUUt3QS80SmtFL1o2X0YwMDBHT0JTMjBFNkEwQU9TSjFVOEsxMjg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ovY3lsoPkAhVEKH0KHXDkA-cQjRx6BAgBEAQ&amp;url=https://www.shutterstock.com/search/restaurant%2Bowners&amp;psig=AOvVaw1joG7frSf1LH6TIXa_CSo9&amp;ust=1565907641762187"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dcounty.ca.gov/hhsa/programs/ssp/restaurant_meals_program/index.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21EB-23D5-4213-81FB-F61A9515F620}"/>
              </a:ext>
            </a:extLst>
          </p:cNvPr>
          <p:cNvSpPr>
            <a:spLocks noGrp="1"/>
          </p:cNvSpPr>
          <p:nvPr>
            <p:ph type="title"/>
          </p:nvPr>
        </p:nvSpPr>
        <p:spPr>
          <a:xfrm>
            <a:off x="2298590" y="2931914"/>
            <a:ext cx="7886700" cy="994172"/>
          </a:xfrm>
        </p:spPr>
        <p:txBody>
          <a:bodyPr>
            <a:normAutofit fontScale="90000"/>
          </a:bodyPr>
          <a:lstStyle/>
          <a:p>
            <a:pPr algn="ctr"/>
            <a:r>
              <a:rPr lang="en-US" b="1" dirty="0"/>
              <a:t>County of Los Angeles</a:t>
            </a:r>
            <a:br>
              <a:rPr lang="en-US" b="1" dirty="0"/>
            </a:br>
            <a:r>
              <a:rPr lang="en-US" b="1" dirty="0"/>
              <a:t>DEPARTMENT OF PUBLIC SOCIAL SERVICES</a:t>
            </a:r>
          </a:p>
        </p:txBody>
      </p:sp>
    </p:spTree>
    <p:extLst>
      <p:ext uri="{BB962C8B-B14F-4D97-AF65-F5344CB8AC3E}">
        <p14:creationId xmlns:p14="http://schemas.microsoft.com/office/powerpoint/2010/main" val="28201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1292-A9DD-4DE3-9BC7-8DD9B2AD39C5}"/>
              </a:ext>
            </a:extLst>
          </p:cNvPr>
          <p:cNvSpPr>
            <a:spLocks noGrp="1"/>
          </p:cNvSpPr>
          <p:nvPr>
            <p:ph type="title"/>
          </p:nvPr>
        </p:nvSpPr>
        <p:spPr/>
        <p:txBody>
          <a:bodyPr/>
          <a:lstStyle/>
          <a:p>
            <a:r>
              <a:rPr lang="en-US" dirty="0"/>
              <a:t>Restaurant meals program</a:t>
            </a:r>
          </a:p>
        </p:txBody>
      </p:sp>
      <p:sp>
        <p:nvSpPr>
          <p:cNvPr id="5" name="Text Placeholder 2">
            <a:extLst>
              <a:ext uri="{FF2B5EF4-FFF2-40B4-BE49-F238E27FC236}">
                <a16:creationId xmlns:a16="http://schemas.microsoft.com/office/drawing/2014/main" id="{B4CA7767-C1A6-4E6E-9BA0-AEA95218C41F}"/>
              </a:ext>
            </a:extLst>
          </p:cNvPr>
          <p:cNvSpPr>
            <a:spLocks noGrp="1"/>
          </p:cNvSpPr>
          <p:nvPr>
            <p:ph type="body" sz="quarter" idx="13"/>
          </p:nvPr>
        </p:nvSpPr>
        <p:spPr>
          <a:xfrm>
            <a:off x="2217738" y="1370013"/>
            <a:ext cx="7993062" cy="588962"/>
          </a:xfrm>
        </p:spPr>
        <p:txBody>
          <a:bodyPr/>
          <a:lstStyle/>
          <a:p>
            <a:pPr algn="ctr"/>
            <a:r>
              <a:rPr lang="en-US" sz="2300" b="1" dirty="0">
                <a:solidFill>
                  <a:schemeClr val="accent6">
                    <a:lumMod val="75000"/>
                  </a:schemeClr>
                </a:solidFill>
                <a:latin typeface="Constantia" panose="02030602050306030303" pitchFamily="18" charset="0"/>
              </a:rPr>
              <a:t>Application process</a:t>
            </a:r>
          </a:p>
        </p:txBody>
      </p:sp>
      <p:sp>
        <p:nvSpPr>
          <p:cNvPr id="6" name="Content Placeholder 2">
            <a:extLst>
              <a:ext uri="{FF2B5EF4-FFF2-40B4-BE49-F238E27FC236}">
                <a16:creationId xmlns:a16="http://schemas.microsoft.com/office/drawing/2014/main" id="{5EFF6535-1568-40B0-BD4A-AFCB471F5E6C}"/>
              </a:ext>
            </a:extLst>
          </p:cNvPr>
          <p:cNvSpPr>
            <a:spLocks noGrp="1"/>
          </p:cNvSpPr>
          <p:nvPr>
            <p:ph idx="1"/>
          </p:nvPr>
        </p:nvSpPr>
        <p:spPr>
          <a:xfrm>
            <a:off x="1910500" y="1958975"/>
            <a:ext cx="8300301" cy="4318000"/>
          </a:xfrm>
        </p:spPr>
        <p:txBody>
          <a:bodyPr/>
          <a:lstStyle/>
          <a:p>
            <a:pPr marL="0" indent="0" algn="ctr">
              <a:buNone/>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Los Angeles County</a:t>
            </a:r>
          </a:p>
          <a:p>
            <a:pPr marL="914400" lvl="2" indent="0" algn="ctr">
              <a:buNone/>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County of Los Angeles DPSS - Restaurant Meals</a:t>
            </a:r>
            <a:endPar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San Diego County</a:t>
            </a:r>
          </a:p>
          <a:p>
            <a:pPr marL="0" indent="0" algn="ctr">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https://www.SanDiegoRMP.org</a:t>
            </a: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Orange County</a:t>
            </a:r>
          </a:p>
          <a:p>
            <a:pPr marL="0" indent="0" algn="ctr">
              <a:buNone/>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https://ssa.ocgov.com/calfresh/calfresh/rmp</a:t>
            </a:r>
          </a:p>
          <a:p>
            <a:endParaRPr lang="en-US" dirty="0"/>
          </a:p>
        </p:txBody>
      </p:sp>
    </p:spTree>
    <p:extLst>
      <p:ext uri="{BB962C8B-B14F-4D97-AF65-F5344CB8AC3E}">
        <p14:creationId xmlns:p14="http://schemas.microsoft.com/office/powerpoint/2010/main" val="170351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61F5-10F7-4134-9658-2FEB9581AB07}"/>
              </a:ext>
            </a:extLst>
          </p:cNvPr>
          <p:cNvSpPr>
            <a:spLocks noGrp="1"/>
          </p:cNvSpPr>
          <p:nvPr>
            <p:ph type="title"/>
          </p:nvPr>
        </p:nvSpPr>
        <p:spPr/>
        <p:txBody>
          <a:bodyPr/>
          <a:lstStyle/>
          <a:p>
            <a:r>
              <a:rPr lang="en-US" dirty="0"/>
              <a:t>Restaurant meals program</a:t>
            </a:r>
          </a:p>
        </p:txBody>
      </p:sp>
      <p:sp>
        <p:nvSpPr>
          <p:cNvPr id="5" name="Title 1">
            <a:extLst>
              <a:ext uri="{FF2B5EF4-FFF2-40B4-BE49-F238E27FC236}">
                <a16:creationId xmlns:a16="http://schemas.microsoft.com/office/drawing/2014/main" id="{7B833450-0A2E-456E-A746-05B2793BFEE9}"/>
              </a:ext>
            </a:extLst>
          </p:cNvPr>
          <p:cNvSpPr txBox="1">
            <a:spLocks/>
          </p:cNvSpPr>
          <p:nvPr/>
        </p:nvSpPr>
        <p:spPr>
          <a:xfrm>
            <a:off x="838200" y="1375985"/>
            <a:ext cx="10515600" cy="511593"/>
          </a:xfrm>
          <a:prstGeom prst="rect">
            <a:avLst/>
          </a:prstGeom>
        </p:spPr>
        <p:txBody>
          <a:bodyPr vert="horz" lIns="0" tIns="0" rIns="0" bIns="0" rtlCol="0" anchor="ctr">
            <a:normAutofit fontScale="97500"/>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gn="ctr"/>
            <a:r>
              <a:rPr lang="en-US" b="1" dirty="0">
                <a:solidFill>
                  <a:schemeClr val="accent6">
                    <a:lumMod val="75000"/>
                  </a:schemeClr>
                </a:solidFill>
                <a:latin typeface="Constantia" panose="02030602050306030303" pitchFamily="18" charset="0"/>
              </a:rPr>
              <a:t>Application Process</a:t>
            </a:r>
            <a:endParaRPr lang="en-US" dirty="0">
              <a:solidFill>
                <a:schemeClr val="accent6">
                  <a:lumMod val="75000"/>
                </a:schemeClr>
              </a:solidFill>
            </a:endParaRPr>
          </a:p>
        </p:txBody>
      </p:sp>
      <p:sp>
        <p:nvSpPr>
          <p:cNvPr id="6" name="Content Placeholder 2">
            <a:extLst>
              <a:ext uri="{FF2B5EF4-FFF2-40B4-BE49-F238E27FC236}">
                <a16:creationId xmlns:a16="http://schemas.microsoft.com/office/drawing/2014/main" id="{E1EC55E1-E25F-4A74-91A1-9E2589475DB4}"/>
              </a:ext>
            </a:extLst>
          </p:cNvPr>
          <p:cNvSpPr>
            <a:spLocks noGrp="1"/>
          </p:cNvSpPr>
          <p:nvPr>
            <p:ph idx="1"/>
          </p:nvPr>
        </p:nvSpPr>
        <p:spPr>
          <a:xfrm>
            <a:off x="2099469" y="2253197"/>
            <a:ext cx="7993062" cy="4318000"/>
          </a:xfrm>
        </p:spPr>
        <p:txBody>
          <a:bodyPr>
            <a:normAutofit/>
          </a:bodyPr>
          <a:lstStyle/>
          <a:p>
            <a:pPr marL="0" indent="0">
              <a:buNone/>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 order to be eligible to apply the Restaurants must meet the following criteria:</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Must Provide low cost meals</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May </a:t>
            </a:r>
            <a:r>
              <a:rPr lang="en-US" sz="20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charge sales tax or tips</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May </a:t>
            </a:r>
            <a:r>
              <a:rPr lang="en-US" sz="20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charge alcoholic beverages</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May </a:t>
            </a:r>
            <a:r>
              <a:rPr lang="en-US" sz="20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 </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charge the purchase of gift cards</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May </a:t>
            </a:r>
            <a:r>
              <a:rPr lang="en-US" sz="20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charge an advance for future purchases</a:t>
            </a:r>
          </a:p>
          <a:p>
            <a:endParaRPr lang="en-US" dirty="0"/>
          </a:p>
        </p:txBody>
      </p:sp>
    </p:spTree>
    <p:extLst>
      <p:ext uri="{BB962C8B-B14F-4D97-AF65-F5344CB8AC3E}">
        <p14:creationId xmlns:p14="http://schemas.microsoft.com/office/powerpoint/2010/main" val="37059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8195-8FE6-4449-B563-7A9CE9611CE9}"/>
              </a:ext>
            </a:extLst>
          </p:cNvPr>
          <p:cNvSpPr>
            <a:spLocks noGrp="1"/>
          </p:cNvSpPr>
          <p:nvPr>
            <p:ph type="title"/>
          </p:nvPr>
        </p:nvSpPr>
        <p:spPr/>
        <p:txBody>
          <a:bodyPr/>
          <a:lstStyle/>
          <a:p>
            <a:r>
              <a:rPr lang="en-US" dirty="0"/>
              <a:t>Restaurant meals program</a:t>
            </a:r>
          </a:p>
        </p:txBody>
      </p:sp>
      <p:sp>
        <p:nvSpPr>
          <p:cNvPr id="3" name="Text Placeholder 2">
            <a:extLst>
              <a:ext uri="{FF2B5EF4-FFF2-40B4-BE49-F238E27FC236}">
                <a16:creationId xmlns:a16="http://schemas.microsoft.com/office/drawing/2014/main" id="{9A67C214-4D78-43D6-80E2-5CF57BD9B2B7}"/>
              </a:ext>
            </a:extLst>
          </p:cNvPr>
          <p:cNvSpPr>
            <a:spLocks noGrp="1"/>
          </p:cNvSpPr>
          <p:nvPr>
            <p:ph type="body" sz="quarter" idx="13"/>
          </p:nvPr>
        </p:nvSpPr>
        <p:spPr>
          <a:xfrm>
            <a:off x="1981204" y="1369787"/>
            <a:ext cx="8229594" cy="589641"/>
          </a:xfrm>
        </p:spPr>
        <p:txBody>
          <a:bodyPr/>
          <a:lstStyle/>
          <a:p>
            <a:pPr algn="ctr"/>
            <a:r>
              <a:rPr lang="en-US" sz="2300" b="1" dirty="0">
                <a:solidFill>
                  <a:schemeClr val="accent6">
                    <a:lumMod val="75000"/>
                  </a:schemeClr>
                </a:solidFill>
                <a:latin typeface="Constantia" panose="02030602050306030303" pitchFamily="18" charset="0"/>
              </a:rPr>
              <a:t>Application process</a:t>
            </a:r>
          </a:p>
        </p:txBody>
      </p:sp>
      <p:sp>
        <p:nvSpPr>
          <p:cNvPr id="5" name="Content Placeholder 2">
            <a:extLst>
              <a:ext uri="{FF2B5EF4-FFF2-40B4-BE49-F238E27FC236}">
                <a16:creationId xmlns:a16="http://schemas.microsoft.com/office/drawing/2014/main" id="{F8B1DF24-5BCD-4203-BC2D-A6E328274B37}"/>
              </a:ext>
            </a:extLst>
          </p:cNvPr>
          <p:cNvSpPr>
            <a:spLocks noGrp="1"/>
          </p:cNvSpPr>
          <p:nvPr>
            <p:ph idx="1"/>
          </p:nvPr>
        </p:nvSpPr>
        <p:spPr>
          <a:xfrm>
            <a:off x="1981204" y="2023807"/>
            <a:ext cx="8229597" cy="4781190"/>
          </a:xfrm>
        </p:spPr>
        <p:txBody>
          <a:bodyPr>
            <a:normAutofit fontScale="25000" lnSpcReduction="20000"/>
          </a:bodyPr>
          <a:lstStyle/>
          <a:p>
            <a:pPr marL="0" indent="0" algn="just">
              <a:buNone/>
            </a:pPr>
            <a:r>
              <a:rPr lang="en-US" sz="8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Participation is Easy:</a:t>
            </a:r>
          </a:p>
          <a:p>
            <a:pPr lvl="1" algn="just">
              <a:buFont typeface="Wingdings" panose="05000000000000000000" pitchFamily="2" charset="2"/>
              <a:buChar char="Ø"/>
            </a:pPr>
            <a:r>
              <a:rPr lang="en-US" sz="7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Complete an Application for Meal Services Form FNS -252-2, print and submit with original signatures</a:t>
            </a:r>
          </a:p>
          <a:p>
            <a:pPr lvl="1" algn="just">
              <a:buFont typeface="Wingdings" panose="05000000000000000000" pitchFamily="2" charset="2"/>
              <a:buChar char="Ø"/>
            </a:pPr>
            <a:r>
              <a:rPr lang="en-US" sz="7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Sign a Memorandum of Understanding (MOU) with the County</a:t>
            </a:r>
          </a:p>
          <a:p>
            <a:pPr lvl="1" algn="just">
              <a:buFont typeface="Wingdings" panose="05000000000000000000" pitchFamily="2" charset="2"/>
              <a:buChar char="Ø"/>
            </a:pPr>
            <a:r>
              <a:rPr lang="en-US" sz="7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restaurant must be certified with the United States Department of Agriculture (USDA), Food and Nutrition Service (FNS)</a:t>
            </a:r>
          </a:p>
          <a:p>
            <a:pPr lvl="1" algn="just">
              <a:buFont typeface="Wingdings" panose="05000000000000000000" pitchFamily="2" charset="2"/>
              <a:buChar char="Ø"/>
            </a:pPr>
            <a:r>
              <a:rPr lang="en-US" sz="7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For Non publicly-owned corporations the following has to be provided:</a:t>
            </a:r>
          </a:p>
          <a:p>
            <a:pPr lvl="2" algn="just">
              <a:lnSpc>
                <a:spcPct val="120000"/>
              </a:lnSpc>
              <a:buFont typeface="Wingdings" panose="05000000000000000000" pitchFamily="2" charset="2"/>
              <a:buChar char="Ø"/>
            </a:pPr>
            <a:r>
              <a:rPr lang="en-US" sz="6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Copy of government issued photo identification card</a:t>
            </a:r>
          </a:p>
          <a:p>
            <a:pPr lvl="2" algn="just">
              <a:lnSpc>
                <a:spcPct val="120000"/>
              </a:lnSpc>
              <a:buFont typeface="Wingdings" panose="05000000000000000000" pitchFamily="2" charset="2"/>
              <a:buChar char="Ø"/>
            </a:pPr>
            <a:r>
              <a:rPr lang="en-US" sz="6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Verification of Social Security Number</a:t>
            </a:r>
          </a:p>
          <a:p>
            <a:pPr lvl="1" algn="just">
              <a:buFont typeface="Wingdings" panose="05000000000000000000" pitchFamily="2" charset="2"/>
              <a:buChar char="Ø"/>
            </a:pPr>
            <a:r>
              <a:rPr lang="en-US" sz="7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Copy of valid health permit and/or business license for each location</a:t>
            </a:r>
          </a:p>
          <a:p>
            <a:endParaRPr lang="en-US" dirty="0"/>
          </a:p>
        </p:txBody>
      </p:sp>
    </p:spTree>
    <p:extLst>
      <p:ext uri="{BB962C8B-B14F-4D97-AF65-F5344CB8AC3E}">
        <p14:creationId xmlns:p14="http://schemas.microsoft.com/office/powerpoint/2010/main" val="159617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1559-A739-4CDF-B6DB-4F3EFB4663C8}"/>
              </a:ext>
            </a:extLst>
          </p:cNvPr>
          <p:cNvSpPr>
            <a:spLocks noGrp="1"/>
          </p:cNvSpPr>
          <p:nvPr>
            <p:ph type="title"/>
          </p:nvPr>
        </p:nvSpPr>
        <p:spPr/>
        <p:txBody>
          <a:bodyPr/>
          <a:lstStyle/>
          <a:p>
            <a:r>
              <a:rPr lang="en-US" dirty="0"/>
              <a:t>Restaurant meals program</a:t>
            </a:r>
          </a:p>
        </p:txBody>
      </p:sp>
      <p:sp>
        <p:nvSpPr>
          <p:cNvPr id="5" name="Text Placeholder 2">
            <a:extLst>
              <a:ext uri="{FF2B5EF4-FFF2-40B4-BE49-F238E27FC236}">
                <a16:creationId xmlns:a16="http://schemas.microsoft.com/office/drawing/2014/main" id="{BF2C6D3A-E661-4F84-89C4-04B6943C90BA}"/>
              </a:ext>
            </a:extLst>
          </p:cNvPr>
          <p:cNvSpPr>
            <a:spLocks noGrp="1"/>
          </p:cNvSpPr>
          <p:nvPr>
            <p:ph type="body" sz="quarter" idx="13"/>
          </p:nvPr>
        </p:nvSpPr>
        <p:spPr>
          <a:xfrm>
            <a:off x="2033048" y="1370013"/>
            <a:ext cx="8177753" cy="588962"/>
          </a:xfrm>
        </p:spPr>
        <p:txBody>
          <a:bodyPr/>
          <a:lstStyle/>
          <a:p>
            <a:pPr algn="ctr"/>
            <a:r>
              <a:rPr lang="en-US" sz="2600" b="1" dirty="0">
                <a:solidFill>
                  <a:schemeClr val="accent6">
                    <a:lumMod val="75000"/>
                  </a:schemeClr>
                </a:solidFill>
                <a:latin typeface="Constantia" panose="02030602050306030303" pitchFamily="18" charset="0"/>
              </a:rPr>
              <a:t>Application process</a:t>
            </a:r>
          </a:p>
        </p:txBody>
      </p:sp>
      <p:pic>
        <p:nvPicPr>
          <p:cNvPr id="6" name="Content Placeholder 3">
            <a:extLst>
              <a:ext uri="{FF2B5EF4-FFF2-40B4-BE49-F238E27FC236}">
                <a16:creationId xmlns:a16="http://schemas.microsoft.com/office/drawing/2014/main" id="{091214DE-0215-4092-B7D3-E9FF19CD4641}"/>
              </a:ext>
            </a:extLst>
          </p:cNvPr>
          <p:cNvPicPr>
            <a:picLocks noGrp="1" noChangeAspect="1"/>
          </p:cNvPicPr>
          <p:nvPr>
            <p:ph idx="1"/>
          </p:nvPr>
        </p:nvPicPr>
        <p:blipFill>
          <a:blip r:embed="rId2"/>
          <a:stretch>
            <a:fillRect/>
          </a:stretch>
        </p:blipFill>
        <p:spPr>
          <a:xfrm rot="20154324">
            <a:off x="7333045" y="2485644"/>
            <a:ext cx="2311883" cy="2617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pic>
        <p:nvPicPr>
          <p:cNvPr id="7" name="Picture 6">
            <a:extLst>
              <a:ext uri="{FF2B5EF4-FFF2-40B4-BE49-F238E27FC236}">
                <a16:creationId xmlns:a16="http://schemas.microsoft.com/office/drawing/2014/main" id="{897F0E4A-DEE8-4956-851F-73CFE824D34A}"/>
              </a:ext>
            </a:extLst>
          </p:cNvPr>
          <p:cNvPicPr>
            <a:picLocks noChangeAspect="1"/>
          </p:cNvPicPr>
          <p:nvPr/>
        </p:nvPicPr>
        <p:blipFill>
          <a:blip r:embed="rId3"/>
          <a:stretch>
            <a:fillRect/>
          </a:stretch>
        </p:blipFill>
        <p:spPr>
          <a:xfrm rot="20203226">
            <a:off x="6458435" y="2450460"/>
            <a:ext cx="2292333" cy="2728115"/>
          </a:xfrm>
          <a:prstGeom prst="rect">
            <a:avLst/>
          </a:prstGeom>
          <a:ln>
            <a:solidFill>
              <a:schemeClr val="tx1"/>
            </a:solidFill>
          </a:ln>
        </p:spPr>
      </p:pic>
      <p:pic>
        <p:nvPicPr>
          <p:cNvPr id="8" name="Picture 7">
            <a:extLst>
              <a:ext uri="{FF2B5EF4-FFF2-40B4-BE49-F238E27FC236}">
                <a16:creationId xmlns:a16="http://schemas.microsoft.com/office/drawing/2014/main" id="{E9064802-7D76-4563-93EB-1AD7A759A3F1}"/>
              </a:ext>
            </a:extLst>
          </p:cNvPr>
          <p:cNvPicPr>
            <a:picLocks noChangeAspect="1"/>
          </p:cNvPicPr>
          <p:nvPr/>
        </p:nvPicPr>
        <p:blipFill>
          <a:blip r:embed="rId4"/>
          <a:stretch>
            <a:fillRect/>
          </a:stretch>
        </p:blipFill>
        <p:spPr>
          <a:xfrm rot="20188724">
            <a:off x="5432518" y="2469237"/>
            <a:ext cx="2404203" cy="2660234"/>
          </a:xfrm>
          <a:prstGeom prst="rect">
            <a:avLst/>
          </a:prstGeom>
          <a:ln>
            <a:solidFill>
              <a:schemeClr val="tx1"/>
            </a:solidFill>
          </a:ln>
        </p:spPr>
      </p:pic>
      <p:pic>
        <p:nvPicPr>
          <p:cNvPr id="9" name="Picture 8">
            <a:extLst>
              <a:ext uri="{FF2B5EF4-FFF2-40B4-BE49-F238E27FC236}">
                <a16:creationId xmlns:a16="http://schemas.microsoft.com/office/drawing/2014/main" id="{11FEC3E4-96E3-4C89-B07D-9F7BFE9C38D2}"/>
              </a:ext>
            </a:extLst>
          </p:cNvPr>
          <p:cNvPicPr>
            <a:picLocks noChangeAspect="1"/>
          </p:cNvPicPr>
          <p:nvPr/>
        </p:nvPicPr>
        <p:blipFill>
          <a:blip r:embed="rId5"/>
          <a:stretch>
            <a:fillRect/>
          </a:stretch>
        </p:blipFill>
        <p:spPr>
          <a:xfrm rot="20220573">
            <a:off x="4641180" y="2417105"/>
            <a:ext cx="2300312" cy="2777792"/>
          </a:xfrm>
          <a:prstGeom prst="rect">
            <a:avLst/>
          </a:prstGeom>
          <a:ln>
            <a:solidFill>
              <a:schemeClr val="tx1"/>
            </a:solidFill>
          </a:ln>
        </p:spPr>
      </p:pic>
      <p:pic>
        <p:nvPicPr>
          <p:cNvPr id="10" name="Picture 9">
            <a:extLst>
              <a:ext uri="{FF2B5EF4-FFF2-40B4-BE49-F238E27FC236}">
                <a16:creationId xmlns:a16="http://schemas.microsoft.com/office/drawing/2014/main" id="{1D1BDA74-333E-4F93-8D52-54B800E61A22}"/>
              </a:ext>
            </a:extLst>
          </p:cNvPr>
          <p:cNvPicPr>
            <a:picLocks noChangeAspect="1"/>
          </p:cNvPicPr>
          <p:nvPr/>
        </p:nvPicPr>
        <p:blipFill>
          <a:blip r:embed="rId6"/>
          <a:stretch>
            <a:fillRect/>
          </a:stretch>
        </p:blipFill>
        <p:spPr>
          <a:xfrm rot="20155795">
            <a:off x="3728548" y="2494312"/>
            <a:ext cx="2417843" cy="2909609"/>
          </a:xfrm>
          <a:prstGeom prst="rect">
            <a:avLst/>
          </a:prstGeom>
          <a:ln>
            <a:solidFill>
              <a:schemeClr val="tx1"/>
            </a:solidFill>
          </a:ln>
        </p:spPr>
      </p:pic>
      <p:pic>
        <p:nvPicPr>
          <p:cNvPr id="11" name="Picture 10">
            <a:extLst>
              <a:ext uri="{FF2B5EF4-FFF2-40B4-BE49-F238E27FC236}">
                <a16:creationId xmlns:a16="http://schemas.microsoft.com/office/drawing/2014/main" id="{4752B37F-4E5A-43BF-8DEE-C9309C1F873A}"/>
              </a:ext>
            </a:extLst>
          </p:cNvPr>
          <p:cNvPicPr>
            <a:picLocks noChangeAspect="1"/>
          </p:cNvPicPr>
          <p:nvPr/>
        </p:nvPicPr>
        <p:blipFill>
          <a:blip r:embed="rId6"/>
          <a:stretch>
            <a:fillRect/>
          </a:stretch>
        </p:blipFill>
        <p:spPr>
          <a:xfrm rot="20152160">
            <a:off x="2876547" y="2476522"/>
            <a:ext cx="2424361" cy="2917451"/>
          </a:xfrm>
          <a:prstGeom prst="rect">
            <a:avLst/>
          </a:prstGeom>
          <a:ln>
            <a:solidFill>
              <a:schemeClr val="tx1"/>
            </a:solidFill>
          </a:ln>
        </p:spPr>
      </p:pic>
      <p:pic>
        <p:nvPicPr>
          <p:cNvPr id="13" name="Content Placeholder 3">
            <a:extLst>
              <a:ext uri="{FF2B5EF4-FFF2-40B4-BE49-F238E27FC236}">
                <a16:creationId xmlns:a16="http://schemas.microsoft.com/office/drawing/2014/main" id="{15B7FE16-6088-44B8-A6ED-B897AEACBD41}"/>
              </a:ext>
            </a:extLst>
          </p:cNvPr>
          <p:cNvPicPr>
            <a:picLocks noChangeAspect="1"/>
          </p:cNvPicPr>
          <p:nvPr/>
        </p:nvPicPr>
        <p:blipFill>
          <a:blip r:embed="rId7"/>
          <a:stretch>
            <a:fillRect/>
          </a:stretch>
        </p:blipFill>
        <p:spPr>
          <a:xfrm rot="20091544">
            <a:off x="2152283" y="2481792"/>
            <a:ext cx="2529716" cy="2976136"/>
          </a:xfrm>
          <a:prstGeom prst="rect">
            <a:avLst/>
          </a:prstGeom>
          <a:ln>
            <a:solidFill>
              <a:schemeClr val="tx1"/>
            </a:solidFill>
          </a:ln>
        </p:spPr>
      </p:pic>
      <p:sp>
        <p:nvSpPr>
          <p:cNvPr id="14" name="TextBox 13">
            <a:extLst>
              <a:ext uri="{FF2B5EF4-FFF2-40B4-BE49-F238E27FC236}">
                <a16:creationId xmlns:a16="http://schemas.microsoft.com/office/drawing/2014/main" id="{274177C1-C040-499E-A384-916FFC476D57}"/>
              </a:ext>
            </a:extLst>
          </p:cNvPr>
          <p:cNvSpPr txBox="1"/>
          <p:nvPr/>
        </p:nvSpPr>
        <p:spPr>
          <a:xfrm rot="19973331">
            <a:off x="5118932" y="5634614"/>
            <a:ext cx="1609736" cy="553998"/>
          </a:xfrm>
          <a:prstGeom prst="rect">
            <a:avLst/>
          </a:prstGeom>
          <a:noFill/>
        </p:spPr>
        <p:txBody>
          <a:bodyPr wrap="none" rtlCol="0">
            <a:spAutoFit/>
          </a:bodyPr>
          <a:lstStyle/>
          <a:p>
            <a:r>
              <a:rPr lang="en-US" sz="3000" b="1" dirty="0">
                <a:solidFill>
                  <a:schemeClr val="accent1">
                    <a:lumMod val="75000"/>
                  </a:schemeClr>
                </a:solidFill>
                <a:latin typeface="Comic Sans MS" panose="030F0702030302020204" pitchFamily="66" charset="0"/>
              </a:rPr>
              <a:t>7 Pages</a:t>
            </a:r>
          </a:p>
        </p:txBody>
      </p:sp>
    </p:spTree>
    <p:extLst>
      <p:ext uri="{BB962C8B-B14F-4D97-AF65-F5344CB8AC3E}">
        <p14:creationId xmlns:p14="http://schemas.microsoft.com/office/powerpoint/2010/main" val="282071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B75-DB88-416B-B643-E5E4BCBCC70E}"/>
              </a:ext>
            </a:extLst>
          </p:cNvPr>
          <p:cNvSpPr>
            <a:spLocks noGrp="1"/>
          </p:cNvSpPr>
          <p:nvPr>
            <p:ph type="title"/>
          </p:nvPr>
        </p:nvSpPr>
        <p:spPr/>
        <p:txBody>
          <a:bodyPr/>
          <a:lstStyle/>
          <a:p>
            <a:r>
              <a:rPr lang="en-US" dirty="0"/>
              <a:t>Restaurant meals program</a:t>
            </a:r>
          </a:p>
        </p:txBody>
      </p:sp>
      <p:sp>
        <p:nvSpPr>
          <p:cNvPr id="5" name="Text Placeholder 2">
            <a:extLst>
              <a:ext uri="{FF2B5EF4-FFF2-40B4-BE49-F238E27FC236}">
                <a16:creationId xmlns:a16="http://schemas.microsoft.com/office/drawing/2014/main" id="{322E3D51-12A6-4E39-B493-BADB4FE83338}"/>
              </a:ext>
            </a:extLst>
          </p:cNvPr>
          <p:cNvSpPr>
            <a:spLocks noGrp="1"/>
          </p:cNvSpPr>
          <p:nvPr>
            <p:ph type="body" sz="quarter" idx="13"/>
          </p:nvPr>
        </p:nvSpPr>
        <p:spPr>
          <a:xfrm>
            <a:off x="1981200" y="1370013"/>
            <a:ext cx="8229600" cy="588962"/>
          </a:xfrm>
        </p:spPr>
        <p:txBody>
          <a:bodyPr/>
          <a:lstStyle/>
          <a:p>
            <a:pPr algn="ctr"/>
            <a:r>
              <a:rPr lang="en-US" sz="2600" b="1" dirty="0">
                <a:solidFill>
                  <a:schemeClr val="accent6">
                    <a:lumMod val="75000"/>
                  </a:schemeClr>
                </a:solidFill>
                <a:latin typeface="Constantia" panose="02030602050306030303" pitchFamily="18" charset="0"/>
              </a:rPr>
              <a:t>Application process</a:t>
            </a:r>
          </a:p>
        </p:txBody>
      </p:sp>
      <p:sp>
        <p:nvSpPr>
          <p:cNvPr id="6" name="Content Placeholder 2">
            <a:extLst>
              <a:ext uri="{FF2B5EF4-FFF2-40B4-BE49-F238E27FC236}">
                <a16:creationId xmlns:a16="http://schemas.microsoft.com/office/drawing/2014/main" id="{8AB69997-E4D7-4340-9B07-8992AB33ACFC}"/>
              </a:ext>
            </a:extLst>
          </p:cNvPr>
          <p:cNvSpPr>
            <a:spLocks noGrp="1"/>
          </p:cNvSpPr>
          <p:nvPr>
            <p:ph idx="1"/>
          </p:nvPr>
        </p:nvSpPr>
        <p:spPr>
          <a:xfrm>
            <a:off x="2051902" y="2142084"/>
            <a:ext cx="8158899" cy="4318000"/>
          </a:xfrm>
        </p:spPr>
        <p:txBody>
          <a:bodyPr>
            <a:normAutofit/>
          </a:bodyPr>
          <a:lstStyle/>
          <a:p>
            <a:pPr marL="0" indent="0">
              <a:lnSpc>
                <a:spcPct val="110000"/>
              </a:lnSpc>
              <a:buNone/>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happens next?</a:t>
            </a:r>
          </a:p>
          <a:p>
            <a:pPr marL="0" indent="0">
              <a:lnSpc>
                <a:spcPct val="110000"/>
              </a:lnSpc>
              <a:buNone/>
            </a:pPr>
            <a:endPar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lvl="1">
              <a:lnSpc>
                <a:spcPct val="110000"/>
              </a:lnSpc>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After submission of all required documentation, the process can take up to 120 days</a:t>
            </a:r>
          </a:p>
          <a:p>
            <a:pPr lvl="1">
              <a:lnSpc>
                <a:spcPct val="120000"/>
              </a:lnSpc>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Restaurant owners will receive approval and FNS number from USDA</a:t>
            </a:r>
          </a:p>
          <a:p>
            <a:pPr lvl="1"/>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County must be notified of approval </a:t>
            </a:r>
          </a:p>
          <a:p>
            <a:pPr lvl="1">
              <a:lnSpc>
                <a:spcPct val="110000"/>
              </a:lnSpc>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Update current Point-of-Sale (POS) equipment or complete EBT agreement with </a:t>
            </a:r>
            <a:r>
              <a:rPr lang="en-US" sz="20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goEBT</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and receive equipment</a:t>
            </a:r>
          </a:p>
          <a:p>
            <a:endParaRPr lang="en-US" dirty="0"/>
          </a:p>
        </p:txBody>
      </p:sp>
    </p:spTree>
    <p:extLst>
      <p:ext uri="{BB962C8B-B14F-4D97-AF65-F5344CB8AC3E}">
        <p14:creationId xmlns:p14="http://schemas.microsoft.com/office/powerpoint/2010/main" val="62839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D032-4C9B-4B28-BC3C-9886684B09F1}"/>
              </a:ext>
            </a:extLst>
          </p:cNvPr>
          <p:cNvSpPr>
            <a:spLocks noGrp="1"/>
          </p:cNvSpPr>
          <p:nvPr>
            <p:ph type="title"/>
          </p:nvPr>
        </p:nvSpPr>
        <p:spPr/>
        <p:txBody>
          <a:bodyPr/>
          <a:lstStyle/>
          <a:p>
            <a:r>
              <a:rPr lang="en-US" dirty="0"/>
              <a:t>Restaurant meals program</a:t>
            </a:r>
          </a:p>
        </p:txBody>
      </p:sp>
      <p:sp>
        <p:nvSpPr>
          <p:cNvPr id="7" name="Content Placeholder 2">
            <a:extLst>
              <a:ext uri="{FF2B5EF4-FFF2-40B4-BE49-F238E27FC236}">
                <a16:creationId xmlns:a16="http://schemas.microsoft.com/office/drawing/2014/main" id="{99BEE6FE-4C49-4AF6-AA26-ECBCE544E235}"/>
              </a:ext>
            </a:extLst>
          </p:cNvPr>
          <p:cNvSpPr>
            <a:spLocks noGrp="1"/>
          </p:cNvSpPr>
          <p:nvPr>
            <p:ph idx="1"/>
          </p:nvPr>
        </p:nvSpPr>
        <p:spPr>
          <a:xfrm>
            <a:off x="1981201" y="1959428"/>
            <a:ext cx="8229597" cy="4542443"/>
          </a:xfrm>
        </p:spPr>
        <p:txBody>
          <a:bodyPr>
            <a:normAutofit/>
          </a:bodyPr>
          <a:lstStyle/>
          <a:p>
            <a:pPr marL="0" indent="0" algn="ctr">
              <a:lnSpc>
                <a:spcPct val="100000"/>
              </a:lnSpc>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Restaurant Meal Program has been successfully implemented in San Diego County</a:t>
            </a:r>
          </a:p>
          <a:p>
            <a:pPr marL="0" indent="0">
              <a:lnSpc>
                <a:spcPct val="100000"/>
              </a:lnSpc>
              <a:buNone/>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22% of the total CF recipients have access to the program</a:t>
            </a:r>
          </a:p>
          <a:p>
            <a:pPr marL="0" indent="0">
              <a:lnSpc>
                <a:spcPct val="100000"/>
              </a:lnSpc>
              <a:buNone/>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For September 2019, there were 74,392 EBT transactions and </a:t>
            </a:r>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$696,567.17 </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 Redemptions</a:t>
            </a:r>
          </a:p>
          <a:p>
            <a:pPr marL="0" indent="0" algn="ctr">
              <a:lnSpc>
                <a:spcPct val="100000"/>
              </a:lnSpc>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and a total of </a:t>
            </a:r>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$7,447,382.87</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for 2019</a:t>
            </a:r>
          </a:p>
          <a:p>
            <a:pPr marL="0" indent="0" algn="ctr">
              <a:lnSpc>
                <a:spcPct val="100000"/>
              </a:lnSpc>
              <a:buNone/>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001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3F7710-6A94-4238-9B4E-67FE1327790A}"/>
              </a:ext>
            </a:extLst>
          </p:cNvPr>
          <p:cNvSpPr/>
          <p:nvPr/>
        </p:nvSpPr>
        <p:spPr>
          <a:xfrm>
            <a:off x="3213497" y="2301094"/>
            <a:ext cx="5345780" cy="398187"/>
          </a:xfrm>
          <a:prstGeom prst="rect">
            <a:avLst/>
          </a:prstGeom>
          <a:noFill/>
        </p:spPr>
        <p:txBody>
          <a:bodyPr wrap="square" lIns="51435" tIns="25718" rIns="51435" bIns="25718">
            <a:spAutoFit/>
          </a:bodyPr>
          <a:lstStyle/>
          <a:p>
            <a:pPr algn="ctr" defTabSz="685800"/>
            <a:r>
              <a:rPr lang="en-US" sz="2250" dirty="0">
                <a:ln w="0"/>
                <a:solidFill>
                  <a:prstClr val="black"/>
                </a:solidFill>
                <a:latin typeface="Tahoma" panose="020B0604030504040204" pitchFamily="34" charset="0"/>
                <a:ea typeface="Tahoma" panose="020B0604030504040204" pitchFamily="34" charset="0"/>
                <a:cs typeface="Tahoma" panose="020B0604030504040204" pitchFamily="34" charset="0"/>
              </a:rPr>
              <a:t>County of Orange Social Services Agency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211" y="2737835"/>
            <a:ext cx="2330352" cy="1992731"/>
          </a:xfrm>
          <a:prstGeom prst="rect">
            <a:avLst/>
          </a:prstGeom>
        </p:spPr>
      </p:pic>
    </p:spTree>
    <p:extLst>
      <p:ext uri="{BB962C8B-B14F-4D97-AF65-F5344CB8AC3E}">
        <p14:creationId xmlns:p14="http://schemas.microsoft.com/office/powerpoint/2010/main" val="297991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71500" y="1181100"/>
            <a:ext cx="5524500" cy="5000625"/>
          </a:xfrm>
          <a:prstGeom prst="rect">
            <a:avLst/>
          </a:prstGeom>
        </p:spPr>
      </p:pic>
      <p:sp>
        <p:nvSpPr>
          <p:cNvPr id="5" name="TextBox 4"/>
          <p:cNvSpPr txBox="1"/>
          <p:nvPr/>
        </p:nvSpPr>
        <p:spPr>
          <a:xfrm>
            <a:off x="6191251" y="1496978"/>
            <a:ext cx="5295900" cy="3851182"/>
          </a:xfrm>
          <a:prstGeom prst="rect">
            <a:avLst/>
          </a:prstGeom>
          <a:noFill/>
        </p:spPr>
        <p:txBody>
          <a:bodyPr wrap="square" rtlCol="0">
            <a:spAutoFit/>
          </a:bodyPr>
          <a:lstStyle/>
          <a:p>
            <a:pPr marL="192881" indent="-192881" defTabSz="685800">
              <a:buFont typeface="Arial" panose="020B0604020202020204" pitchFamily="34" charset="0"/>
              <a:buChar cha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Implemented February 2018</a:t>
            </a:r>
          </a:p>
          <a:p>
            <a:pPr defTabSz="685800"/>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60735" indent="-160735" defTabSz="685800">
              <a:buFont typeface="Arial" panose="020B0604020202020204" pitchFamily="34" charset="0"/>
              <a:buChar cha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Pilot program in the cities of Anaheim  and Santa Ana</a:t>
            </a:r>
          </a:p>
          <a:p>
            <a:pPr marL="160735" indent="-160735" defTabSz="685800">
              <a:buFont typeface="Arial" panose="020B0604020202020204" pitchFamily="34" charset="0"/>
              <a:buChar char="•"/>
            </a:pP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92881" indent="-192881" defTabSz="685800">
              <a:buFont typeface="Arial" panose="020B0604020202020204" pitchFamily="34" charset="0"/>
              <a:buChar cha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Two cities with highest concentration of the RMP eligible CalFresh recipients</a:t>
            </a:r>
          </a:p>
          <a:p>
            <a:pPr marL="160735" indent="-160735" defTabSz="685800">
              <a:buFont typeface="Arial" panose="020B0604020202020204" pitchFamily="34" charset="0"/>
              <a:buChar char="•"/>
            </a:pPr>
            <a:endParaRPr lang="en-US" sz="1013"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60735" indent="-160735" defTabSz="685800">
              <a:buFont typeface="Arial" panose="020B0604020202020204" pitchFamily="34" charset="0"/>
              <a:buChar char="•"/>
            </a:pPr>
            <a:endParaRPr lang="en-US" sz="1013" dirty="0">
              <a:solidFill>
                <a:prstClr val="black"/>
              </a:solidFill>
              <a:latin typeface="Calibri" panose="020F0502020204030204"/>
            </a:endParaRPr>
          </a:p>
        </p:txBody>
      </p:sp>
      <p:grpSp>
        <p:nvGrpSpPr>
          <p:cNvPr id="9" name="Group 8"/>
          <p:cNvGrpSpPr/>
          <p:nvPr/>
        </p:nvGrpSpPr>
        <p:grpSpPr>
          <a:xfrm>
            <a:off x="2369567" y="1869473"/>
            <a:ext cx="243640" cy="254468"/>
            <a:chOff x="1915428" y="1684273"/>
            <a:chExt cx="433137" cy="452387"/>
          </a:xfrm>
        </p:grpSpPr>
        <p:sp>
          <p:nvSpPr>
            <p:cNvPr id="7" name="Teardrop 6"/>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8" name="Oval 7"/>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13" name="Group 12"/>
          <p:cNvGrpSpPr/>
          <p:nvPr/>
        </p:nvGrpSpPr>
        <p:grpSpPr>
          <a:xfrm>
            <a:off x="2581276" y="2597733"/>
            <a:ext cx="243640" cy="254468"/>
            <a:chOff x="1915428" y="1684273"/>
            <a:chExt cx="433137" cy="452387"/>
          </a:xfrm>
        </p:grpSpPr>
        <p:sp>
          <p:nvSpPr>
            <p:cNvPr id="14" name="Teardrop 13"/>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5" name="Oval 14"/>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spTree>
    <p:extLst>
      <p:ext uri="{BB962C8B-B14F-4D97-AF65-F5344CB8AC3E}">
        <p14:creationId xmlns:p14="http://schemas.microsoft.com/office/powerpoint/2010/main" val="15605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1148" y="1262009"/>
            <a:ext cx="5787727" cy="4859253"/>
          </a:xfrm>
          <a:prstGeom prst="rect">
            <a:avLst/>
          </a:prstGeom>
        </p:spPr>
      </p:pic>
      <p:sp>
        <p:nvSpPr>
          <p:cNvPr id="5" name="TextBox 4"/>
          <p:cNvSpPr txBox="1"/>
          <p:nvPr/>
        </p:nvSpPr>
        <p:spPr>
          <a:xfrm>
            <a:off x="6342290" y="1451106"/>
            <a:ext cx="4573188" cy="3593291"/>
          </a:xfrm>
          <a:prstGeom prst="rect">
            <a:avLst/>
          </a:prstGeom>
          <a:noFill/>
        </p:spPr>
        <p:txBody>
          <a:bodyPr wrap="square" rtlCol="0">
            <a:spAutoFit/>
          </a:bodyPr>
          <a:lstStyle/>
          <a:p>
            <a:pPr marL="192881" indent="-192881" defTabSz="685800">
              <a:buFont typeface="Arial" panose="020B0604020202020204" pitchFamily="34" charset="0"/>
              <a:buChar cha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Expanded the program in January 2019.</a:t>
            </a:r>
          </a:p>
          <a:p>
            <a:pPr defTabSz="685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685800"/>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92881" indent="-192881" defTabSz="685800">
              <a:buFont typeface="Arial" panose="020B0604020202020204" pitchFamily="34" charset="0"/>
              <a:buChar cha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Approved or pending RMP applications in 29 out of 34 cities</a:t>
            </a:r>
          </a:p>
          <a:p>
            <a:pPr defTabSz="685800"/>
            <a:r>
              <a:rPr lang="en-US" sz="1575"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685800"/>
            <a:r>
              <a:rPr lang="en-US" sz="1575" dirty="0">
                <a:solidFill>
                  <a:srgbClr val="FF0000"/>
                </a:solidFill>
                <a:latin typeface="Calibri" panose="020F0502020204030204"/>
              </a:rPr>
              <a:t>    </a:t>
            </a:r>
            <a:endParaRPr lang="en-US" sz="1575" dirty="0">
              <a:solidFill>
                <a:prstClr val="black"/>
              </a:solidFill>
              <a:latin typeface="Calibri" panose="020F0502020204030204"/>
            </a:endParaRPr>
          </a:p>
        </p:txBody>
      </p:sp>
      <p:grpSp>
        <p:nvGrpSpPr>
          <p:cNvPr id="6" name="Group 5"/>
          <p:cNvGrpSpPr/>
          <p:nvPr/>
        </p:nvGrpSpPr>
        <p:grpSpPr>
          <a:xfrm>
            <a:off x="2918187" y="1398894"/>
            <a:ext cx="243640" cy="254468"/>
            <a:chOff x="1915428" y="1684273"/>
            <a:chExt cx="433137" cy="452387"/>
          </a:xfrm>
        </p:grpSpPr>
        <p:sp>
          <p:nvSpPr>
            <p:cNvPr id="7" name="Teardrop 6"/>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8" name="Oval 7"/>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9" name="Group 8"/>
          <p:cNvGrpSpPr/>
          <p:nvPr/>
        </p:nvGrpSpPr>
        <p:grpSpPr>
          <a:xfrm>
            <a:off x="2571898" y="2141729"/>
            <a:ext cx="243640" cy="254468"/>
            <a:chOff x="1915428" y="1684273"/>
            <a:chExt cx="433137" cy="452387"/>
          </a:xfrm>
        </p:grpSpPr>
        <p:sp>
          <p:nvSpPr>
            <p:cNvPr id="10" name="Teardrop 9"/>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1" name="Oval 10"/>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12" name="Group 11"/>
          <p:cNvGrpSpPr/>
          <p:nvPr/>
        </p:nvGrpSpPr>
        <p:grpSpPr>
          <a:xfrm>
            <a:off x="3512845" y="4028742"/>
            <a:ext cx="243640" cy="254468"/>
            <a:chOff x="1915428" y="1684273"/>
            <a:chExt cx="433137" cy="452387"/>
          </a:xfrm>
        </p:grpSpPr>
        <p:sp>
          <p:nvSpPr>
            <p:cNvPr id="13" name="Teardrop 12"/>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4" name="Oval 13"/>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15" name="Group 14"/>
          <p:cNvGrpSpPr/>
          <p:nvPr/>
        </p:nvGrpSpPr>
        <p:grpSpPr>
          <a:xfrm>
            <a:off x="2274463" y="2655034"/>
            <a:ext cx="243640" cy="254468"/>
            <a:chOff x="1915428" y="1684273"/>
            <a:chExt cx="433137" cy="452387"/>
          </a:xfrm>
        </p:grpSpPr>
        <p:sp>
          <p:nvSpPr>
            <p:cNvPr id="16" name="Teardrop 15"/>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7" name="Oval 16"/>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18" name="Group 17"/>
          <p:cNvGrpSpPr/>
          <p:nvPr/>
        </p:nvGrpSpPr>
        <p:grpSpPr>
          <a:xfrm>
            <a:off x="1583148" y="2339255"/>
            <a:ext cx="243640" cy="254468"/>
            <a:chOff x="1915428" y="1684273"/>
            <a:chExt cx="433137" cy="452387"/>
          </a:xfrm>
        </p:grpSpPr>
        <p:sp>
          <p:nvSpPr>
            <p:cNvPr id="19" name="Teardrop 18"/>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20" name="Oval 19"/>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21" name="Group 20"/>
          <p:cNvGrpSpPr/>
          <p:nvPr/>
        </p:nvGrpSpPr>
        <p:grpSpPr>
          <a:xfrm>
            <a:off x="2334019" y="3673870"/>
            <a:ext cx="243640" cy="254468"/>
            <a:chOff x="1915428" y="1684273"/>
            <a:chExt cx="433137" cy="452387"/>
          </a:xfrm>
        </p:grpSpPr>
        <p:sp>
          <p:nvSpPr>
            <p:cNvPr id="22" name="Teardrop 21"/>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23" name="Oval 22"/>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24" name="Group 23"/>
          <p:cNvGrpSpPr/>
          <p:nvPr/>
        </p:nvGrpSpPr>
        <p:grpSpPr>
          <a:xfrm>
            <a:off x="1312811" y="1672112"/>
            <a:ext cx="243640" cy="254468"/>
            <a:chOff x="1915428" y="1684273"/>
            <a:chExt cx="433137" cy="452387"/>
          </a:xfrm>
        </p:grpSpPr>
        <p:sp>
          <p:nvSpPr>
            <p:cNvPr id="25" name="Teardrop 24"/>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26" name="Oval 25"/>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27" name="Group 26"/>
          <p:cNvGrpSpPr/>
          <p:nvPr/>
        </p:nvGrpSpPr>
        <p:grpSpPr>
          <a:xfrm>
            <a:off x="1162895" y="2894430"/>
            <a:ext cx="243640" cy="254468"/>
            <a:chOff x="1915428" y="1684273"/>
            <a:chExt cx="433137" cy="452387"/>
          </a:xfrm>
        </p:grpSpPr>
        <p:sp>
          <p:nvSpPr>
            <p:cNvPr id="28" name="Teardrop 27"/>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29" name="Oval 28"/>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30" name="Group 29"/>
          <p:cNvGrpSpPr/>
          <p:nvPr/>
        </p:nvGrpSpPr>
        <p:grpSpPr>
          <a:xfrm>
            <a:off x="1823748" y="1141204"/>
            <a:ext cx="243640" cy="254468"/>
            <a:chOff x="1915428" y="1684273"/>
            <a:chExt cx="433137" cy="452387"/>
          </a:xfrm>
        </p:grpSpPr>
        <p:sp>
          <p:nvSpPr>
            <p:cNvPr id="31" name="Teardrop 30"/>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32" name="Oval 31"/>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33" name="Group 32"/>
          <p:cNvGrpSpPr/>
          <p:nvPr/>
        </p:nvGrpSpPr>
        <p:grpSpPr>
          <a:xfrm>
            <a:off x="4065467" y="4675033"/>
            <a:ext cx="243640" cy="254468"/>
            <a:chOff x="1915428" y="1684273"/>
            <a:chExt cx="433137" cy="452387"/>
          </a:xfrm>
        </p:grpSpPr>
        <p:sp>
          <p:nvSpPr>
            <p:cNvPr id="34" name="Teardrop 33"/>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35" name="Oval 34"/>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36" name="Group 35"/>
          <p:cNvGrpSpPr/>
          <p:nvPr/>
        </p:nvGrpSpPr>
        <p:grpSpPr>
          <a:xfrm>
            <a:off x="1713221" y="2913092"/>
            <a:ext cx="243640" cy="254468"/>
            <a:chOff x="1915428" y="1684273"/>
            <a:chExt cx="433137" cy="452387"/>
          </a:xfrm>
        </p:grpSpPr>
        <p:sp>
          <p:nvSpPr>
            <p:cNvPr id="37" name="Teardrop 36"/>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38" name="Oval 37"/>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39" name="Group 38"/>
          <p:cNvGrpSpPr/>
          <p:nvPr/>
        </p:nvGrpSpPr>
        <p:grpSpPr>
          <a:xfrm>
            <a:off x="2876613" y="2096395"/>
            <a:ext cx="243640" cy="254468"/>
            <a:chOff x="1915428" y="1684273"/>
            <a:chExt cx="433137" cy="452387"/>
          </a:xfrm>
        </p:grpSpPr>
        <p:sp>
          <p:nvSpPr>
            <p:cNvPr id="40" name="Teardrop 39"/>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41" name="Oval 40"/>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42" name="Group 41"/>
          <p:cNvGrpSpPr/>
          <p:nvPr/>
        </p:nvGrpSpPr>
        <p:grpSpPr>
          <a:xfrm>
            <a:off x="1980330" y="3289607"/>
            <a:ext cx="243640" cy="254468"/>
            <a:chOff x="1915428" y="1684273"/>
            <a:chExt cx="433137" cy="452387"/>
          </a:xfrm>
        </p:grpSpPr>
        <p:sp>
          <p:nvSpPr>
            <p:cNvPr id="43" name="Teardrop 42"/>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44" name="Oval 43"/>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45" name="Group 44"/>
          <p:cNvGrpSpPr/>
          <p:nvPr/>
        </p:nvGrpSpPr>
        <p:grpSpPr>
          <a:xfrm>
            <a:off x="2453132" y="1426172"/>
            <a:ext cx="243640" cy="254468"/>
            <a:chOff x="1915428" y="1684273"/>
            <a:chExt cx="433137" cy="452387"/>
          </a:xfrm>
        </p:grpSpPr>
        <p:sp>
          <p:nvSpPr>
            <p:cNvPr id="46" name="Teardrop 45"/>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47" name="Oval 46"/>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48" name="Group 47"/>
          <p:cNvGrpSpPr/>
          <p:nvPr/>
        </p:nvGrpSpPr>
        <p:grpSpPr>
          <a:xfrm>
            <a:off x="1788741" y="1525636"/>
            <a:ext cx="243640" cy="254468"/>
            <a:chOff x="1915428" y="1684273"/>
            <a:chExt cx="433137" cy="452387"/>
          </a:xfrm>
        </p:grpSpPr>
        <p:sp>
          <p:nvSpPr>
            <p:cNvPr id="49" name="Teardrop 48"/>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50" name="Oval 49"/>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52" name="Group 51"/>
          <p:cNvGrpSpPr/>
          <p:nvPr/>
        </p:nvGrpSpPr>
        <p:grpSpPr>
          <a:xfrm>
            <a:off x="4201243" y="3673870"/>
            <a:ext cx="243640" cy="254468"/>
            <a:chOff x="1915428" y="1684273"/>
            <a:chExt cx="433137" cy="452387"/>
          </a:xfrm>
        </p:grpSpPr>
        <p:sp>
          <p:nvSpPr>
            <p:cNvPr id="53" name="Teardrop 52"/>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54" name="Oval 53"/>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55" name="Group 54"/>
          <p:cNvGrpSpPr/>
          <p:nvPr/>
        </p:nvGrpSpPr>
        <p:grpSpPr>
          <a:xfrm>
            <a:off x="2739518" y="2793896"/>
            <a:ext cx="243640" cy="254468"/>
            <a:chOff x="1915428" y="1684273"/>
            <a:chExt cx="433137" cy="452387"/>
          </a:xfrm>
        </p:grpSpPr>
        <p:sp>
          <p:nvSpPr>
            <p:cNvPr id="56" name="Teardrop 55"/>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57" name="Oval 56"/>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58" name="Group 57"/>
          <p:cNvGrpSpPr/>
          <p:nvPr/>
        </p:nvGrpSpPr>
        <p:grpSpPr>
          <a:xfrm>
            <a:off x="1964356" y="1916497"/>
            <a:ext cx="243640" cy="254468"/>
            <a:chOff x="1915428" y="1684273"/>
            <a:chExt cx="433137" cy="452387"/>
          </a:xfrm>
        </p:grpSpPr>
        <p:sp>
          <p:nvSpPr>
            <p:cNvPr id="59" name="Teardrop 58"/>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60" name="Oval 59"/>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61" name="Group 60"/>
          <p:cNvGrpSpPr/>
          <p:nvPr/>
        </p:nvGrpSpPr>
        <p:grpSpPr>
          <a:xfrm>
            <a:off x="4044543" y="3434461"/>
            <a:ext cx="243640" cy="254468"/>
            <a:chOff x="1915428" y="1684273"/>
            <a:chExt cx="433137" cy="452387"/>
          </a:xfrm>
        </p:grpSpPr>
        <p:sp>
          <p:nvSpPr>
            <p:cNvPr id="62" name="Teardrop 61"/>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63" name="Oval 62"/>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64" name="Group 63"/>
          <p:cNvGrpSpPr/>
          <p:nvPr/>
        </p:nvGrpSpPr>
        <p:grpSpPr>
          <a:xfrm>
            <a:off x="1216690" y="2549125"/>
            <a:ext cx="243640" cy="254468"/>
            <a:chOff x="1915428" y="1684273"/>
            <a:chExt cx="433137" cy="452387"/>
          </a:xfrm>
        </p:grpSpPr>
        <p:sp>
          <p:nvSpPr>
            <p:cNvPr id="65" name="Teardrop 64"/>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66" name="Oval 65"/>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67" name="Group 66"/>
          <p:cNvGrpSpPr/>
          <p:nvPr/>
        </p:nvGrpSpPr>
        <p:grpSpPr>
          <a:xfrm>
            <a:off x="3036953" y="3270018"/>
            <a:ext cx="243640" cy="254468"/>
            <a:chOff x="1915428" y="1684273"/>
            <a:chExt cx="433137" cy="452387"/>
          </a:xfrm>
        </p:grpSpPr>
        <p:sp>
          <p:nvSpPr>
            <p:cNvPr id="68" name="Teardrop 67"/>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69" name="Oval 68"/>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nvGrpSpPr>
          <p:cNvPr id="70" name="Group 69"/>
          <p:cNvGrpSpPr/>
          <p:nvPr/>
        </p:nvGrpSpPr>
        <p:grpSpPr>
          <a:xfrm>
            <a:off x="945628" y="2014495"/>
            <a:ext cx="243640" cy="254468"/>
            <a:chOff x="1915428" y="1684273"/>
            <a:chExt cx="433137" cy="452387"/>
          </a:xfrm>
        </p:grpSpPr>
        <p:sp>
          <p:nvSpPr>
            <p:cNvPr id="71" name="Teardrop 70"/>
            <p:cNvSpPr/>
            <p:nvPr/>
          </p:nvSpPr>
          <p:spPr>
            <a:xfrm rot="8293250">
              <a:off x="1915428" y="1684273"/>
              <a:ext cx="433137" cy="4523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72" name="Oval 71"/>
            <p:cNvSpPr/>
            <p:nvPr/>
          </p:nvSpPr>
          <p:spPr>
            <a:xfrm>
              <a:off x="2021305" y="1799924"/>
              <a:ext cx="211756" cy="1925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spTree>
    <p:extLst>
      <p:ext uri="{BB962C8B-B14F-4D97-AF65-F5344CB8AC3E}">
        <p14:creationId xmlns:p14="http://schemas.microsoft.com/office/powerpoint/2010/main" val="135942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9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900"/>
                            </p:stCondLst>
                            <p:childTnLst>
                              <p:par>
                                <p:cTn id="29" presetID="4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90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6900"/>
                            </p:stCondLst>
                            <p:childTnLst>
                              <p:par>
                                <p:cTn id="41" presetID="42"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79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8900"/>
                            </p:stCondLst>
                            <p:childTnLst>
                              <p:par>
                                <p:cTn id="53" presetID="42"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99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10900"/>
                            </p:stCondLst>
                            <p:childTnLst>
                              <p:par>
                                <p:cTn id="65" presetID="42"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11900"/>
                            </p:stCondLst>
                            <p:childTnLst>
                              <p:par>
                                <p:cTn id="71" presetID="42"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12900"/>
                            </p:stCondLst>
                            <p:childTnLst>
                              <p:par>
                                <p:cTn id="77" presetID="42"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par>
                          <p:cTn id="82" fill="hold">
                            <p:stCondLst>
                              <p:cond delay="13900"/>
                            </p:stCondLst>
                            <p:childTnLst>
                              <p:par>
                                <p:cTn id="83" presetID="42"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par>
                          <p:cTn id="88" fill="hold">
                            <p:stCondLst>
                              <p:cond delay="14900"/>
                            </p:stCondLst>
                            <p:childTnLst>
                              <p:par>
                                <p:cTn id="89" presetID="42" presetClass="entr" presetSubtype="0"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childTnLst>
                          </p:cTn>
                        </p:par>
                        <p:par>
                          <p:cTn id="94" fill="hold">
                            <p:stCondLst>
                              <p:cond delay="15900"/>
                            </p:stCondLst>
                            <p:childTnLst>
                              <p:par>
                                <p:cTn id="95" presetID="42" presetClass="entr" presetSubtype="0" fill="hold"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1000" fill="hold"/>
                                        <p:tgtEl>
                                          <p:spTgt spid="52"/>
                                        </p:tgtEl>
                                        <p:attrNameLst>
                                          <p:attrName>ppt_y</p:attrName>
                                        </p:attrNameLst>
                                      </p:cBhvr>
                                      <p:tavLst>
                                        <p:tav tm="0">
                                          <p:val>
                                            <p:strVal val="#ppt_y+.1"/>
                                          </p:val>
                                        </p:tav>
                                        <p:tav tm="100000">
                                          <p:val>
                                            <p:strVal val="#ppt_y"/>
                                          </p:val>
                                        </p:tav>
                                      </p:tavLst>
                                    </p:anim>
                                  </p:childTnLst>
                                </p:cTn>
                              </p:par>
                            </p:childTnLst>
                          </p:cTn>
                        </p:par>
                        <p:par>
                          <p:cTn id="100" fill="hold">
                            <p:stCondLst>
                              <p:cond delay="16900"/>
                            </p:stCondLst>
                            <p:childTnLst>
                              <p:par>
                                <p:cTn id="101" presetID="42" presetClass="entr" presetSubtype="0" fill="hold"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1000"/>
                                        <p:tgtEl>
                                          <p:spTgt spid="55"/>
                                        </p:tgtEl>
                                      </p:cBhvr>
                                    </p:animEffect>
                                    <p:anim calcmode="lin" valueType="num">
                                      <p:cBhvr>
                                        <p:cTn id="104" dur="1000" fill="hold"/>
                                        <p:tgtEl>
                                          <p:spTgt spid="55"/>
                                        </p:tgtEl>
                                        <p:attrNameLst>
                                          <p:attrName>ppt_x</p:attrName>
                                        </p:attrNameLst>
                                      </p:cBhvr>
                                      <p:tavLst>
                                        <p:tav tm="0">
                                          <p:val>
                                            <p:strVal val="#ppt_x"/>
                                          </p:val>
                                        </p:tav>
                                        <p:tav tm="100000">
                                          <p:val>
                                            <p:strVal val="#ppt_x"/>
                                          </p:val>
                                        </p:tav>
                                      </p:tavLst>
                                    </p:anim>
                                    <p:anim calcmode="lin" valueType="num">
                                      <p:cBhvr>
                                        <p:cTn id="105" dur="1000" fill="hold"/>
                                        <p:tgtEl>
                                          <p:spTgt spid="55"/>
                                        </p:tgtEl>
                                        <p:attrNameLst>
                                          <p:attrName>ppt_y</p:attrName>
                                        </p:attrNameLst>
                                      </p:cBhvr>
                                      <p:tavLst>
                                        <p:tav tm="0">
                                          <p:val>
                                            <p:strVal val="#ppt_y+.1"/>
                                          </p:val>
                                        </p:tav>
                                        <p:tav tm="100000">
                                          <p:val>
                                            <p:strVal val="#ppt_y"/>
                                          </p:val>
                                        </p:tav>
                                      </p:tavLst>
                                    </p:anim>
                                  </p:childTnLst>
                                </p:cTn>
                              </p:par>
                            </p:childTnLst>
                          </p:cTn>
                        </p:par>
                        <p:par>
                          <p:cTn id="106" fill="hold">
                            <p:stCondLst>
                              <p:cond delay="17900"/>
                            </p:stCondLst>
                            <p:childTnLst>
                              <p:par>
                                <p:cTn id="107" presetID="42" presetClass="entr" presetSubtype="0" fill="hold"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1000"/>
                                        <p:tgtEl>
                                          <p:spTgt spid="58"/>
                                        </p:tgtEl>
                                      </p:cBhvr>
                                    </p:animEffect>
                                    <p:anim calcmode="lin" valueType="num">
                                      <p:cBhvr>
                                        <p:cTn id="110" dur="1000" fill="hold"/>
                                        <p:tgtEl>
                                          <p:spTgt spid="58"/>
                                        </p:tgtEl>
                                        <p:attrNameLst>
                                          <p:attrName>ppt_x</p:attrName>
                                        </p:attrNameLst>
                                      </p:cBhvr>
                                      <p:tavLst>
                                        <p:tav tm="0">
                                          <p:val>
                                            <p:strVal val="#ppt_x"/>
                                          </p:val>
                                        </p:tav>
                                        <p:tav tm="100000">
                                          <p:val>
                                            <p:strVal val="#ppt_x"/>
                                          </p:val>
                                        </p:tav>
                                      </p:tavLst>
                                    </p:anim>
                                    <p:anim calcmode="lin" valueType="num">
                                      <p:cBhvr>
                                        <p:cTn id="111" dur="1000" fill="hold"/>
                                        <p:tgtEl>
                                          <p:spTgt spid="58"/>
                                        </p:tgtEl>
                                        <p:attrNameLst>
                                          <p:attrName>ppt_y</p:attrName>
                                        </p:attrNameLst>
                                      </p:cBhvr>
                                      <p:tavLst>
                                        <p:tav tm="0">
                                          <p:val>
                                            <p:strVal val="#ppt_y+.1"/>
                                          </p:val>
                                        </p:tav>
                                        <p:tav tm="100000">
                                          <p:val>
                                            <p:strVal val="#ppt_y"/>
                                          </p:val>
                                        </p:tav>
                                      </p:tavLst>
                                    </p:anim>
                                  </p:childTnLst>
                                </p:cTn>
                              </p:par>
                            </p:childTnLst>
                          </p:cTn>
                        </p:par>
                        <p:par>
                          <p:cTn id="112" fill="hold">
                            <p:stCondLst>
                              <p:cond delay="18900"/>
                            </p:stCondLst>
                            <p:childTnLst>
                              <p:par>
                                <p:cTn id="113" presetID="42" presetClass="entr" presetSubtype="0"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1000"/>
                                        <p:tgtEl>
                                          <p:spTgt spid="61"/>
                                        </p:tgtEl>
                                      </p:cBhvr>
                                    </p:animEffect>
                                    <p:anim calcmode="lin" valueType="num">
                                      <p:cBhvr>
                                        <p:cTn id="116" dur="1000" fill="hold"/>
                                        <p:tgtEl>
                                          <p:spTgt spid="61"/>
                                        </p:tgtEl>
                                        <p:attrNameLst>
                                          <p:attrName>ppt_x</p:attrName>
                                        </p:attrNameLst>
                                      </p:cBhvr>
                                      <p:tavLst>
                                        <p:tav tm="0">
                                          <p:val>
                                            <p:strVal val="#ppt_x"/>
                                          </p:val>
                                        </p:tav>
                                        <p:tav tm="100000">
                                          <p:val>
                                            <p:strVal val="#ppt_x"/>
                                          </p:val>
                                        </p:tav>
                                      </p:tavLst>
                                    </p:anim>
                                    <p:anim calcmode="lin" valueType="num">
                                      <p:cBhvr>
                                        <p:cTn id="117" dur="1000" fill="hold"/>
                                        <p:tgtEl>
                                          <p:spTgt spid="61"/>
                                        </p:tgtEl>
                                        <p:attrNameLst>
                                          <p:attrName>ppt_y</p:attrName>
                                        </p:attrNameLst>
                                      </p:cBhvr>
                                      <p:tavLst>
                                        <p:tav tm="0">
                                          <p:val>
                                            <p:strVal val="#ppt_y+.1"/>
                                          </p:val>
                                        </p:tav>
                                        <p:tav tm="100000">
                                          <p:val>
                                            <p:strVal val="#ppt_y"/>
                                          </p:val>
                                        </p:tav>
                                      </p:tavLst>
                                    </p:anim>
                                  </p:childTnLst>
                                </p:cTn>
                              </p:par>
                            </p:childTnLst>
                          </p:cTn>
                        </p:par>
                        <p:par>
                          <p:cTn id="118" fill="hold">
                            <p:stCondLst>
                              <p:cond delay="19900"/>
                            </p:stCondLst>
                            <p:childTnLst>
                              <p:par>
                                <p:cTn id="119" presetID="42" presetClass="entr" presetSubtype="0" fill="hold" nodeType="after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1000"/>
                                        <p:tgtEl>
                                          <p:spTgt spid="64"/>
                                        </p:tgtEl>
                                      </p:cBhvr>
                                    </p:animEffect>
                                    <p:anim calcmode="lin" valueType="num">
                                      <p:cBhvr>
                                        <p:cTn id="122" dur="1000" fill="hold"/>
                                        <p:tgtEl>
                                          <p:spTgt spid="64"/>
                                        </p:tgtEl>
                                        <p:attrNameLst>
                                          <p:attrName>ppt_x</p:attrName>
                                        </p:attrNameLst>
                                      </p:cBhvr>
                                      <p:tavLst>
                                        <p:tav tm="0">
                                          <p:val>
                                            <p:strVal val="#ppt_x"/>
                                          </p:val>
                                        </p:tav>
                                        <p:tav tm="100000">
                                          <p:val>
                                            <p:strVal val="#ppt_x"/>
                                          </p:val>
                                        </p:tav>
                                      </p:tavLst>
                                    </p:anim>
                                    <p:anim calcmode="lin" valueType="num">
                                      <p:cBhvr>
                                        <p:cTn id="123" dur="1000" fill="hold"/>
                                        <p:tgtEl>
                                          <p:spTgt spid="64"/>
                                        </p:tgtEl>
                                        <p:attrNameLst>
                                          <p:attrName>ppt_y</p:attrName>
                                        </p:attrNameLst>
                                      </p:cBhvr>
                                      <p:tavLst>
                                        <p:tav tm="0">
                                          <p:val>
                                            <p:strVal val="#ppt_y+.1"/>
                                          </p:val>
                                        </p:tav>
                                        <p:tav tm="100000">
                                          <p:val>
                                            <p:strVal val="#ppt_y"/>
                                          </p:val>
                                        </p:tav>
                                      </p:tavLst>
                                    </p:anim>
                                  </p:childTnLst>
                                </p:cTn>
                              </p:par>
                            </p:childTnLst>
                          </p:cTn>
                        </p:par>
                        <p:par>
                          <p:cTn id="124" fill="hold">
                            <p:stCondLst>
                              <p:cond delay="20900"/>
                            </p:stCondLst>
                            <p:childTnLst>
                              <p:par>
                                <p:cTn id="125" presetID="42" presetClass="entr" presetSubtype="0"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ppt_x</p:attrName>
                                        </p:attrNameLst>
                                      </p:cBhvr>
                                      <p:tavLst>
                                        <p:tav tm="0">
                                          <p:val>
                                            <p:strVal val="#ppt_x"/>
                                          </p:val>
                                        </p:tav>
                                        <p:tav tm="100000">
                                          <p:val>
                                            <p:strVal val="#ppt_x"/>
                                          </p:val>
                                        </p:tav>
                                      </p:tavLst>
                                    </p:anim>
                                    <p:anim calcmode="lin" valueType="num">
                                      <p:cBhvr>
                                        <p:cTn id="129" dur="1000" fill="hold"/>
                                        <p:tgtEl>
                                          <p:spTgt spid="67"/>
                                        </p:tgtEl>
                                        <p:attrNameLst>
                                          <p:attrName>ppt_y</p:attrName>
                                        </p:attrNameLst>
                                      </p:cBhvr>
                                      <p:tavLst>
                                        <p:tav tm="0">
                                          <p:val>
                                            <p:strVal val="#ppt_y+.1"/>
                                          </p:val>
                                        </p:tav>
                                        <p:tav tm="100000">
                                          <p:val>
                                            <p:strVal val="#ppt_y"/>
                                          </p:val>
                                        </p:tav>
                                      </p:tavLst>
                                    </p:anim>
                                  </p:childTnLst>
                                </p:cTn>
                              </p:par>
                            </p:childTnLst>
                          </p:cTn>
                        </p:par>
                        <p:par>
                          <p:cTn id="130" fill="hold">
                            <p:stCondLst>
                              <p:cond delay="21900"/>
                            </p:stCondLst>
                            <p:childTnLst>
                              <p:par>
                                <p:cTn id="131" presetID="42" presetClass="entr" presetSubtype="0" fill="hold" nodeType="after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1000"/>
                                        <p:tgtEl>
                                          <p:spTgt spid="70"/>
                                        </p:tgtEl>
                                      </p:cBhvr>
                                    </p:animEffect>
                                    <p:anim calcmode="lin" valueType="num">
                                      <p:cBhvr>
                                        <p:cTn id="134" dur="1000" fill="hold"/>
                                        <p:tgtEl>
                                          <p:spTgt spid="70"/>
                                        </p:tgtEl>
                                        <p:attrNameLst>
                                          <p:attrName>ppt_x</p:attrName>
                                        </p:attrNameLst>
                                      </p:cBhvr>
                                      <p:tavLst>
                                        <p:tav tm="0">
                                          <p:val>
                                            <p:strVal val="#ppt_x"/>
                                          </p:val>
                                        </p:tav>
                                        <p:tav tm="100000">
                                          <p:val>
                                            <p:strVal val="#ppt_x"/>
                                          </p:val>
                                        </p:tav>
                                      </p:tavLst>
                                    </p:anim>
                                    <p:anim calcmode="lin" valueType="num">
                                      <p:cBhvr>
                                        <p:cTn id="13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776" y="1567174"/>
            <a:ext cx="3799640" cy="331278"/>
          </a:xfrm>
        </p:spPr>
        <p:txBody>
          <a:bodyPr>
            <a:noAutofit/>
          </a:bodyPr>
          <a:lstStyle/>
          <a:p>
            <a:r>
              <a:rPr lang="en-US" sz="2800" b="1" u="sng" dirty="0">
                <a:latin typeface="Tahoma" panose="020B0604030504040204" pitchFamily="34" charset="0"/>
                <a:ea typeface="Tahoma" panose="020B0604030504040204" pitchFamily="34" charset="0"/>
                <a:cs typeface="Tahoma" panose="020B0604030504040204" pitchFamily="34" charset="0"/>
              </a:rPr>
              <a:t>As of October 2019:</a:t>
            </a:r>
          </a:p>
        </p:txBody>
      </p:sp>
      <p:sp>
        <p:nvSpPr>
          <p:cNvPr id="3" name="Content Placeholder 2"/>
          <p:cNvSpPr>
            <a:spLocks noGrp="1"/>
          </p:cNvSpPr>
          <p:nvPr>
            <p:ph idx="1"/>
          </p:nvPr>
        </p:nvSpPr>
        <p:spPr>
          <a:xfrm>
            <a:off x="771525" y="2266950"/>
            <a:ext cx="5324475" cy="2655092"/>
          </a:xfrm>
        </p:spPr>
        <p:txBody>
          <a:bodyPr>
            <a:normAutofit fontScale="92500" lnSpcReduction="10000"/>
          </a:bodyPr>
          <a:lstStyle/>
          <a:p>
            <a:pPr marL="0" indent="0" algn="ctr">
              <a:buNone/>
            </a:pPr>
            <a:r>
              <a:rPr lang="en-US" sz="30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89 Participating Restaurants</a:t>
            </a:r>
          </a:p>
          <a:p>
            <a:pPr marL="0" indent="0">
              <a:buNone/>
            </a:pPr>
            <a:endParaRPr lang="en-US"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82 Pending Approval</a:t>
            </a:r>
          </a:p>
          <a:p>
            <a:pPr marL="0" indent="0">
              <a:buNone/>
            </a:pPr>
            <a:endParaRPr lang="en-US"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15 Unique Restaurant brands </a:t>
            </a:r>
          </a:p>
          <a:p>
            <a:pPr marL="0" indent="0">
              <a:buNone/>
            </a:pPr>
            <a:endPar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2"/>
          <p:cNvSpPr txBox="1">
            <a:spLocks/>
          </p:cNvSpPr>
          <p:nvPr/>
        </p:nvSpPr>
        <p:spPr>
          <a:xfrm>
            <a:off x="6096000" y="2459833"/>
            <a:ext cx="5118069" cy="2655091"/>
          </a:xfrm>
          <a:prstGeom prst="rect">
            <a:avLst/>
          </a:prstGeom>
        </p:spPr>
        <p:txBody>
          <a:bodyPr vert="horz" lIns="51435" tIns="25718" rIns="51435" bIns="2571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1575"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defTabSz="685800">
              <a:spcBef>
                <a:spcPts val="750"/>
              </a:spcBef>
              <a:buNone/>
            </a:pP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 93,000 EBT Transactions</a:t>
            </a:r>
          </a:p>
          <a:p>
            <a:pPr marL="0" indent="0" defTabSz="685800">
              <a:spcBef>
                <a:spcPts val="750"/>
              </a:spcBef>
              <a:buNone/>
            </a:pPr>
            <a:endParaRPr lang="en-US"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defTabSz="685800">
              <a:spcBef>
                <a:spcPts val="750"/>
              </a:spcBef>
              <a:buNone/>
            </a:pPr>
            <a:r>
              <a:rPr lang="en-US"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$1,035,829 in redemptions</a:t>
            </a:r>
          </a:p>
          <a:p>
            <a:pPr marL="0" indent="0" defTabSz="685800">
              <a:spcBef>
                <a:spcPts val="750"/>
              </a:spcBef>
              <a:buNone/>
            </a:pPr>
            <a:r>
              <a:rPr lang="en-US"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0" indent="0" defTabSz="685800">
              <a:spcBef>
                <a:spcPts val="750"/>
              </a:spcBef>
              <a:buNone/>
            </a:pPr>
            <a:r>
              <a:rPr lang="en-US"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816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FC6AF-5C5D-4BE1-B368-09FA11110A2D}"/>
              </a:ext>
            </a:extLst>
          </p:cNvPr>
          <p:cNvSpPr>
            <a:spLocks noGrp="1"/>
          </p:cNvSpPr>
          <p:nvPr>
            <p:ph idx="1"/>
          </p:nvPr>
        </p:nvSpPr>
        <p:spPr>
          <a:xfrm>
            <a:off x="542925" y="1430317"/>
            <a:ext cx="11096625" cy="3263504"/>
          </a:xfrm>
        </p:spPr>
        <p:txBody>
          <a:bodyPr>
            <a:noAutofit/>
          </a:bodyPr>
          <a:lstStyle/>
          <a:p>
            <a:r>
              <a:rPr lang="en-US" sz="2800" dirty="0"/>
              <a:t>Federal rules prevent the purchase of prepared meals.</a:t>
            </a:r>
          </a:p>
          <a:p>
            <a:pPr marL="0" indent="0">
              <a:buNone/>
            </a:pPr>
            <a:endParaRPr lang="en-US" sz="2800" dirty="0"/>
          </a:p>
          <a:p>
            <a:r>
              <a:rPr lang="en-US" sz="2800" dirty="0"/>
              <a:t>Restaurant Meals Program (RMP) eligible households are exempt from the federal rule and may use their CalFresh benefits to purchase tax-exempt meals from RMP participating restaurants that meet United States Department of Agriculture Food and Nutrition Service (USDA-FNS) requirements and have entered a Memorandum of Understanding (MOU) with the county. </a:t>
            </a:r>
          </a:p>
          <a:p>
            <a:pPr marL="0" indent="0">
              <a:buNone/>
            </a:pPr>
            <a:endParaRPr lang="en-US" sz="3200" dirty="0"/>
          </a:p>
          <a:p>
            <a:r>
              <a:rPr lang="en-US" sz="3200" dirty="0"/>
              <a:t>RMP CalFresh participants are homeless, elderly, and disabled.   </a:t>
            </a:r>
          </a:p>
        </p:txBody>
      </p:sp>
    </p:spTree>
    <p:extLst>
      <p:ext uri="{BB962C8B-B14F-4D97-AF65-F5344CB8AC3E}">
        <p14:creationId xmlns:p14="http://schemas.microsoft.com/office/powerpoint/2010/main" val="95967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6" y="1514018"/>
            <a:ext cx="9629774" cy="4619624"/>
          </a:xfrm>
        </p:spPr>
        <p:txBody>
          <a:bodyPr>
            <a:normAutofit fontScale="85000" lnSpcReduction="20000"/>
          </a:bodyPr>
          <a:lstStyle/>
          <a:p>
            <a:pPr marL="0" indent="0">
              <a:buNone/>
            </a:pPr>
            <a:endPar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Health Care Agency/Environmental Health</a:t>
            </a:r>
          </a:p>
          <a:p>
            <a:pPr lvl="2"/>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Email blasts</a:t>
            </a:r>
          </a:p>
          <a:p>
            <a:pPr lvl="2"/>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Community Based Organizations</a:t>
            </a:r>
          </a:p>
          <a:p>
            <a:pPr lvl="2"/>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Presentations</a:t>
            </a:r>
          </a:p>
          <a:p>
            <a:pPr marL="514350" lvl="2" indent="0">
              <a:buNone/>
            </a:pPr>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SSA Web content-Restaurant Locator Tool</a:t>
            </a:r>
          </a:p>
          <a:p>
            <a:pPr lvl="2"/>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Press Releases and News coverage</a:t>
            </a:r>
          </a:p>
          <a:p>
            <a:pPr lvl="2"/>
            <a:endPar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endParaRPr>
          </a:p>
          <a:p>
            <a:pPr lvl="2"/>
            <a:r>
              <a:rPr lang="en-US" sz="2800" dirty="0">
                <a:solidFill>
                  <a:srgbClr val="C0C0C0"/>
                </a:solidFill>
                <a:latin typeface="Tahoma" panose="020B0604030504040204" pitchFamily="34" charset="0"/>
                <a:ea typeface="Tahoma" panose="020B0604030504040204" pitchFamily="34" charset="0"/>
                <a:cs typeface="Tahoma" panose="020B0604030504040204" pitchFamily="34" charset="0"/>
              </a:rPr>
              <a:t>Working with other RMP counties</a:t>
            </a:r>
          </a:p>
          <a:p>
            <a:pPr lvl="2"/>
            <a:endParaRPr lang="en-US" sz="1350" dirty="0">
              <a:solidFill>
                <a:srgbClr val="C0C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3248025" y="1162050"/>
            <a:ext cx="5995991" cy="351968"/>
          </a:xfrm>
        </p:spPr>
        <p:txBody>
          <a:bodyPr>
            <a:noAutofit/>
          </a:bodyPr>
          <a:lstStyle/>
          <a:p>
            <a:r>
              <a:rPr lang="en-US" sz="2800" dirty="0">
                <a:latin typeface="Tahoma" panose="020B0604030504040204" pitchFamily="34" charset="0"/>
                <a:ea typeface="Tahoma" panose="020B0604030504040204" pitchFamily="34" charset="0"/>
                <a:cs typeface="Tahoma" panose="020B0604030504040204" pitchFamily="34" charset="0"/>
              </a:rPr>
              <a:t>Restaurant and Customer Outreach</a:t>
            </a:r>
          </a:p>
        </p:txBody>
      </p:sp>
    </p:spTree>
    <p:extLst>
      <p:ext uri="{BB962C8B-B14F-4D97-AF65-F5344CB8AC3E}">
        <p14:creationId xmlns:p14="http://schemas.microsoft.com/office/powerpoint/2010/main" val="14382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3" end="3"/>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5" end="5"/>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
                                            <p:txEl>
                                              <p:pRg st="7" end="7"/>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3">
                                            <p:txEl>
                                              <p:pRg st="9" end="9"/>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9" end="9"/>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3">
                                            <p:txEl>
                                              <p:pRg st="11" end="11"/>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11" end="11"/>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3">
                                            <p:txEl>
                                              <p:pRg st="13" end="13"/>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13" end="1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2800" y="2361057"/>
            <a:ext cx="4316412" cy="2877608"/>
          </a:xfrm>
          <a:ln w="76200">
            <a:solidFill>
              <a:schemeClr val="accent1"/>
            </a:solidFill>
          </a:ln>
        </p:spPr>
      </p:pic>
      <p:sp>
        <p:nvSpPr>
          <p:cNvPr id="6" name="TextBox 5"/>
          <p:cNvSpPr txBox="1"/>
          <p:nvPr/>
        </p:nvSpPr>
        <p:spPr>
          <a:xfrm>
            <a:off x="666750" y="1247776"/>
            <a:ext cx="6496050" cy="4832092"/>
          </a:xfrm>
          <a:prstGeom prst="rect">
            <a:avLst/>
          </a:prstGeom>
          <a:noFill/>
          <a:ln>
            <a:noFill/>
          </a:ln>
        </p:spPr>
        <p:txBody>
          <a:bodyPr wrap="square" rtlCol="0">
            <a:spAutoFit/>
          </a:bodyPr>
          <a:lstStyle/>
          <a:p>
            <a:pPr marL="192881" indent="-192881" defTabSz="685800">
              <a:buFont typeface="Arial" panose="020B0604020202020204" pitchFamily="34" charset="0"/>
              <a:buChar char="•"/>
            </a:pPr>
            <a:r>
              <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rPr>
              <a:t>How many RMP eligible CalFresh recipients are in your county?</a:t>
            </a:r>
          </a:p>
          <a:p>
            <a:pPr defTabSz="685800"/>
            <a:endPar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endParaRPr>
          </a:p>
          <a:p>
            <a:pPr marL="192881" indent="-192881" defTabSz="685800">
              <a:buFont typeface="Arial" panose="020B0604020202020204" pitchFamily="34" charset="0"/>
              <a:buChar char="•"/>
            </a:pPr>
            <a:r>
              <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rPr>
              <a:t>Where are the RMP eligible CalFresh recipients in your county?</a:t>
            </a:r>
          </a:p>
          <a:p>
            <a:pPr marL="192881" indent="-192881" defTabSz="685800">
              <a:buFont typeface="Arial" panose="020B0604020202020204" pitchFamily="34" charset="0"/>
              <a:buChar char="•"/>
            </a:pPr>
            <a:endPar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endParaRPr>
          </a:p>
          <a:p>
            <a:pPr marL="192881" indent="-192881" defTabSz="685800">
              <a:buFont typeface="Arial" panose="020B0604020202020204" pitchFamily="34" charset="0"/>
              <a:buChar char="•"/>
            </a:pPr>
            <a:r>
              <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rPr>
              <a:t>Which participating restaurants are RMP eligible customers frequenting?</a:t>
            </a:r>
          </a:p>
          <a:p>
            <a:pPr defTabSz="685800"/>
            <a:endPar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endParaRPr>
          </a:p>
          <a:p>
            <a:pPr marL="160735" indent="-160735" defTabSz="685800">
              <a:buFont typeface="Arial" panose="020B0604020202020204" pitchFamily="34" charset="0"/>
              <a:buChar char="•"/>
            </a:pPr>
            <a:r>
              <a:rPr lang="en-US" sz="28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rPr>
              <a:t>Who is using the program benefits?</a:t>
            </a:r>
          </a:p>
          <a:p>
            <a:pPr marL="160735" indent="-160735" defTabSz="685800">
              <a:buFont typeface="Arial" panose="020B0604020202020204" pitchFamily="34" charset="0"/>
              <a:buChar char="•"/>
            </a:pPr>
            <a:endParaRPr lang="en-US" sz="2800" dirty="0">
              <a:solidFill>
                <a:srgbClr val="DDDDDD"/>
              </a:solidFill>
              <a:latin typeface="Calibri" panose="020F0502020204030204"/>
            </a:endParaRPr>
          </a:p>
        </p:txBody>
      </p:sp>
    </p:spTree>
    <p:extLst>
      <p:ext uri="{BB962C8B-B14F-4D97-AF65-F5344CB8AC3E}">
        <p14:creationId xmlns:p14="http://schemas.microsoft.com/office/powerpoint/2010/main" val="35511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500"/>
                                  </p:stCondLst>
                                  <p:childTnLst>
                                    <p:animClr clrSpc="rgb" dir="cw">
                                      <p:cBhvr override="childStyle">
                                        <p:cTn id="6" dur="2000" fill="hold"/>
                                        <p:tgtEl>
                                          <p:spTgt spid="6">
                                            <p:txEl>
                                              <p:pRg st="0" end="0"/>
                                            </p:txEl>
                                          </p:spTgt>
                                        </p:tgtEl>
                                        <p:attrNameLst>
                                          <p:attrName>style.color</p:attrName>
                                        </p:attrNameLst>
                                      </p:cBhvr>
                                      <p:to>
                                        <a:srgbClr val="A5A5A5"/>
                                      </p:to>
                                    </p:animClr>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500"/>
                                  </p:stCondLst>
                                  <p:childTnLst>
                                    <p:animClr clrSpc="rgb" dir="cw">
                                      <p:cBhvr override="childStyle">
                                        <p:cTn id="10" dur="2000" fill="hold"/>
                                        <p:tgtEl>
                                          <p:spTgt spid="6">
                                            <p:txEl>
                                              <p:pRg st="2" end="2"/>
                                            </p:txEl>
                                          </p:spTgt>
                                        </p:tgtEl>
                                        <p:attrNameLst>
                                          <p:attrName>style.color</p:attrName>
                                        </p:attrNameLst>
                                      </p:cBhvr>
                                      <p:to>
                                        <a:srgbClr val="A5A5A5"/>
                                      </p:to>
                                    </p:animClr>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500"/>
                                  </p:stCondLst>
                                  <p:childTnLst>
                                    <p:animClr clrSpc="rgb" dir="cw">
                                      <p:cBhvr override="childStyle">
                                        <p:cTn id="14" dur="1000" fill="hold"/>
                                        <p:tgtEl>
                                          <p:spTgt spid="6">
                                            <p:txEl>
                                              <p:pRg st="4" end="4"/>
                                            </p:txEl>
                                          </p:spTgt>
                                        </p:tgtEl>
                                        <p:attrNameLst>
                                          <p:attrName>style.color</p:attrName>
                                        </p:attrNameLst>
                                      </p:cBhvr>
                                      <p:to>
                                        <a:srgbClr val="A5A5A5"/>
                                      </p:to>
                                    </p:animClr>
                                  </p:childTnLst>
                                  <p:subTnLst>
                                    <p:animClr clrSpc="rgb" dir="cw">
                                      <p:cBhvr override="childStyle">
                                        <p:cTn dur="1" fill="hold" display="0" masterRel="nextClick" afterEffect="1"/>
                                        <p:tgtEl>
                                          <p:spTgt spid="6">
                                            <p:txEl>
                                              <p:pRg st="4" end="4"/>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500"/>
                                  </p:stCondLst>
                                  <p:childTnLst>
                                    <p:animClr clrSpc="rgb" dir="cw">
                                      <p:cBhvr override="childStyle">
                                        <p:cTn id="18" dur="1000" fill="hold"/>
                                        <p:tgtEl>
                                          <p:spTgt spid="6">
                                            <p:txEl>
                                              <p:pRg st="6" end="6"/>
                                            </p:txEl>
                                          </p:spTgt>
                                        </p:tgtEl>
                                        <p:attrNameLst>
                                          <p:attrName>style.color</p:attrName>
                                        </p:attrNameLst>
                                      </p:cBhvr>
                                      <p:to>
                                        <a:srgbClr val="A5A5A5"/>
                                      </p:to>
                                    </p:animClr>
                                  </p:childTnLst>
                                  <p:subTnLst>
                                    <p:animClr clrSpc="rgb" dir="cw">
                                      <p:cBhvr override="childStyle">
                                        <p:cTn dur="1" fill="hold" display="0" masterRel="nextClick" afterEffect="1"/>
                                        <p:tgtEl>
                                          <p:spTgt spid="6">
                                            <p:txEl>
                                              <p:pRg st="6" end="6"/>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2772" y="1522301"/>
            <a:ext cx="9391552" cy="4568138"/>
          </a:xfrm>
          <a:prstGeom prst="rect">
            <a:avLst/>
          </a:prstGeom>
          <a:solidFill>
            <a:schemeClr val="bg1"/>
          </a:solidFill>
          <a:ln>
            <a:solidFill>
              <a:schemeClr val="tx1"/>
            </a:solidFill>
          </a:ln>
        </p:spPr>
      </p:pic>
      <p:sp>
        <p:nvSpPr>
          <p:cNvPr id="2" name="Title 1"/>
          <p:cNvSpPr>
            <a:spLocks noGrp="1"/>
          </p:cNvSpPr>
          <p:nvPr>
            <p:ph type="title"/>
          </p:nvPr>
        </p:nvSpPr>
        <p:spPr>
          <a:xfrm>
            <a:off x="3132006" y="2243658"/>
            <a:ext cx="5917611" cy="2524737"/>
          </a:xfrm>
        </p:spPr>
        <p:txBody>
          <a:bodyPr>
            <a:normAutofit/>
          </a:bodyPr>
          <a:lstStyle/>
          <a:p>
            <a:br>
              <a:rPr lang="en-US" sz="1350" dirty="0">
                <a:latin typeface="+mn-lt"/>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519" dirty="0">
                <a:latin typeface="Tahoma" panose="020B0604030504040204" pitchFamily="34" charset="0"/>
                <a:ea typeface="Tahoma" panose="020B0604030504040204" pitchFamily="34" charset="0"/>
                <a:cs typeface="Tahoma" panose="020B0604030504040204" pitchFamily="34" charset="0"/>
              </a:rPr>
            </a:br>
            <a:br>
              <a:rPr lang="en-US" sz="1350" dirty="0">
                <a:latin typeface="+mn-lt"/>
              </a:rPr>
            </a:br>
            <a:br>
              <a:rPr lang="en-US" sz="1350" dirty="0">
                <a:latin typeface="+mn-lt"/>
              </a:rPr>
            </a:br>
            <a:br>
              <a:rPr lang="en-US" sz="1350" dirty="0">
                <a:latin typeface="+mn-lt"/>
              </a:rPr>
            </a:br>
            <a:endParaRPr lang="en-US" sz="1350" dirty="0">
              <a:latin typeface="+mn-lt"/>
            </a:endParaRPr>
          </a:p>
        </p:txBody>
      </p:sp>
      <p:pic>
        <p:nvPicPr>
          <p:cNvPr id="6" name="Picture 5"/>
          <p:cNvPicPr>
            <a:picLocks noChangeAspect="1"/>
          </p:cNvPicPr>
          <p:nvPr/>
        </p:nvPicPr>
        <p:blipFill>
          <a:blip r:embed="rId4"/>
          <a:stretch>
            <a:fillRect/>
          </a:stretch>
        </p:blipFill>
        <p:spPr>
          <a:xfrm>
            <a:off x="1537629" y="1529070"/>
            <a:ext cx="4861585" cy="828295"/>
          </a:xfrm>
          <a:prstGeom prst="rect">
            <a:avLst/>
          </a:prstGeom>
          <a:noFill/>
        </p:spPr>
      </p:pic>
      <p:sp>
        <p:nvSpPr>
          <p:cNvPr id="7" name="Rectangle 6"/>
          <p:cNvSpPr/>
          <p:nvPr/>
        </p:nvSpPr>
        <p:spPr>
          <a:xfrm>
            <a:off x="1655249" y="3121572"/>
            <a:ext cx="972337" cy="36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Calibri" panose="020F0502020204030204"/>
              </a:rPr>
              <a:t>16.7K</a:t>
            </a:r>
          </a:p>
        </p:txBody>
      </p:sp>
      <p:sp>
        <p:nvSpPr>
          <p:cNvPr id="8" name="Rectangle 7"/>
          <p:cNvSpPr/>
          <p:nvPr/>
        </p:nvSpPr>
        <p:spPr>
          <a:xfrm>
            <a:off x="3414308" y="3016273"/>
            <a:ext cx="765701" cy="46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Calibri" panose="020F0502020204030204"/>
              </a:rPr>
              <a:t>16.7K</a:t>
            </a:r>
          </a:p>
        </p:txBody>
      </p:sp>
      <p:sp>
        <p:nvSpPr>
          <p:cNvPr id="9" name="Rectangle 8"/>
          <p:cNvSpPr/>
          <p:nvPr/>
        </p:nvSpPr>
        <p:spPr>
          <a:xfrm>
            <a:off x="4841739" y="3016273"/>
            <a:ext cx="802316" cy="390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Calibri" panose="020F0502020204030204"/>
              </a:rPr>
              <a:t>17.3K</a:t>
            </a:r>
          </a:p>
        </p:txBody>
      </p:sp>
      <p:sp>
        <p:nvSpPr>
          <p:cNvPr id="10" name="Rectangle 9"/>
          <p:cNvSpPr/>
          <p:nvPr/>
        </p:nvSpPr>
        <p:spPr>
          <a:xfrm>
            <a:off x="6399214" y="2340958"/>
            <a:ext cx="947517" cy="33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dirty="0">
                <a:solidFill>
                  <a:prstClr val="black"/>
                </a:solidFill>
                <a:latin typeface="Calibri" panose="020F0502020204030204"/>
              </a:rPr>
              <a:t>22.4K</a:t>
            </a:r>
          </a:p>
        </p:txBody>
      </p:sp>
      <p:sp>
        <p:nvSpPr>
          <p:cNvPr id="11" name="Rectangle 10"/>
          <p:cNvSpPr/>
          <p:nvPr/>
        </p:nvSpPr>
        <p:spPr>
          <a:xfrm>
            <a:off x="7924800" y="1935369"/>
            <a:ext cx="975280" cy="287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dirty="0">
                <a:solidFill>
                  <a:prstClr val="black"/>
                </a:solidFill>
                <a:latin typeface="Calibri" panose="020F0502020204030204"/>
              </a:rPr>
              <a:t>25.6K</a:t>
            </a:r>
          </a:p>
        </p:txBody>
      </p:sp>
      <p:sp>
        <p:nvSpPr>
          <p:cNvPr id="12" name="Rectangle 11"/>
          <p:cNvSpPr/>
          <p:nvPr/>
        </p:nvSpPr>
        <p:spPr>
          <a:xfrm>
            <a:off x="9461159" y="1622551"/>
            <a:ext cx="982593" cy="32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dirty="0">
                <a:solidFill>
                  <a:prstClr val="black"/>
                </a:solidFill>
                <a:latin typeface="Calibri" panose="020F0502020204030204"/>
              </a:rPr>
              <a:t>27.5K</a:t>
            </a:r>
          </a:p>
        </p:txBody>
      </p:sp>
      <p:sp>
        <p:nvSpPr>
          <p:cNvPr id="14" name="TextBox 13"/>
          <p:cNvSpPr txBox="1"/>
          <p:nvPr/>
        </p:nvSpPr>
        <p:spPr>
          <a:xfrm>
            <a:off x="4217686" y="1090482"/>
            <a:ext cx="3540459" cy="461665"/>
          </a:xfrm>
          <a:prstGeom prst="rect">
            <a:avLst/>
          </a:prstGeom>
          <a:noFill/>
          <a:ln>
            <a:solidFill>
              <a:schemeClr val="tx1"/>
            </a:solidFill>
          </a:ln>
        </p:spPr>
        <p:txBody>
          <a:bodyPr wrap="square" rtlCol="0">
            <a:spAutoFit/>
          </a:bodyPr>
          <a:lstStyle/>
          <a:p>
            <a:pPr defTabSz="685800"/>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RMP- Eligible Population</a:t>
            </a:r>
          </a:p>
        </p:txBody>
      </p:sp>
      <p:sp>
        <p:nvSpPr>
          <p:cNvPr id="3" name="TextBox 2"/>
          <p:cNvSpPr txBox="1"/>
          <p:nvPr/>
        </p:nvSpPr>
        <p:spPr>
          <a:xfrm>
            <a:off x="1568328" y="5905773"/>
            <a:ext cx="1146177" cy="369332"/>
          </a:xfrm>
          <a:prstGeom prst="rect">
            <a:avLst/>
          </a:prstGeom>
          <a:solidFill>
            <a:schemeClr val="bg1"/>
          </a:solidFill>
        </p:spPr>
        <p:txBody>
          <a:bodyPr wrap="square" rtlCol="0">
            <a:spAutoFit/>
          </a:bodyPr>
          <a:lstStyle/>
          <a:p>
            <a:r>
              <a:rPr lang="en-US" dirty="0"/>
              <a:t>Mar. 2019</a:t>
            </a:r>
          </a:p>
        </p:txBody>
      </p:sp>
      <p:sp>
        <p:nvSpPr>
          <p:cNvPr id="13" name="TextBox 12"/>
          <p:cNvSpPr txBox="1"/>
          <p:nvPr/>
        </p:nvSpPr>
        <p:spPr>
          <a:xfrm>
            <a:off x="3224069" y="5926936"/>
            <a:ext cx="1146177" cy="369332"/>
          </a:xfrm>
          <a:prstGeom prst="rect">
            <a:avLst/>
          </a:prstGeom>
          <a:solidFill>
            <a:schemeClr val="bg1"/>
          </a:solidFill>
        </p:spPr>
        <p:txBody>
          <a:bodyPr wrap="square" rtlCol="0">
            <a:spAutoFit/>
          </a:bodyPr>
          <a:lstStyle/>
          <a:p>
            <a:r>
              <a:rPr lang="en-US" dirty="0"/>
              <a:t>Apr. 2019</a:t>
            </a:r>
          </a:p>
        </p:txBody>
      </p:sp>
      <p:sp>
        <p:nvSpPr>
          <p:cNvPr id="15" name="TextBox 14"/>
          <p:cNvSpPr txBox="1"/>
          <p:nvPr/>
        </p:nvSpPr>
        <p:spPr>
          <a:xfrm>
            <a:off x="4841739" y="5929627"/>
            <a:ext cx="1146177" cy="369332"/>
          </a:xfrm>
          <a:prstGeom prst="rect">
            <a:avLst/>
          </a:prstGeom>
          <a:solidFill>
            <a:schemeClr val="bg1"/>
          </a:solidFill>
        </p:spPr>
        <p:txBody>
          <a:bodyPr wrap="square" rtlCol="0">
            <a:spAutoFit/>
          </a:bodyPr>
          <a:lstStyle/>
          <a:p>
            <a:r>
              <a:rPr lang="en-US" dirty="0"/>
              <a:t>May 2019</a:t>
            </a:r>
          </a:p>
        </p:txBody>
      </p:sp>
      <p:sp>
        <p:nvSpPr>
          <p:cNvPr id="16" name="TextBox 15"/>
          <p:cNvSpPr txBox="1"/>
          <p:nvPr/>
        </p:nvSpPr>
        <p:spPr>
          <a:xfrm>
            <a:off x="6381107" y="5922758"/>
            <a:ext cx="1146177" cy="369332"/>
          </a:xfrm>
          <a:prstGeom prst="rect">
            <a:avLst/>
          </a:prstGeom>
          <a:solidFill>
            <a:schemeClr val="bg1"/>
          </a:solidFill>
        </p:spPr>
        <p:txBody>
          <a:bodyPr wrap="square" rtlCol="0">
            <a:spAutoFit/>
          </a:bodyPr>
          <a:lstStyle/>
          <a:p>
            <a:r>
              <a:rPr lang="en-US" dirty="0"/>
              <a:t>Jun. 2019</a:t>
            </a:r>
          </a:p>
        </p:txBody>
      </p:sp>
      <p:sp>
        <p:nvSpPr>
          <p:cNvPr id="17" name="TextBox 16"/>
          <p:cNvSpPr txBox="1"/>
          <p:nvPr/>
        </p:nvSpPr>
        <p:spPr>
          <a:xfrm>
            <a:off x="7924800" y="5916355"/>
            <a:ext cx="1146177" cy="369332"/>
          </a:xfrm>
          <a:prstGeom prst="rect">
            <a:avLst/>
          </a:prstGeom>
          <a:solidFill>
            <a:schemeClr val="bg1"/>
          </a:solidFill>
        </p:spPr>
        <p:txBody>
          <a:bodyPr wrap="square" rtlCol="0">
            <a:spAutoFit/>
          </a:bodyPr>
          <a:lstStyle/>
          <a:p>
            <a:r>
              <a:rPr lang="en-US" dirty="0"/>
              <a:t>Jul. 2019</a:t>
            </a:r>
          </a:p>
        </p:txBody>
      </p:sp>
      <p:sp>
        <p:nvSpPr>
          <p:cNvPr id="18" name="TextBox 17"/>
          <p:cNvSpPr txBox="1"/>
          <p:nvPr/>
        </p:nvSpPr>
        <p:spPr>
          <a:xfrm>
            <a:off x="9379366" y="5929627"/>
            <a:ext cx="1146177" cy="369332"/>
          </a:xfrm>
          <a:prstGeom prst="rect">
            <a:avLst/>
          </a:prstGeom>
          <a:solidFill>
            <a:schemeClr val="bg1"/>
          </a:solidFill>
        </p:spPr>
        <p:txBody>
          <a:bodyPr wrap="square" rtlCol="0">
            <a:spAutoFit/>
          </a:bodyPr>
          <a:lstStyle/>
          <a:p>
            <a:r>
              <a:rPr lang="en-US" dirty="0"/>
              <a:t>Aug. 2019</a:t>
            </a:r>
          </a:p>
        </p:txBody>
      </p:sp>
    </p:spTree>
    <p:extLst>
      <p:ext uri="{BB962C8B-B14F-4D97-AF65-F5344CB8AC3E}">
        <p14:creationId xmlns:p14="http://schemas.microsoft.com/office/powerpoint/2010/main" val="87699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7">
                                            <p:txEl>
                                              <p:pRg st="0" end="0"/>
                                            </p:txEl>
                                          </p:spTgt>
                                        </p:tgtEl>
                                        <p:attrNameLst>
                                          <p:attrName>style.color</p:attrName>
                                        </p:attrNameLst>
                                      </p:cBhvr>
                                      <p:to>
                                        <a:schemeClr val="accent2"/>
                                      </p:to>
                                    </p:animClr>
                                  </p:childTnLst>
                                </p:cTn>
                              </p:par>
                            </p:childTnLst>
                          </p:cTn>
                        </p:par>
                        <p:par>
                          <p:cTn id="7" fill="hold">
                            <p:stCondLst>
                              <p:cond delay="1000"/>
                            </p:stCondLst>
                            <p:childTnLst>
                              <p:par>
                                <p:cTn id="8" presetID="3" presetClass="emph" presetSubtype="2" fill="hold" nodeType="afterEffect">
                                  <p:stCondLst>
                                    <p:cond delay="0"/>
                                  </p:stCondLst>
                                  <p:childTnLst>
                                    <p:animClr clrSpc="rgb" dir="cw">
                                      <p:cBhvr override="childStyle">
                                        <p:cTn id="9" dur="1000" fill="hold"/>
                                        <p:tgtEl>
                                          <p:spTgt spid="8">
                                            <p:txEl>
                                              <p:pRg st="0" end="0"/>
                                            </p:txEl>
                                          </p:spTgt>
                                        </p:tgtEl>
                                        <p:attrNameLst>
                                          <p:attrName>style.color</p:attrName>
                                        </p:attrNameLst>
                                      </p:cBhvr>
                                      <p:to>
                                        <a:schemeClr val="accent2"/>
                                      </p:to>
                                    </p:animClr>
                                  </p:childTnLst>
                                </p:cTn>
                              </p:par>
                            </p:childTnLst>
                          </p:cTn>
                        </p:par>
                        <p:par>
                          <p:cTn id="10" fill="hold">
                            <p:stCondLst>
                              <p:cond delay="2000"/>
                            </p:stCondLst>
                            <p:childTnLst>
                              <p:par>
                                <p:cTn id="11" presetID="3" presetClass="emph" presetSubtype="2" fill="hold" nodeType="afterEffect">
                                  <p:stCondLst>
                                    <p:cond delay="0"/>
                                  </p:stCondLst>
                                  <p:childTnLst>
                                    <p:animClr clrSpc="rgb" dir="cw">
                                      <p:cBhvr override="childStyle">
                                        <p:cTn id="12" dur="1000" fill="hold"/>
                                        <p:tgtEl>
                                          <p:spTgt spid="9">
                                            <p:txEl>
                                              <p:pRg st="0" end="0"/>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1000" fill="hold"/>
                                        <p:tgtEl>
                                          <p:spTgt spid="10"/>
                                        </p:tgtEl>
                                      </p:cBhvr>
                                      <p:by x="150000" y="150000"/>
                                    </p:animScale>
                                  </p:childTnLst>
                                </p:cTn>
                              </p:par>
                            </p:childTnLst>
                          </p:cTn>
                        </p:par>
                        <p:par>
                          <p:cTn id="17" fill="hold">
                            <p:stCondLst>
                              <p:cond delay="1000"/>
                            </p:stCondLst>
                            <p:childTnLst>
                              <p:par>
                                <p:cTn id="18" presetID="6" presetClass="emph" presetSubtype="0" fill="hold" grpId="0" nodeType="afterEffect">
                                  <p:stCondLst>
                                    <p:cond delay="0"/>
                                  </p:stCondLst>
                                  <p:childTnLst>
                                    <p:animScale>
                                      <p:cBhvr>
                                        <p:cTn id="19" dur="1000" fill="hold"/>
                                        <p:tgtEl>
                                          <p:spTgt spid="11"/>
                                        </p:tgtEl>
                                      </p:cBhvr>
                                      <p:by x="150000" y="150000"/>
                                    </p:animScale>
                                  </p:childTnLst>
                                </p:cTn>
                              </p:par>
                            </p:childTnLst>
                          </p:cTn>
                        </p:par>
                        <p:par>
                          <p:cTn id="20" fill="hold">
                            <p:stCondLst>
                              <p:cond delay="2000"/>
                            </p:stCondLst>
                            <p:childTnLst>
                              <p:par>
                                <p:cTn id="21" presetID="6" presetClass="emph" presetSubtype="0" fill="hold" grpId="0" nodeType="afterEffect">
                                  <p:stCondLst>
                                    <p:cond delay="0"/>
                                  </p:stCondLst>
                                  <p:childTnLst>
                                    <p:animScale>
                                      <p:cBhvr>
                                        <p:cTn id="22" dur="1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28" t="-362" r="44697" b="362"/>
          <a:stretch/>
        </p:blipFill>
        <p:spPr>
          <a:xfrm>
            <a:off x="164641" y="1085597"/>
            <a:ext cx="6686550" cy="5101946"/>
          </a:xfrm>
          <a:prstGeom prst="rect">
            <a:avLst/>
          </a:prstGeom>
          <a:ln>
            <a:solidFill>
              <a:schemeClr val="tx1"/>
            </a:solidFill>
          </a:ln>
        </p:spPr>
      </p:pic>
      <p:grpSp>
        <p:nvGrpSpPr>
          <p:cNvPr id="17" name="Group 16"/>
          <p:cNvGrpSpPr/>
          <p:nvPr/>
        </p:nvGrpSpPr>
        <p:grpSpPr>
          <a:xfrm>
            <a:off x="322850" y="3423582"/>
            <a:ext cx="2971988" cy="1496299"/>
            <a:chOff x="941238" y="3428999"/>
            <a:chExt cx="2754683" cy="1322947"/>
          </a:xfrm>
        </p:grpSpPr>
        <p:pic>
          <p:nvPicPr>
            <p:cNvPr id="6" name="Picture 5"/>
            <p:cNvPicPr>
              <a:picLocks noChangeAspect="1"/>
            </p:cNvPicPr>
            <p:nvPr/>
          </p:nvPicPr>
          <p:blipFill>
            <a:blip r:embed="rId4"/>
            <a:stretch>
              <a:fillRect/>
            </a:stretch>
          </p:blipFill>
          <p:spPr>
            <a:xfrm>
              <a:off x="941238" y="3428999"/>
              <a:ext cx="2609314" cy="1322947"/>
            </a:xfrm>
            <a:prstGeom prst="rect">
              <a:avLst/>
            </a:prstGeom>
          </p:spPr>
        </p:pic>
        <p:cxnSp>
          <p:nvCxnSpPr>
            <p:cNvPr id="10" name="Straight Connector 9"/>
            <p:cNvCxnSpPr>
              <a:endCxn id="6" idx="3"/>
            </p:cNvCxnSpPr>
            <p:nvPr/>
          </p:nvCxnSpPr>
          <p:spPr>
            <a:xfrm flipH="1" flipV="1">
              <a:off x="3550552" y="4090473"/>
              <a:ext cx="145369" cy="125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254539" y="3964509"/>
            <a:ext cx="4089111" cy="1555529"/>
            <a:chOff x="4071486" y="4398745"/>
            <a:chExt cx="4550850" cy="1734064"/>
          </a:xfrm>
        </p:grpSpPr>
        <p:sp>
          <p:nvSpPr>
            <p:cNvPr id="8" name="Rectangle 7"/>
            <p:cNvSpPr/>
            <p:nvPr/>
          </p:nvSpPr>
          <p:spPr>
            <a:xfrm>
              <a:off x="5953558" y="4898369"/>
              <a:ext cx="2668778" cy="1234440"/>
            </a:xfrm>
            <a:prstGeom prst="rect">
              <a:avLst/>
            </a:prstGeom>
            <a:solidFill>
              <a:srgbClr val="7ED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prstClr val="black"/>
                  </a:solidFill>
                  <a:latin typeface="Calibri" panose="020F0502020204030204"/>
                </a:rPr>
                <a:t>Mail Zip: 92804</a:t>
              </a:r>
            </a:p>
            <a:p>
              <a:pPr defTabSz="685800"/>
              <a:r>
                <a:rPr lang="en-US" dirty="0">
                  <a:solidFill>
                    <a:prstClr val="black"/>
                  </a:solidFill>
                  <a:latin typeface="Calibri" panose="020F0502020204030204"/>
                </a:rPr>
                <a:t>Indicator: Elderly</a:t>
              </a:r>
            </a:p>
            <a:p>
              <a:pPr defTabSz="685800"/>
              <a:r>
                <a:rPr lang="en-US" dirty="0">
                  <a:solidFill>
                    <a:prstClr val="black"/>
                  </a:solidFill>
                  <a:latin typeface="Calibri" panose="020F0502020204030204"/>
                </a:rPr>
                <a:t># RMP Clients:693</a:t>
              </a:r>
            </a:p>
            <a:p>
              <a:pPr defTabSz="685800"/>
              <a:r>
                <a:rPr lang="en-US" dirty="0">
                  <a:solidFill>
                    <a:prstClr val="black"/>
                  </a:solidFill>
                  <a:latin typeface="Calibri" panose="020F0502020204030204"/>
                </a:rPr>
                <a:t>Mail City: Anaheim</a:t>
              </a:r>
            </a:p>
          </p:txBody>
        </p:sp>
        <p:cxnSp>
          <p:nvCxnSpPr>
            <p:cNvPr id="12" name="Straight Connector 11"/>
            <p:cNvCxnSpPr/>
            <p:nvPr/>
          </p:nvCxnSpPr>
          <p:spPr>
            <a:xfrm>
              <a:off x="4071486" y="4398745"/>
              <a:ext cx="251460" cy="231007"/>
            </a:xfrm>
            <a:prstGeom prst="line">
              <a:avLst/>
            </a:prstGeom>
            <a:ln>
              <a:solidFill>
                <a:srgbClr val="7ED6CC"/>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585654" y="2514601"/>
            <a:ext cx="2757996" cy="1591044"/>
            <a:chOff x="3863624" y="2505493"/>
            <a:chExt cx="2603218" cy="1584980"/>
          </a:xfrm>
        </p:grpSpPr>
        <p:pic>
          <p:nvPicPr>
            <p:cNvPr id="7" name="Picture 6"/>
            <p:cNvPicPr>
              <a:picLocks noChangeAspect="1"/>
            </p:cNvPicPr>
            <p:nvPr/>
          </p:nvPicPr>
          <p:blipFill>
            <a:blip r:embed="rId5"/>
            <a:stretch>
              <a:fillRect/>
            </a:stretch>
          </p:blipFill>
          <p:spPr>
            <a:xfrm>
              <a:off x="3863624" y="2505493"/>
              <a:ext cx="2603218" cy="1322947"/>
            </a:xfrm>
            <a:prstGeom prst="rect">
              <a:avLst/>
            </a:prstGeom>
          </p:spPr>
        </p:pic>
        <p:cxnSp>
          <p:nvCxnSpPr>
            <p:cNvPr id="16" name="Straight Connector 15"/>
            <p:cNvCxnSpPr/>
            <p:nvPr/>
          </p:nvCxnSpPr>
          <p:spPr>
            <a:xfrm flipV="1">
              <a:off x="4004109" y="3792354"/>
              <a:ext cx="67377" cy="298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7194578" y="1347363"/>
            <a:ext cx="4141813" cy="523220"/>
          </a:xfrm>
          <a:prstGeom prst="rect">
            <a:avLst/>
          </a:prstGeom>
          <a:noFill/>
          <a:ln>
            <a:solidFill>
              <a:schemeClr val="tx1"/>
            </a:solidFill>
          </a:ln>
        </p:spPr>
        <p:txBody>
          <a:bodyPr wrap="square" rtlCol="0">
            <a:spAutoFit/>
          </a:bodyPr>
          <a:lstStyle/>
          <a:p>
            <a:pPr defTabSz="685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RMP-Eligible Population</a:t>
            </a:r>
          </a:p>
        </p:txBody>
      </p:sp>
      <p:cxnSp>
        <p:nvCxnSpPr>
          <p:cNvPr id="20" name="Straight Connector 19"/>
          <p:cNvCxnSpPr/>
          <p:nvPr/>
        </p:nvCxnSpPr>
        <p:spPr>
          <a:xfrm>
            <a:off x="3759425" y="4570253"/>
            <a:ext cx="169045" cy="145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6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09637" y="1654310"/>
            <a:ext cx="10506075" cy="4472668"/>
          </a:xfrm>
          <a:prstGeom prst="rect">
            <a:avLst/>
          </a:prstGeom>
          <a:ln>
            <a:solidFill>
              <a:schemeClr val="tx1"/>
            </a:solidFill>
          </a:ln>
        </p:spPr>
      </p:pic>
      <p:sp>
        <p:nvSpPr>
          <p:cNvPr id="2" name="TextBox 1"/>
          <p:cNvSpPr txBox="1"/>
          <p:nvPr/>
        </p:nvSpPr>
        <p:spPr>
          <a:xfrm>
            <a:off x="3457575" y="1122220"/>
            <a:ext cx="5276850" cy="523220"/>
          </a:xfrm>
          <a:prstGeom prst="rect">
            <a:avLst/>
          </a:prstGeom>
          <a:noFill/>
          <a:ln>
            <a:solidFill>
              <a:schemeClr val="tx1"/>
            </a:solidFill>
          </a:ln>
        </p:spPr>
        <p:txBody>
          <a:bodyPr wrap="square" rtlCol="0">
            <a:spAutoFit/>
          </a:bodyPr>
          <a:lstStyle/>
          <a:p>
            <a:pPr defTabSz="685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RMP Redemptions by population</a:t>
            </a:r>
          </a:p>
        </p:txBody>
      </p:sp>
    </p:spTree>
    <p:extLst>
      <p:ext uri="{BB962C8B-B14F-4D97-AF65-F5344CB8AC3E}">
        <p14:creationId xmlns:p14="http://schemas.microsoft.com/office/powerpoint/2010/main" val="121960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509648" y="1276351"/>
            <a:ext cx="3158477" cy="514350"/>
          </a:xfrm>
          <a:prstGeom prst="rect">
            <a:avLst/>
          </a:prstGeom>
          <a:ln>
            <a:solidFill>
              <a:schemeClr val="tx1"/>
            </a:solidFill>
          </a:ln>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Sales by Vendor</a:t>
            </a:r>
          </a:p>
        </p:txBody>
      </p:sp>
      <p:pic>
        <p:nvPicPr>
          <p:cNvPr id="8" name="Content Placeholder 7"/>
          <p:cNvPicPr>
            <a:picLocks noGrp="1" noChangeAspect="1"/>
          </p:cNvPicPr>
          <p:nvPr>
            <p:ph idx="1"/>
          </p:nvPr>
        </p:nvPicPr>
        <p:blipFill>
          <a:blip r:embed="rId3"/>
          <a:stretch>
            <a:fillRect/>
          </a:stretch>
        </p:blipFill>
        <p:spPr>
          <a:xfrm>
            <a:off x="638175" y="1200635"/>
            <a:ext cx="7785976" cy="4893023"/>
          </a:xfrm>
          <a:prstGeom prst="rect">
            <a:avLst/>
          </a:prstGeom>
          <a:ln w="19050">
            <a:solidFill>
              <a:schemeClr val="tx1"/>
            </a:solidFill>
          </a:ln>
        </p:spPr>
      </p:pic>
      <p:grpSp>
        <p:nvGrpSpPr>
          <p:cNvPr id="19" name="Group 18"/>
          <p:cNvGrpSpPr/>
          <p:nvPr/>
        </p:nvGrpSpPr>
        <p:grpSpPr>
          <a:xfrm rot="16807511">
            <a:off x="4170014" y="3668969"/>
            <a:ext cx="1127911" cy="1227137"/>
            <a:chOff x="4125845" y="3438550"/>
            <a:chExt cx="625644" cy="579848"/>
          </a:xfrm>
        </p:grpSpPr>
        <p:sp>
          <p:nvSpPr>
            <p:cNvPr id="9" name="Oval 8"/>
            <p:cNvSpPr/>
            <p:nvPr/>
          </p:nvSpPr>
          <p:spPr>
            <a:xfrm>
              <a:off x="4125846" y="3438550"/>
              <a:ext cx="625643" cy="579848"/>
            </a:xfrm>
            <a:prstGeom prst="ellipse">
              <a:avLst/>
            </a:prstGeom>
            <a:solidFill>
              <a:srgbClr val="C49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7" name="Pie 16"/>
            <p:cNvSpPr/>
            <p:nvPr/>
          </p:nvSpPr>
          <p:spPr>
            <a:xfrm>
              <a:off x="4125845" y="3438550"/>
              <a:ext cx="625643" cy="562929"/>
            </a:xfrm>
            <a:prstGeom prst="pie">
              <a:avLst>
                <a:gd name="adj1" fmla="val 0"/>
                <a:gd name="adj2" fmla="val 16281360"/>
              </a:avLst>
            </a:prstGeom>
            <a:solidFill>
              <a:srgbClr val="EED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black"/>
                </a:solidFill>
                <a:latin typeface="Calibri" panose="020F0502020204030204"/>
              </a:endParaRPr>
            </a:p>
          </p:txBody>
        </p:sp>
      </p:grpSp>
      <p:grpSp>
        <p:nvGrpSpPr>
          <p:cNvPr id="23" name="Group 22"/>
          <p:cNvGrpSpPr/>
          <p:nvPr/>
        </p:nvGrpSpPr>
        <p:grpSpPr>
          <a:xfrm>
            <a:off x="5305229" y="3351556"/>
            <a:ext cx="3250820" cy="1441178"/>
            <a:chOff x="4377180" y="4439663"/>
            <a:chExt cx="2040556" cy="843336"/>
          </a:xfrm>
          <a:solidFill>
            <a:schemeClr val="accent4">
              <a:lumMod val="60000"/>
              <a:lumOff val="40000"/>
            </a:schemeClr>
          </a:solidFill>
        </p:grpSpPr>
        <p:sp>
          <p:nvSpPr>
            <p:cNvPr id="20" name="Rectangle 19"/>
            <p:cNvSpPr/>
            <p:nvPr/>
          </p:nvSpPr>
          <p:spPr>
            <a:xfrm>
              <a:off x="4637063" y="4439663"/>
              <a:ext cx="1780673" cy="84333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a:solidFill>
                    <a:prstClr val="black"/>
                  </a:solidFill>
                  <a:latin typeface="Calibri" panose="020F0502020204030204"/>
                </a:rPr>
                <a:t>Postal Code:92704 </a:t>
              </a:r>
            </a:p>
            <a:p>
              <a:pPr defTabSz="685800"/>
              <a:r>
                <a:rPr lang="en-US" sz="2400" dirty="0">
                  <a:solidFill>
                    <a:prstClr val="black"/>
                  </a:solidFill>
                  <a:latin typeface="Calibri" panose="020F0502020204030204"/>
                </a:rPr>
                <a:t>Chain: Burger Place</a:t>
              </a:r>
            </a:p>
            <a:p>
              <a:pPr defTabSz="685800"/>
              <a:r>
                <a:rPr lang="en-US" sz="2400" dirty="0">
                  <a:solidFill>
                    <a:prstClr val="black"/>
                  </a:solidFill>
                  <a:latin typeface="Calibri" panose="020F0502020204030204"/>
                </a:rPr>
                <a:t>Amount:$ 2,274</a:t>
              </a:r>
            </a:p>
          </p:txBody>
        </p:sp>
        <p:cxnSp>
          <p:nvCxnSpPr>
            <p:cNvPr id="22" name="Straight Connector 21"/>
            <p:cNvCxnSpPr>
              <a:endCxn id="20" idx="1"/>
            </p:cNvCxnSpPr>
            <p:nvPr/>
          </p:nvCxnSpPr>
          <p:spPr>
            <a:xfrm flipV="1">
              <a:off x="4377180" y="4861331"/>
              <a:ext cx="259883" cy="7515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214628" y="2889869"/>
            <a:ext cx="3046439" cy="1446678"/>
            <a:chOff x="-1108795" y="2530878"/>
            <a:chExt cx="5415892" cy="2571869"/>
          </a:xfrm>
        </p:grpSpPr>
        <p:sp>
          <p:nvSpPr>
            <p:cNvPr id="3" name="Rectangle 2"/>
            <p:cNvSpPr/>
            <p:nvPr/>
          </p:nvSpPr>
          <p:spPr>
            <a:xfrm>
              <a:off x="-1108795" y="2530878"/>
              <a:ext cx="4916100" cy="2571869"/>
            </a:xfrm>
            <a:prstGeom prst="rect">
              <a:avLst/>
            </a:prstGeom>
            <a:solidFill>
              <a:srgbClr val="C49EB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prstClr val="black"/>
                  </a:solidFill>
                  <a:latin typeface="Calibri" panose="020F0502020204030204"/>
                </a:rPr>
                <a:t>Postal Code: 92704</a:t>
              </a:r>
            </a:p>
            <a:p>
              <a:pPr algn="ctr" defTabSz="685800"/>
              <a:r>
                <a:rPr lang="en-US" sz="2400" dirty="0">
                  <a:solidFill>
                    <a:prstClr val="black"/>
                  </a:solidFill>
                  <a:latin typeface="Calibri" panose="020F0502020204030204"/>
                </a:rPr>
                <a:t>Chain: Pizza Place</a:t>
              </a:r>
            </a:p>
            <a:p>
              <a:pPr algn="ctr" defTabSz="685800"/>
              <a:r>
                <a:rPr lang="en-US" sz="2400" dirty="0">
                  <a:solidFill>
                    <a:prstClr val="black"/>
                  </a:solidFill>
                  <a:latin typeface="Calibri" panose="020F0502020204030204"/>
                </a:rPr>
                <a:t>Amount: $ 2,307</a:t>
              </a:r>
            </a:p>
          </p:txBody>
        </p:sp>
        <p:cxnSp>
          <p:nvCxnSpPr>
            <p:cNvPr id="5" name="Straight Connector 4"/>
            <p:cNvCxnSpPr/>
            <p:nvPr/>
          </p:nvCxnSpPr>
          <p:spPr>
            <a:xfrm>
              <a:off x="3716033" y="4265702"/>
              <a:ext cx="591064" cy="181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01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restaurant owner feedback">
            <a:hlinkClick r:id="rId3"/>
          </p:cNvPr>
          <p:cNvSpPr>
            <a:spLocks noChangeAspect="1" noChangeArrowheads="1"/>
          </p:cNvSpPr>
          <p:nvPr/>
        </p:nvSpPr>
        <p:spPr bwMode="auto">
          <a:xfrm>
            <a:off x="2754512" y="780454"/>
            <a:ext cx="2234208" cy="15001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endParaRPr lang="en-US" sz="1013">
              <a:solidFill>
                <a:prstClr val="black"/>
              </a:solidFill>
              <a:latin typeface="Calibri" panose="020F0502020204030204"/>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156" y="1190625"/>
            <a:ext cx="7445483" cy="4971855"/>
          </a:xfrm>
          <a:prstGeom prst="rect">
            <a:avLst/>
          </a:prstGeom>
        </p:spPr>
      </p:pic>
      <p:sp>
        <p:nvSpPr>
          <p:cNvPr id="9" name="TextBox 8"/>
          <p:cNvSpPr txBox="1"/>
          <p:nvPr/>
        </p:nvSpPr>
        <p:spPr>
          <a:xfrm>
            <a:off x="533400" y="1190625"/>
            <a:ext cx="4724400" cy="523220"/>
          </a:xfrm>
          <a:prstGeom prst="rect">
            <a:avLst/>
          </a:prstGeom>
          <a:noFill/>
          <a:ln w="19050">
            <a:solidFill>
              <a:schemeClr val="tx1"/>
            </a:solidFill>
          </a:ln>
        </p:spPr>
        <p:txBody>
          <a:bodyPr wrap="square" rtlCol="0">
            <a:spAutoFit/>
          </a:bodyPr>
          <a:lstStyle/>
          <a:p>
            <a:pPr defTabSz="685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Restaurant Owner feedback</a:t>
            </a:r>
          </a:p>
        </p:txBody>
      </p:sp>
    </p:spTree>
    <p:extLst>
      <p:ext uri="{BB962C8B-B14F-4D97-AF65-F5344CB8AC3E}">
        <p14:creationId xmlns:p14="http://schemas.microsoft.com/office/powerpoint/2010/main" val="112159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525" y="1276349"/>
            <a:ext cx="9639300" cy="4800601"/>
          </a:xfrm>
        </p:spPr>
        <p:txBody>
          <a:bodyPr>
            <a:normAutofit/>
          </a:bodyPr>
          <a:lstStyle/>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How did you hear about the Restaurant Meals Program?</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How long have you been participating in the program?</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What is your preferred method of communication?</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Describe the experience regarding the application process for RMP.</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What was your reason for participating in the Restaurant Meals Program?</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What areas could be improved upon?</a:t>
            </a:r>
          </a:p>
          <a:p>
            <a:r>
              <a:rPr lang="en-US" sz="2800" dirty="0">
                <a:solidFill>
                  <a:srgbClr val="B2B2B2"/>
                </a:solidFill>
                <a:latin typeface="Tahoma" panose="020B0604030504040204" pitchFamily="34" charset="0"/>
                <a:ea typeface="Tahoma" panose="020B0604030504040204" pitchFamily="34" charset="0"/>
                <a:cs typeface="Tahoma" panose="020B0604030504040204" pitchFamily="34" charset="0"/>
              </a:rPr>
              <a:t>What do you like best about the Restaurant Meals Program?</a:t>
            </a:r>
          </a:p>
          <a:p>
            <a:pPr marL="0" indent="0">
              <a:buNone/>
            </a:pPr>
            <a:endParaRPr lang="en-US" dirty="0"/>
          </a:p>
          <a:p>
            <a:endParaRPr lang="en-US" dirty="0"/>
          </a:p>
        </p:txBody>
      </p:sp>
    </p:spTree>
    <p:extLst>
      <p:ext uri="{BB962C8B-B14F-4D97-AF65-F5344CB8AC3E}">
        <p14:creationId xmlns:p14="http://schemas.microsoft.com/office/powerpoint/2010/main" val="9992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nodeType="clickEffect">
                                  <p:stCondLst>
                                    <p:cond delay="0"/>
                                  </p:stCondLst>
                                  <p:childTnLst>
                                    <p:animClr clrSpc="rgb" dir="cw">
                                      <p:cBhvr override="childStyle">
                                        <p:cTn id="29" dur="500" fill="hold"/>
                                        <p:tgtEl>
                                          <p:spTgt spid="3">
                                            <p:txEl>
                                              <p:pRg st="0" end="0"/>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500" fill="hold"/>
                                        <p:tgtEl>
                                          <p:spTgt spid="3">
                                            <p:txEl>
                                              <p:pRg st="1" end="1"/>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500" fill="hold"/>
                                        <p:tgtEl>
                                          <p:spTgt spid="3">
                                            <p:txEl>
                                              <p:pRg st="2" end="2"/>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500" fill="hold"/>
                                        <p:tgtEl>
                                          <p:spTgt spid="3">
                                            <p:txEl>
                                              <p:pRg st="3" end="3"/>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42" fill="hold">
                      <p:stCondLst>
                        <p:cond delay="indefinite"/>
                      </p:stCondLst>
                      <p:childTnLst>
                        <p:par>
                          <p:cTn id="43" fill="hold">
                            <p:stCondLst>
                              <p:cond delay="0"/>
                            </p:stCondLst>
                            <p:childTnLst>
                              <p:par>
                                <p:cTn id="44" presetID="3" presetClass="emph" presetSubtype="2" fill="hold" nodeType="clickEffect">
                                  <p:stCondLst>
                                    <p:cond delay="0"/>
                                  </p:stCondLst>
                                  <p:childTnLst>
                                    <p:animClr clrSpc="rgb" dir="cw">
                                      <p:cBhvr override="childStyle">
                                        <p:cTn id="45" dur="500" fill="hold"/>
                                        <p:tgtEl>
                                          <p:spTgt spid="3">
                                            <p:txEl>
                                              <p:pRg st="4" end="4"/>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par>
                    <p:cTn id="46" fill="hold">
                      <p:stCondLst>
                        <p:cond delay="indefinite"/>
                      </p:stCondLst>
                      <p:childTnLst>
                        <p:par>
                          <p:cTn id="47" fill="hold">
                            <p:stCondLst>
                              <p:cond delay="0"/>
                            </p:stCondLst>
                            <p:childTnLst>
                              <p:par>
                                <p:cTn id="48" presetID="3" presetClass="emph" presetSubtype="2" fill="hold" nodeType="clickEffect">
                                  <p:stCondLst>
                                    <p:cond delay="0"/>
                                  </p:stCondLst>
                                  <p:childTnLst>
                                    <p:animClr clrSpc="rgb" dir="cw">
                                      <p:cBhvr override="childStyle">
                                        <p:cTn id="49" dur="500" fill="hold"/>
                                        <p:tgtEl>
                                          <p:spTgt spid="3">
                                            <p:txEl>
                                              <p:pRg st="5" end="5"/>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5" end="5"/>
                                            </p:txEl>
                                          </p:spTgt>
                                        </p:tgtEl>
                                        <p:attrNameLst>
                                          <p:attrName>ppt_c</p:attrName>
                                        </p:attrNameLst>
                                      </p:cBhvr>
                                      <p:to>
                                        <a:srgbClr val="DDDDDD"/>
                                      </p:to>
                                    </p:animClr>
                                  </p:subTnLst>
                                </p:cTn>
                              </p:par>
                            </p:childTnLst>
                          </p:cTn>
                        </p:par>
                      </p:childTnLst>
                    </p:cTn>
                  </p:par>
                  <p:par>
                    <p:cTn id="50" fill="hold">
                      <p:stCondLst>
                        <p:cond delay="indefinite"/>
                      </p:stCondLst>
                      <p:childTnLst>
                        <p:par>
                          <p:cTn id="51" fill="hold">
                            <p:stCondLst>
                              <p:cond delay="0"/>
                            </p:stCondLst>
                            <p:childTnLst>
                              <p:par>
                                <p:cTn id="52" presetID="3" presetClass="emph" presetSubtype="2" fill="hold" nodeType="clickEffect">
                                  <p:stCondLst>
                                    <p:cond delay="0"/>
                                  </p:stCondLst>
                                  <p:childTnLst>
                                    <p:animClr clrSpc="rgb" dir="cw">
                                      <p:cBhvr override="childStyle">
                                        <p:cTn id="53" dur="500" fill="hold"/>
                                        <p:tgtEl>
                                          <p:spTgt spid="3">
                                            <p:txEl>
                                              <p:pRg st="6" end="6"/>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6" end="6"/>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3495675" y="1157430"/>
            <a:ext cx="8286750" cy="5046416"/>
          </a:xfrm>
          <a:prstGeom prst="rect">
            <a:avLst/>
          </a:prstGeom>
        </p:spPr>
      </p:pic>
      <p:sp>
        <p:nvSpPr>
          <p:cNvPr id="3" name="Content Placeholder 2"/>
          <p:cNvSpPr>
            <a:spLocks noGrp="1"/>
          </p:cNvSpPr>
          <p:nvPr>
            <p:ph idx="1"/>
          </p:nvPr>
        </p:nvSpPr>
        <p:spPr>
          <a:xfrm>
            <a:off x="2918256" y="2254361"/>
            <a:ext cx="6606744" cy="2743310"/>
          </a:xfrm>
        </p:spPr>
        <p:txBody>
          <a:bodyPr>
            <a:normAutofit fontScale="92500" lnSpcReduction="10000"/>
          </a:bodyPr>
          <a:lstStyle/>
          <a:p>
            <a:pPr marL="0" indent="0">
              <a:buNone/>
            </a:pPr>
            <a:endParaRPr lang="en-US" sz="5513" b="1" dirty="0">
              <a:solidFill>
                <a:schemeClr val="bg1"/>
              </a:solidFill>
              <a:latin typeface="Abadi MT Condensed Light" panose="020B0306030101010103" pitchFamily="34" charset="0"/>
            </a:endParaRPr>
          </a:p>
          <a:p>
            <a:pPr marL="0" indent="0">
              <a:buNone/>
            </a:pPr>
            <a:endParaRPr lang="en-US" sz="7200" b="1" dirty="0">
              <a:ln>
                <a:solidFill>
                  <a:schemeClr val="tx1"/>
                </a:solidFill>
              </a:ln>
            </a:endParaRPr>
          </a:p>
          <a:p>
            <a:pPr marL="0" indent="0">
              <a:buNone/>
            </a:pPr>
            <a:r>
              <a:rPr lang="en-US" sz="7200" b="1" dirty="0">
                <a:ln>
                  <a:solidFill>
                    <a:schemeClr val="tx1"/>
                  </a:solidFill>
                </a:ln>
              </a:rPr>
              <a:t>	          			</a:t>
            </a:r>
          </a:p>
          <a:p>
            <a:pPr marL="0" indent="0">
              <a:buNone/>
            </a:pPr>
            <a:endParaRPr lang="en-US" sz="7200" b="1" dirty="0">
              <a:ln>
                <a:solidFill>
                  <a:schemeClr val="tx1"/>
                </a:solidFill>
              </a:ln>
            </a:endParaRPr>
          </a:p>
          <a:p>
            <a:pPr marL="0" indent="0">
              <a:buNone/>
            </a:pPr>
            <a:endParaRPr lang="en-US" sz="7200" b="1" dirty="0"/>
          </a:p>
        </p:txBody>
      </p:sp>
      <p:sp>
        <p:nvSpPr>
          <p:cNvPr id="2" name="TextBox 1"/>
          <p:cNvSpPr txBox="1"/>
          <p:nvPr/>
        </p:nvSpPr>
        <p:spPr>
          <a:xfrm>
            <a:off x="5575279" y="1162306"/>
            <a:ext cx="6207146" cy="400110"/>
          </a:xfrm>
          <a:prstGeom prst="rect">
            <a:avLst/>
          </a:prstGeom>
          <a:solidFill>
            <a:schemeClr val="bg1">
              <a:lumMod val="85000"/>
            </a:schemeClr>
          </a:solidFill>
          <a:ln w="28575">
            <a:solidFill>
              <a:schemeClr val="tx1"/>
            </a:solidFill>
          </a:ln>
        </p:spPr>
        <p:txBody>
          <a:bodyPr wrap="square" rtlCol="0">
            <a:spAutoFit/>
          </a:bodyPr>
          <a:lstStyle/>
          <a:p>
            <a:pPr defTabSz="685800"/>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When asked their reasons for participating in RMP….</a:t>
            </a:r>
          </a:p>
        </p:txBody>
      </p:sp>
      <p:sp>
        <p:nvSpPr>
          <p:cNvPr id="8" name="TextBox 7"/>
          <p:cNvSpPr txBox="1"/>
          <p:nvPr/>
        </p:nvSpPr>
        <p:spPr>
          <a:xfrm>
            <a:off x="1021735" y="3172944"/>
            <a:ext cx="6121266" cy="523220"/>
          </a:xfrm>
          <a:prstGeom prst="rect">
            <a:avLst/>
          </a:prstGeom>
          <a:solidFill>
            <a:schemeClr val="accent5">
              <a:lumMod val="40000"/>
              <a:lumOff val="60000"/>
            </a:schemeClr>
          </a:solidFill>
          <a:ln>
            <a:solidFill>
              <a:schemeClr val="tx1"/>
            </a:solidFill>
          </a:ln>
        </p:spPr>
        <p:txBody>
          <a:bodyPr wrap="square" rtlCol="0">
            <a:spAutoFit/>
          </a:bodyPr>
          <a:lstStyle/>
          <a:p>
            <a:pPr defTabSz="685800"/>
            <a:r>
              <a:rPr lang="en-US" sz="2800" b="1" dirty="0">
                <a:ln>
                  <a:solidFill>
                    <a:prstClr val="black"/>
                  </a:solidFill>
                </a:ln>
                <a:solidFill>
                  <a:prstClr val="black"/>
                </a:solidFill>
                <a:latin typeface="Tahoma" panose="020B0604030504040204" pitchFamily="34" charset="0"/>
                <a:ea typeface="Tahoma" panose="020B0604030504040204" pitchFamily="34" charset="0"/>
                <a:cs typeface="Tahoma" panose="020B0604030504040204" pitchFamily="34" charset="0"/>
              </a:rPr>
              <a:t>“To increase exposure and help”</a:t>
            </a:r>
          </a:p>
        </p:txBody>
      </p:sp>
      <p:sp>
        <p:nvSpPr>
          <p:cNvPr id="9" name="TextBox 8"/>
          <p:cNvSpPr txBox="1"/>
          <p:nvPr/>
        </p:nvSpPr>
        <p:spPr>
          <a:xfrm>
            <a:off x="2755286" y="5204667"/>
            <a:ext cx="8646140" cy="523220"/>
          </a:xfrm>
          <a:prstGeom prst="rect">
            <a:avLst/>
          </a:prstGeom>
          <a:solidFill>
            <a:schemeClr val="accent5">
              <a:lumMod val="40000"/>
              <a:lumOff val="60000"/>
            </a:schemeClr>
          </a:solidFill>
          <a:ln>
            <a:solidFill>
              <a:schemeClr val="tx1"/>
            </a:solidFill>
          </a:ln>
        </p:spPr>
        <p:txBody>
          <a:bodyPr wrap="square" rtlCol="0">
            <a:spAutoFit/>
          </a:bodyPr>
          <a:lstStyle/>
          <a:p>
            <a:pPr defTabSz="685800"/>
            <a:r>
              <a:rPr lang="en-US" sz="2800" b="1" dirty="0">
                <a:ln>
                  <a:solidFill>
                    <a:prstClr val="black"/>
                  </a:solidFill>
                </a:ln>
                <a:solidFill>
                  <a:prstClr val="black"/>
                </a:solidFill>
                <a:latin typeface="Tahoma" panose="020B0604030504040204" pitchFamily="34" charset="0"/>
                <a:ea typeface="Tahoma" panose="020B0604030504040204" pitchFamily="34" charset="0"/>
                <a:cs typeface="Tahoma" panose="020B0604030504040204" pitchFamily="34" charset="0"/>
              </a:rPr>
              <a:t>“Get the opportunity to serve the community”</a:t>
            </a:r>
          </a:p>
        </p:txBody>
      </p:sp>
      <p:sp>
        <p:nvSpPr>
          <p:cNvPr id="7" name="TextBox 6"/>
          <p:cNvSpPr txBox="1"/>
          <p:nvPr/>
        </p:nvSpPr>
        <p:spPr>
          <a:xfrm>
            <a:off x="5963759" y="2442728"/>
            <a:ext cx="5109123" cy="523220"/>
          </a:xfrm>
          <a:prstGeom prst="rect">
            <a:avLst/>
          </a:prstGeom>
          <a:solidFill>
            <a:schemeClr val="accent5">
              <a:lumMod val="40000"/>
              <a:lumOff val="60000"/>
            </a:schemeClr>
          </a:solidFill>
          <a:ln>
            <a:solidFill>
              <a:schemeClr val="tx1"/>
            </a:solidFill>
          </a:ln>
        </p:spPr>
        <p:txBody>
          <a:bodyPr wrap="square" rtlCol="0">
            <a:spAutoFit/>
          </a:bodyPr>
          <a:lstStyle/>
          <a:p>
            <a:pPr defTabSz="685800"/>
            <a:r>
              <a:rPr lang="en-US" sz="2800" b="1" dirty="0">
                <a:ln>
                  <a:solidFill>
                    <a:prstClr val="black"/>
                  </a:solidFill>
                </a:ln>
                <a:solidFill>
                  <a:prstClr val="black"/>
                </a:solidFill>
                <a:latin typeface="Tahoma" panose="020B0604030504040204" pitchFamily="34" charset="0"/>
                <a:ea typeface="Tahoma" panose="020B0604030504040204" pitchFamily="34" charset="0"/>
                <a:cs typeface="Tahoma" panose="020B0604030504040204" pitchFamily="34" charset="0"/>
              </a:rPr>
              <a:t>“So we can increase sales”</a:t>
            </a:r>
          </a:p>
        </p:txBody>
      </p:sp>
      <p:sp>
        <p:nvSpPr>
          <p:cNvPr id="10" name="TextBox 9"/>
          <p:cNvSpPr txBox="1"/>
          <p:nvPr/>
        </p:nvSpPr>
        <p:spPr>
          <a:xfrm>
            <a:off x="1021735" y="1675378"/>
            <a:ext cx="5645765" cy="523220"/>
          </a:xfrm>
          <a:prstGeom prst="rect">
            <a:avLst/>
          </a:prstGeom>
          <a:solidFill>
            <a:schemeClr val="accent5">
              <a:lumMod val="40000"/>
              <a:lumOff val="60000"/>
            </a:schemeClr>
          </a:solidFill>
          <a:ln>
            <a:solidFill>
              <a:schemeClr val="tx1"/>
            </a:solidFill>
          </a:ln>
        </p:spPr>
        <p:txBody>
          <a:bodyPr wrap="square" rtlCol="0">
            <a:spAutoFit/>
          </a:bodyPr>
          <a:lstStyle/>
          <a:p>
            <a:pPr defTabSz="685800"/>
            <a:r>
              <a:rPr lang="en-US" sz="2800" b="1" dirty="0">
                <a:ln>
                  <a:solidFill>
                    <a:prstClr val="black"/>
                  </a:solidFill>
                </a:ln>
                <a:solidFill>
                  <a:prstClr val="black"/>
                </a:solidFill>
                <a:latin typeface="Tahoma" panose="020B0604030504040204" pitchFamily="34" charset="0"/>
                <a:ea typeface="Tahoma" panose="020B0604030504040204" pitchFamily="34" charset="0"/>
                <a:cs typeface="Tahoma" panose="020B0604030504040204" pitchFamily="34" charset="0"/>
              </a:rPr>
              <a:t>“Increase traffic in our stores”</a:t>
            </a:r>
          </a:p>
        </p:txBody>
      </p:sp>
      <p:sp>
        <p:nvSpPr>
          <p:cNvPr id="11" name="TextBox 10"/>
          <p:cNvSpPr txBox="1"/>
          <p:nvPr/>
        </p:nvSpPr>
        <p:spPr>
          <a:xfrm>
            <a:off x="1209676" y="4147290"/>
            <a:ext cx="10191750" cy="523220"/>
          </a:xfrm>
          <a:prstGeom prst="rect">
            <a:avLst/>
          </a:prstGeom>
          <a:solidFill>
            <a:schemeClr val="accent5">
              <a:lumMod val="40000"/>
              <a:lumOff val="60000"/>
            </a:schemeClr>
          </a:solidFill>
          <a:ln>
            <a:solidFill>
              <a:schemeClr val="tx1"/>
            </a:solidFill>
          </a:ln>
        </p:spPr>
        <p:txBody>
          <a:bodyPr wrap="square" rtlCol="0">
            <a:spAutoFit/>
          </a:bodyPr>
          <a:lstStyle/>
          <a:p>
            <a:pPr defTabSz="685800"/>
            <a:r>
              <a:rPr lang="en-US" sz="2800" b="1" dirty="0">
                <a:ln>
                  <a:solidFill>
                    <a:prstClr val="black"/>
                  </a:solidFill>
                </a:ln>
                <a:solidFill>
                  <a:prstClr val="black"/>
                </a:solidFill>
                <a:latin typeface="Tahoma" panose="020B0604030504040204" pitchFamily="34" charset="0"/>
                <a:ea typeface="Tahoma" panose="020B0604030504040204" pitchFamily="34" charset="0"/>
                <a:cs typeface="Tahoma" panose="020B0604030504040204" pitchFamily="34" charset="0"/>
              </a:rPr>
              <a:t>“ To help those who are unable to cook for themselves”</a:t>
            </a:r>
          </a:p>
        </p:txBody>
      </p:sp>
    </p:spTree>
    <p:extLst>
      <p:ext uri="{BB962C8B-B14F-4D97-AF65-F5344CB8AC3E}">
        <p14:creationId xmlns:p14="http://schemas.microsoft.com/office/powerpoint/2010/main" val="244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artisticCrisscrossEtching/>
                    </a14:imgEffect>
                    <a14:imgEffect>
                      <a14:colorTemperature colorTemp="6959"/>
                    </a14:imgEffect>
                    <a14:imgEffect>
                      <a14:saturation sat="77000"/>
                    </a14:imgEffect>
                    <a14:imgEffect>
                      <a14:brightnessContrast contrast="-40000"/>
                    </a14:imgEffect>
                  </a14:imgLayer>
                </a14:imgProps>
              </a:ext>
              <a:ext uri="{28A0092B-C50C-407E-A947-70E740481C1C}">
                <a14:useLocalDpi xmlns:a14="http://schemas.microsoft.com/office/drawing/2010/main" val="0"/>
              </a:ext>
            </a:extLst>
          </a:blip>
          <a:srcRect b="33428"/>
          <a:stretch/>
        </p:blipFill>
        <p:spPr>
          <a:xfrm>
            <a:off x="1486135" y="1173495"/>
            <a:ext cx="10520734" cy="4970129"/>
          </a:xfrm>
        </p:spPr>
      </p:pic>
      <p:sp>
        <p:nvSpPr>
          <p:cNvPr id="2" name="Title 1"/>
          <p:cNvSpPr>
            <a:spLocks noGrp="1"/>
          </p:cNvSpPr>
          <p:nvPr>
            <p:ph type="title"/>
          </p:nvPr>
        </p:nvSpPr>
        <p:spPr>
          <a:xfrm>
            <a:off x="447675" y="1183887"/>
            <a:ext cx="5391150" cy="481281"/>
          </a:xfrm>
          <a:solidFill>
            <a:schemeClr val="bg1">
              <a:lumMod val="85000"/>
            </a:schemeClr>
          </a:solidFill>
          <a:ln w="28575">
            <a:solidFill>
              <a:schemeClr val="tx1"/>
            </a:solidFill>
          </a:ln>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When asked what they like best about RMP….</a:t>
            </a:r>
          </a:p>
        </p:txBody>
      </p:sp>
      <p:sp>
        <p:nvSpPr>
          <p:cNvPr id="3" name="TextBox 2"/>
          <p:cNvSpPr txBox="1"/>
          <p:nvPr/>
        </p:nvSpPr>
        <p:spPr>
          <a:xfrm>
            <a:off x="1676723" y="1999789"/>
            <a:ext cx="3061609" cy="534322"/>
          </a:xfrm>
          <a:prstGeom prst="rect">
            <a:avLst/>
          </a:prstGeom>
          <a:solidFill>
            <a:schemeClr val="accent1">
              <a:lumMod val="40000"/>
              <a:lumOff val="60000"/>
            </a:schemeClr>
          </a:solidFill>
          <a:ln>
            <a:solidFill>
              <a:schemeClr val="tx1"/>
            </a:solidFill>
          </a:ln>
        </p:spPr>
        <p:txBody>
          <a:bodyPr wrap="square" rtlCol="0">
            <a:spAutoFit/>
          </a:bodyPr>
          <a:lstStyle/>
          <a:p>
            <a:pPr defTabSz="685800"/>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“It helps sales”</a:t>
            </a:r>
          </a:p>
        </p:txBody>
      </p:sp>
      <p:sp>
        <p:nvSpPr>
          <p:cNvPr id="6" name="TextBox 5"/>
          <p:cNvSpPr txBox="1"/>
          <p:nvPr/>
        </p:nvSpPr>
        <p:spPr>
          <a:xfrm>
            <a:off x="6065369" y="2534111"/>
            <a:ext cx="4940684" cy="523220"/>
          </a:xfrm>
          <a:prstGeom prst="rect">
            <a:avLst/>
          </a:prstGeom>
          <a:solidFill>
            <a:schemeClr val="accent1">
              <a:lumMod val="40000"/>
              <a:lumOff val="60000"/>
            </a:schemeClr>
          </a:solidFill>
          <a:ln>
            <a:solidFill>
              <a:schemeClr val="tx1"/>
            </a:solidFill>
          </a:ln>
        </p:spPr>
        <p:txBody>
          <a:bodyPr wrap="square" rtlCol="0">
            <a:spAutoFit/>
          </a:bodyPr>
          <a:lstStyle/>
          <a:p>
            <a:pPr defTabSz="685800"/>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“It brings new customers”</a:t>
            </a:r>
          </a:p>
        </p:txBody>
      </p:sp>
      <p:sp>
        <p:nvSpPr>
          <p:cNvPr id="7" name="TextBox 6"/>
          <p:cNvSpPr txBox="1"/>
          <p:nvPr/>
        </p:nvSpPr>
        <p:spPr>
          <a:xfrm>
            <a:off x="1676723" y="3467100"/>
            <a:ext cx="5998371" cy="523220"/>
          </a:xfrm>
          <a:prstGeom prst="rect">
            <a:avLst/>
          </a:prstGeom>
          <a:solidFill>
            <a:schemeClr val="accent1">
              <a:lumMod val="40000"/>
              <a:lumOff val="60000"/>
            </a:schemeClr>
          </a:solidFill>
          <a:ln>
            <a:solidFill>
              <a:schemeClr val="tx1"/>
            </a:solidFill>
          </a:ln>
        </p:spPr>
        <p:txBody>
          <a:bodyPr wrap="square" rtlCol="0">
            <a:spAutoFit/>
          </a:bodyPr>
          <a:lstStyle/>
          <a:p>
            <a:pPr defTabSz="685800"/>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“Keeps needy customers happy”</a:t>
            </a:r>
          </a:p>
        </p:txBody>
      </p:sp>
      <p:sp>
        <p:nvSpPr>
          <p:cNvPr id="8" name="TextBox 7"/>
          <p:cNvSpPr txBox="1"/>
          <p:nvPr/>
        </p:nvSpPr>
        <p:spPr>
          <a:xfrm>
            <a:off x="552556" y="4589918"/>
            <a:ext cx="11378219" cy="954107"/>
          </a:xfrm>
          <a:prstGeom prst="rect">
            <a:avLst/>
          </a:prstGeom>
          <a:solidFill>
            <a:schemeClr val="accent1">
              <a:lumMod val="40000"/>
              <a:lumOff val="60000"/>
            </a:schemeClr>
          </a:solidFill>
          <a:ln>
            <a:solidFill>
              <a:schemeClr val="tx1"/>
            </a:solidFill>
          </a:ln>
        </p:spPr>
        <p:txBody>
          <a:bodyPr wrap="square" rtlCol="0">
            <a:spAutoFit/>
          </a:bodyPr>
          <a:lstStyle/>
          <a:p>
            <a:pPr defTabSz="685800"/>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“Our business can provide meals to those who may not be able to store food”</a:t>
            </a:r>
          </a:p>
        </p:txBody>
      </p:sp>
    </p:spTree>
    <p:extLst>
      <p:ext uri="{BB962C8B-B14F-4D97-AF65-F5344CB8AC3E}">
        <p14:creationId xmlns:p14="http://schemas.microsoft.com/office/powerpoint/2010/main" val="31071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02293-300E-4D6A-BAD5-96A682232183}"/>
              </a:ext>
            </a:extLst>
          </p:cNvPr>
          <p:cNvSpPr>
            <a:spLocks noGrp="1"/>
          </p:cNvSpPr>
          <p:nvPr>
            <p:ph idx="1"/>
          </p:nvPr>
        </p:nvSpPr>
        <p:spPr>
          <a:xfrm>
            <a:off x="504824" y="1311474"/>
            <a:ext cx="11363325" cy="3451639"/>
          </a:xfrm>
        </p:spPr>
        <p:txBody>
          <a:bodyPr>
            <a:noAutofit/>
          </a:bodyPr>
          <a:lstStyle/>
          <a:p>
            <a:pPr marL="0" indent="0">
              <a:buNone/>
            </a:pPr>
            <a:r>
              <a:rPr lang="en-US" sz="2800" dirty="0"/>
              <a:t>Counties participating in the RMP are: </a:t>
            </a:r>
          </a:p>
          <a:p>
            <a:pPr lvl="1"/>
            <a:r>
              <a:rPr lang="en-US" sz="2800" dirty="0"/>
              <a:t>Alameda</a:t>
            </a:r>
          </a:p>
          <a:p>
            <a:pPr lvl="1"/>
            <a:r>
              <a:rPr lang="en-US" sz="2800" dirty="0"/>
              <a:t>Fresno</a:t>
            </a:r>
          </a:p>
          <a:p>
            <a:pPr lvl="1"/>
            <a:r>
              <a:rPr lang="en-US" sz="2800" dirty="0"/>
              <a:t>Los Angeles</a:t>
            </a:r>
          </a:p>
          <a:p>
            <a:pPr lvl="1"/>
            <a:r>
              <a:rPr lang="en-US" sz="2800" dirty="0"/>
              <a:t>Orange, Riverside</a:t>
            </a:r>
          </a:p>
          <a:p>
            <a:pPr lvl="1"/>
            <a:r>
              <a:rPr lang="en-US" sz="2800" dirty="0"/>
              <a:t>Sacramento</a:t>
            </a:r>
          </a:p>
          <a:p>
            <a:pPr lvl="1"/>
            <a:r>
              <a:rPr lang="en-US" sz="2800" dirty="0"/>
              <a:t>San Diego</a:t>
            </a:r>
          </a:p>
          <a:p>
            <a:pPr lvl="1"/>
            <a:r>
              <a:rPr lang="en-US" sz="2800" dirty="0"/>
              <a:t>San Francisco</a:t>
            </a:r>
          </a:p>
          <a:p>
            <a:pPr lvl="1"/>
            <a:r>
              <a:rPr lang="en-US" sz="2800" dirty="0"/>
              <a:t>San Luis Obispo</a:t>
            </a:r>
          </a:p>
          <a:p>
            <a:pPr lvl="1"/>
            <a:r>
              <a:rPr lang="en-US" sz="2800" dirty="0"/>
              <a:t>Santa Clara</a:t>
            </a:r>
          </a:p>
          <a:p>
            <a:pPr lvl="1"/>
            <a:r>
              <a:rPr lang="en-US" sz="2800" dirty="0"/>
              <a:t>Santa Cruz</a:t>
            </a:r>
          </a:p>
        </p:txBody>
      </p:sp>
    </p:spTree>
    <p:extLst>
      <p:ext uri="{BB962C8B-B14F-4D97-AF65-F5344CB8AC3E}">
        <p14:creationId xmlns:p14="http://schemas.microsoft.com/office/powerpoint/2010/main" val="323704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7020" y="2687364"/>
            <a:ext cx="7577959" cy="1200329"/>
          </a:xfrm>
          <a:prstGeom prst="rect">
            <a:avLst/>
          </a:prstGeom>
          <a:noFill/>
        </p:spPr>
        <p:txBody>
          <a:bodyPr wrap="square" rtlCol="0">
            <a:spAutoFit/>
          </a:bodyPr>
          <a:lstStyle/>
          <a:p>
            <a:pPr algn="ctr" defTabSz="685800"/>
            <a:r>
              <a:rPr lang="en-US" sz="7200" dirty="0">
                <a:solidFill>
                  <a:prstClr val="black"/>
                </a:solidFill>
                <a:latin typeface="Tahoma" panose="020B0604030504040204" pitchFamily="34" charset="0"/>
                <a:ea typeface="Tahoma" panose="020B0604030504040204" pitchFamily="34" charset="0"/>
                <a:cs typeface="Tahoma" panose="020B0604030504040204" pitchFamily="34" charset="0"/>
              </a:rPr>
              <a:t>Questions?</a:t>
            </a:r>
          </a:p>
        </p:txBody>
      </p:sp>
    </p:spTree>
    <p:extLst>
      <p:ext uri="{BB962C8B-B14F-4D97-AF65-F5344CB8AC3E}">
        <p14:creationId xmlns:p14="http://schemas.microsoft.com/office/powerpoint/2010/main" val="199450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D4E0B-F28E-4E10-8407-413D2725B1F3}"/>
              </a:ext>
            </a:extLst>
          </p:cNvPr>
          <p:cNvSpPr>
            <a:spLocks noGrp="1"/>
          </p:cNvSpPr>
          <p:nvPr>
            <p:ph idx="1"/>
          </p:nvPr>
        </p:nvSpPr>
        <p:spPr>
          <a:xfrm>
            <a:off x="457200" y="1181100"/>
            <a:ext cx="11372850" cy="4724399"/>
          </a:xfrm>
        </p:spPr>
        <p:txBody>
          <a:bodyPr>
            <a:normAutofit fontScale="70000" lnSpcReduction="20000"/>
          </a:bodyPr>
          <a:lstStyle/>
          <a:p>
            <a:pPr marL="0" indent="0">
              <a:buNone/>
            </a:pPr>
            <a:r>
              <a:rPr lang="en-US" sz="2600" dirty="0"/>
              <a:t>RMP was implemented in Los Angeles County in July 2005.  We focus on restaurants offering healthier meal choices. Restaurants selected to participate in RMP must meet all requirements of our “5-Healthier Options” system:</a:t>
            </a:r>
          </a:p>
          <a:p>
            <a:pPr marL="0" indent="0">
              <a:buNone/>
            </a:pPr>
            <a:r>
              <a:rPr lang="en-US" sz="2600" b="1" dirty="0"/>
              <a:t>   </a:t>
            </a:r>
            <a:endParaRPr lang="en-US" sz="2600" dirty="0"/>
          </a:p>
          <a:p>
            <a:pPr marL="728663" lvl="1" indent="-385763">
              <a:buFont typeface="+mj-lt"/>
              <a:buAutoNum type="arabicPeriod"/>
            </a:pPr>
            <a:r>
              <a:rPr lang="en-US" sz="2600" dirty="0"/>
              <a:t>Restaurant must offer at least two fruit and/or vegetable side items that meet the benchmark described in the worksheet.  The two fruit and/or vegetable side items must appear on the menu.</a:t>
            </a:r>
          </a:p>
          <a:p>
            <a:pPr marL="685800" lvl="1" indent="-342900">
              <a:buFont typeface="+mj-lt"/>
              <a:buAutoNum type="arabicPeriod"/>
            </a:pPr>
            <a:endParaRPr lang="en-US" sz="2600" dirty="0"/>
          </a:p>
          <a:p>
            <a:pPr marL="728663" lvl="1" indent="-385763">
              <a:buFont typeface="+mj-lt"/>
              <a:buAutoNum type="arabicPeriod"/>
            </a:pPr>
            <a:r>
              <a:rPr lang="en-US" sz="2600" dirty="0"/>
              <a:t>Restaurant must have drinking water available at least 12 ounces, at no cost to customers.</a:t>
            </a:r>
          </a:p>
          <a:p>
            <a:pPr marL="685800" lvl="1" indent="-342900">
              <a:buFont typeface="+mj-lt"/>
              <a:buAutoNum type="arabicPeriod"/>
            </a:pPr>
            <a:endParaRPr lang="en-US" sz="2600" dirty="0"/>
          </a:p>
          <a:p>
            <a:pPr marL="728663" lvl="1" indent="-385763">
              <a:buFont typeface="+mj-lt"/>
              <a:buAutoNum type="arabicPeriod"/>
            </a:pPr>
            <a:r>
              <a:rPr lang="en-US" sz="2600" dirty="0"/>
              <a:t>Restaurant must have at least one whole grain item available during all meal periods that meet the  benchmark described in the worksheet.  The whole grain items available on the menu must be at no added cost to customers.</a:t>
            </a:r>
          </a:p>
          <a:p>
            <a:pPr marL="685800" lvl="1" indent="-342900">
              <a:buFont typeface="+mj-lt"/>
              <a:buAutoNum type="arabicPeriod"/>
            </a:pPr>
            <a:endParaRPr lang="en-US" sz="2600" dirty="0"/>
          </a:p>
          <a:p>
            <a:pPr marL="728663" lvl="1" indent="-385763">
              <a:buFont typeface="+mj-lt"/>
              <a:buAutoNum type="arabicPeriod"/>
            </a:pPr>
            <a:r>
              <a:rPr lang="en-US" sz="2600" dirty="0"/>
              <a:t>Restaurant must offer at least one discounted meal, advertised special, or sale priced meal that includes at least two of the three healthy options:</a:t>
            </a:r>
          </a:p>
          <a:p>
            <a:pPr marL="1371600" lvl="3" indent="-342900">
              <a:buFont typeface="+mj-lt"/>
              <a:buAutoNum type="arabicPeriod"/>
            </a:pPr>
            <a:r>
              <a:rPr lang="en-US" sz="2600" dirty="0"/>
              <a:t>•Non-fried fruit and/or vegetables side items;</a:t>
            </a:r>
          </a:p>
          <a:p>
            <a:pPr marL="1371600" lvl="3" indent="-342900">
              <a:buFont typeface="+mj-lt"/>
              <a:buAutoNum type="arabicPeriod"/>
            </a:pPr>
            <a:r>
              <a:rPr lang="en-US" sz="2600" dirty="0"/>
              <a:t>•Whole grains; or</a:t>
            </a:r>
          </a:p>
          <a:p>
            <a:pPr marL="1371600" lvl="3" indent="-342900">
              <a:buFont typeface="+mj-lt"/>
              <a:buAutoNum type="arabicPeriod"/>
            </a:pPr>
            <a:r>
              <a:rPr lang="en-US" sz="2600" dirty="0"/>
              <a:t>•Healthier meal preparation: grill, bake, boil, roast, poach, stir-fry and steam.</a:t>
            </a:r>
          </a:p>
          <a:p>
            <a:pPr marL="1285875" lvl="3" indent="-257175">
              <a:buFont typeface="+mj-lt"/>
              <a:buAutoNum type="arabicPeriod"/>
            </a:pPr>
            <a:endParaRPr lang="en-US" sz="2600" dirty="0"/>
          </a:p>
          <a:p>
            <a:pPr marL="728663" lvl="1" indent="-385763">
              <a:buFont typeface="+mj-lt"/>
              <a:buAutoNum type="arabicPeriod"/>
            </a:pPr>
            <a:r>
              <a:rPr lang="en-US" sz="2600" dirty="0"/>
              <a:t>Restaurant must prominently display DPSS-provided signage.</a:t>
            </a:r>
          </a:p>
          <a:p>
            <a:endParaRPr lang="en-US" dirty="0"/>
          </a:p>
        </p:txBody>
      </p:sp>
    </p:spTree>
    <p:extLst>
      <p:ext uri="{BB962C8B-B14F-4D97-AF65-F5344CB8AC3E}">
        <p14:creationId xmlns:p14="http://schemas.microsoft.com/office/powerpoint/2010/main" val="148529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1E1-C195-4240-BDAD-D569F58571DF}"/>
              </a:ext>
            </a:extLst>
          </p:cNvPr>
          <p:cNvSpPr>
            <a:spLocks noGrp="1"/>
          </p:cNvSpPr>
          <p:nvPr>
            <p:ph type="title"/>
          </p:nvPr>
        </p:nvSpPr>
        <p:spPr>
          <a:xfrm>
            <a:off x="2217965" y="1029619"/>
            <a:ext cx="7886700" cy="895282"/>
          </a:xfrm>
        </p:spPr>
        <p:txBody>
          <a:bodyPr>
            <a:normAutofit/>
          </a:bodyPr>
          <a:lstStyle/>
          <a:p>
            <a:pPr algn="ctr"/>
            <a:r>
              <a:rPr lang="en-US" sz="2800" b="1" dirty="0"/>
              <a:t>COLLEGE CAMPUS</a:t>
            </a:r>
          </a:p>
        </p:txBody>
      </p:sp>
      <p:sp>
        <p:nvSpPr>
          <p:cNvPr id="3" name="Content Placeholder 2">
            <a:extLst>
              <a:ext uri="{FF2B5EF4-FFF2-40B4-BE49-F238E27FC236}">
                <a16:creationId xmlns:a16="http://schemas.microsoft.com/office/drawing/2014/main" id="{B6AF97B2-B5B0-4D1E-A51A-E6067B501972}"/>
              </a:ext>
            </a:extLst>
          </p:cNvPr>
          <p:cNvSpPr>
            <a:spLocks noGrp="1"/>
          </p:cNvSpPr>
          <p:nvPr>
            <p:ph idx="1"/>
          </p:nvPr>
        </p:nvSpPr>
        <p:spPr>
          <a:xfrm>
            <a:off x="533400" y="1884859"/>
            <a:ext cx="11125200" cy="4088167"/>
          </a:xfrm>
        </p:spPr>
        <p:txBody>
          <a:bodyPr>
            <a:normAutofit lnSpcReduction="10000"/>
          </a:bodyPr>
          <a:lstStyle/>
          <a:p>
            <a:pPr marL="0" indent="0">
              <a:buNone/>
            </a:pPr>
            <a:r>
              <a:rPr lang="en-US" sz="2800" dirty="0"/>
              <a:t>Los Angeles County has increased our efforts to reduce food insecurity among college students, and to increase the number or colleges participation in the RMP.  </a:t>
            </a:r>
          </a:p>
          <a:p>
            <a:pPr marL="0" indent="0">
              <a:buNone/>
            </a:pPr>
            <a:endParaRPr lang="en-US" sz="2800" dirty="0"/>
          </a:p>
          <a:p>
            <a:pPr lvl="1"/>
            <a:r>
              <a:rPr lang="en-US" sz="2800" dirty="0"/>
              <a:t>We have successful enrolled 12 food facilities/restaurants at California State of Northridge (CSUN).</a:t>
            </a:r>
          </a:p>
          <a:p>
            <a:pPr lvl="1"/>
            <a:endParaRPr lang="en-US" sz="2800" dirty="0"/>
          </a:p>
          <a:p>
            <a:pPr lvl="1"/>
            <a:r>
              <a:rPr lang="en-US" sz="2800" dirty="0"/>
              <a:t>Compton College, Los Angeles Community College District, and the California State University Dominguez Hills, have are pending USDA-FNS certification. </a:t>
            </a:r>
          </a:p>
          <a:p>
            <a:endParaRPr lang="en-US" dirty="0"/>
          </a:p>
        </p:txBody>
      </p:sp>
    </p:spTree>
    <p:extLst>
      <p:ext uri="{BB962C8B-B14F-4D97-AF65-F5344CB8AC3E}">
        <p14:creationId xmlns:p14="http://schemas.microsoft.com/office/powerpoint/2010/main" val="413175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68CF8-01A6-47B4-8C89-E3D26A5655B5}"/>
              </a:ext>
            </a:extLst>
          </p:cNvPr>
          <p:cNvSpPr>
            <a:spLocks noGrp="1"/>
          </p:cNvSpPr>
          <p:nvPr>
            <p:ph idx="1"/>
          </p:nvPr>
        </p:nvSpPr>
        <p:spPr>
          <a:xfrm>
            <a:off x="438150" y="1219200"/>
            <a:ext cx="11277600" cy="3841552"/>
          </a:xfrm>
        </p:spPr>
        <p:txBody>
          <a:bodyPr>
            <a:normAutofit fontScale="77500" lnSpcReduction="20000"/>
          </a:bodyPr>
          <a:lstStyle/>
          <a:p>
            <a:pPr marL="0" indent="0">
              <a:buNone/>
            </a:pPr>
            <a:r>
              <a:rPr lang="en-US" sz="4100" dirty="0"/>
              <a:t>As of July 2019:</a:t>
            </a:r>
          </a:p>
          <a:p>
            <a:pPr marL="0" indent="0">
              <a:buNone/>
            </a:pPr>
            <a:endParaRPr lang="en-US" sz="4100" dirty="0"/>
          </a:p>
          <a:p>
            <a:pPr lvl="1"/>
            <a:r>
              <a:rPr lang="en-US" sz="3600" dirty="0"/>
              <a:t>There are 1,138 restaurants participating in the Restaurant Meals Program; 984 (86%) are restaurants chains and 154 (14%) are “Mom and Pops” restaurants. </a:t>
            </a:r>
          </a:p>
          <a:p>
            <a:pPr lvl="1"/>
            <a:endParaRPr lang="en-US" sz="3600" dirty="0"/>
          </a:p>
          <a:p>
            <a:pPr lvl="1"/>
            <a:r>
              <a:rPr lang="en-US" sz="3600" dirty="0"/>
              <a:t>Approximately 41.7 million meals were purchased by RMP participants, which equals to $442 million in sales.</a:t>
            </a:r>
          </a:p>
          <a:p>
            <a:pPr lvl="1"/>
            <a:endParaRPr lang="en-US" sz="3600" dirty="0"/>
          </a:p>
          <a:p>
            <a:pPr lvl="1"/>
            <a:r>
              <a:rPr lang="en-US" sz="3600" dirty="0"/>
              <a:t>The average number of transactions per restaurant is 383, and the average amount per transaction is $11.77. </a:t>
            </a:r>
          </a:p>
          <a:p>
            <a:pPr marL="0" indent="0">
              <a:buNone/>
            </a:pPr>
            <a:endParaRPr lang="en-US" dirty="0"/>
          </a:p>
        </p:txBody>
      </p:sp>
    </p:spTree>
    <p:extLst>
      <p:ext uri="{BB962C8B-B14F-4D97-AF65-F5344CB8AC3E}">
        <p14:creationId xmlns:p14="http://schemas.microsoft.com/office/powerpoint/2010/main" val="316845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a:t>Restaurant meals program</a:t>
            </a:r>
          </a:p>
        </p:txBody>
      </p:sp>
      <p:sp>
        <p:nvSpPr>
          <p:cNvPr id="5" name="Subtitle 4"/>
          <p:cNvSpPr>
            <a:spLocks noGrp="1"/>
          </p:cNvSpPr>
          <p:nvPr>
            <p:ph type="subTitle" idx="1"/>
          </p:nvPr>
        </p:nvSpPr>
        <p:spPr/>
        <p:txBody>
          <a:bodyPr/>
          <a:lstStyle/>
          <a:p>
            <a:r>
              <a:rPr lang="en-US" dirty="0"/>
              <a:t>San Diego County</a:t>
            </a:r>
          </a:p>
        </p:txBody>
      </p:sp>
      <p:pic>
        <p:nvPicPr>
          <p:cNvPr id="6" name="Content Placeholder 5" descr="RMP_logo_lres.jpg">
            <a:hlinkClick r:id="rId2"/>
            <a:extLst>
              <a:ext uri="{FF2B5EF4-FFF2-40B4-BE49-F238E27FC236}">
                <a16:creationId xmlns:a16="http://schemas.microsoft.com/office/drawing/2014/main" id="{B2551EE2-2050-4C92-999F-EE047C97E3E5}"/>
              </a:ext>
            </a:extLst>
          </p:cNvPr>
          <p:cNvPicPr>
            <a:picLocks noChangeAspect="1"/>
          </p:cNvPicPr>
          <p:nvPr/>
        </p:nvPicPr>
        <p:blipFill>
          <a:blip r:embed="rId3" cstate="print"/>
          <a:stretch>
            <a:fillRect/>
          </a:stretch>
        </p:blipFill>
        <p:spPr>
          <a:xfrm>
            <a:off x="2521005" y="3600450"/>
            <a:ext cx="1627327" cy="2676525"/>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372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67061" y="1708814"/>
            <a:ext cx="8243737" cy="4880185"/>
          </a:xfrm>
        </p:spPr>
        <p:txBody>
          <a:bodyPr/>
          <a:lstStyle/>
          <a:p>
            <a:pPr algn="ctr"/>
            <a:endParaRPr lang="en-US" cap="none" dirty="0">
              <a:solidFill>
                <a:srgbClr val="4472C4">
                  <a:lumMod val="75000"/>
                </a:srgbClr>
              </a:solidFill>
              <a:latin typeface="Calibri Light" panose="020F0302020204030204"/>
              <a:ea typeface="+mj-ea"/>
              <a:cs typeface="+mj-cs"/>
            </a:endParaRPr>
          </a:p>
          <a:p>
            <a:pPr algn="ctr"/>
            <a: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San Diego County fully implemented the RMP in February 2013</a:t>
            </a:r>
          </a:p>
          <a:p>
            <a:pPr algn="ctr"/>
            <a:b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As of 09/2019 San Diego County had 344 restaurants participating and 60 pending approval</a:t>
            </a:r>
            <a:b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with  a total of </a:t>
            </a:r>
            <a:r>
              <a:rPr lang="en-US" sz="2000" b="1"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85,721 </a:t>
            </a:r>
            <a:r>
              <a:rPr lang="en-US" sz="2000" cap="none"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elderly, disabled and homeless individuals participating in the program</a:t>
            </a:r>
            <a:endParaRPr lang="en-US"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p:txBody>
          <a:bodyPr/>
          <a:lstStyle/>
          <a:p>
            <a:r>
              <a:rPr lang="en-US" dirty="0"/>
              <a:t>Restaurant meals program</a:t>
            </a:r>
          </a:p>
        </p:txBody>
      </p:sp>
    </p:spTree>
    <p:extLst>
      <p:ext uri="{BB962C8B-B14F-4D97-AF65-F5344CB8AC3E}">
        <p14:creationId xmlns:p14="http://schemas.microsoft.com/office/powerpoint/2010/main" val="426325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Restaurant meals program</a:t>
            </a:r>
          </a:p>
        </p:txBody>
      </p:sp>
      <p:sp>
        <p:nvSpPr>
          <p:cNvPr id="5" name="Title 1">
            <a:extLst>
              <a:ext uri="{FF2B5EF4-FFF2-40B4-BE49-F238E27FC236}">
                <a16:creationId xmlns:a16="http://schemas.microsoft.com/office/drawing/2014/main" id="{CC2533E7-0FD4-4A0E-8A16-5CD622359CB4}"/>
              </a:ext>
            </a:extLst>
          </p:cNvPr>
          <p:cNvSpPr txBox="1">
            <a:spLocks/>
          </p:cNvSpPr>
          <p:nvPr/>
        </p:nvSpPr>
        <p:spPr>
          <a:xfrm>
            <a:off x="3256961" y="2999022"/>
            <a:ext cx="5678078" cy="1609337"/>
          </a:xfrm>
          <a:prstGeom prst="rect">
            <a:avLst/>
          </a:prstGeom>
        </p:spPr>
        <p:txBody>
          <a:bodyPr vert="horz" lIns="0" tIns="0" rIns="0" bIns="0" rtlCol="0" anchor="ctr">
            <a:normAutofit lnSpcReduction="10000"/>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gn="ctr"/>
            <a:r>
              <a:rPr lang="en-US" sz="6000" b="1" dirty="0">
                <a:solidFill>
                  <a:schemeClr val="accent6">
                    <a:lumMod val="75000"/>
                  </a:schemeClr>
                </a:solidFill>
                <a:latin typeface="Constantia" panose="02030602050306030303" pitchFamily="18" charset="0"/>
              </a:rPr>
              <a:t>Application Process</a:t>
            </a:r>
            <a:endParaRPr lang="en-US" sz="6000" dirty="0">
              <a:solidFill>
                <a:schemeClr val="accent6">
                  <a:lumMod val="75000"/>
                </a:schemeClr>
              </a:solidFill>
            </a:endParaRPr>
          </a:p>
        </p:txBody>
      </p:sp>
    </p:spTree>
    <p:extLst>
      <p:ext uri="{BB962C8B-B14F-4D97-AF65-F5344CB8AC3E}">
        <p14:creationId xmlns:p14="http://schemas.microsoft.com/office/powerpoint/2010/main" val="3209696467"/>
      </p:ext>
    </p:extLst>
  </p:cSld>
  <p:clrMapOvr>
    <a:masterClrMapping/>
  </p:clrMapOvr>
</p:sld>
</file>

<file path=ppt/theme/theme1.xml><?xml version="1.0" encoding="utf-8"?>
<a:theme xmlns:a="http://schemas.openxmlformats.org/drawingml/2006/main" name="LWSD 2013 Orange">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EB8B50A-1C33-9A44-80E2-F8E177122A86}" vid="{33E8CCE8-95AC-5C43-9929-241A9904915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9C836218537D469586CDA6A9969B1B" ma:contentTypeVersion="20" ma:contentTypeDescription="Create a new document." ma:contentTypeScope="" ma:versionID="50e7bc90de03086eaadc9881d02a345a">
  <xsd:schema xmlns:xsd="http://www.w3.org/2001/XMLSchema" xmlns:xs="http://www.w3.org/2001/XMLSchema" xmlns:p="http://schemas.microsoft.com/office/2006/metadata/properties" xmlns:ns1="http://schemas.microsoft.com/sharepoint/v3" targetNamespace="http://schemas.microsoft.com/office/2006/metadata/properties" ma:root="true" ma:fieldsID="2bdfdf64d0d6ddb84bda85ee5373dcf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Props1.xml><?xml version="1.0" encoding="utf-8"?>
<ds:datastoreItem xmlns:ds="http://schemas.openxmlformats.org/officeDocument/2006/customXml" ds:itemID="{3662C8DB-ABB7-474A-AC93-AFD7EE84A794}">
  <ds:schemaRefs>
    <ds:schemaRef ds:uri="http://schemas.microsoft.com/sharepoint/v3/contenttype/forms"/>
  </ds:schemaRefs>
</ds:datastoreItem>
</file>

<file path=customXml/itemProps2.xml><?xml version="1.0" encoding="utf-8"?>
<ds:datastoreItem xmlns:ds="http://schemas.openxmlformats.org/officeDocument/2006/customXml" ds:itemID="{DCB99079-1E3C-4F36-B61F-C2C31DDE0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7B01B4-6917-4177-9932-BBC53A000DC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5295</TotalTime>
  <Words>2033</Words>
  <Application>Microsoft Office PowerPoint</Application>
  <PresentationFormat>Widescreen</PresentationFormat>
  <Paragraphs>312</Paragraphs>
  <Slides>30</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Abadi MT Condensed Light</vt:lpstr>
      <vt:lpstr>Arial</vt:lpstr>
      <vt:lpstr>Avenir Light</vt:lpstr>
      <vt:lpstr>Calibri</vt:lpstr>
      <vt:lpstr>Calibri Light</vt:lpstr>
      <vt:lpstr>Comic Sans MS</vt:lpstr>
      <vt:lpstr>Constantia</vt:lpstr>
      <vt:lpstr>Tahoma</vt:lpstr>
      <vt:lpstr>Wingdings</vt:lpstr>
      <vt:lpstr>LWSD 2013 Orange</vt:lpstr>
      <vt:lpstr>LWSD 2013 Orange 2</vt:lpstr>
      <vt:lpstr>LWSD 2013 Orange 3</vt:lpstr>
      <vt:lpstr>LWSD 2013 Orange 4</vt:lpstr>
      <vt:lpstr>1_Office Theme</vt:lpstr>
      <vt:lpstr>County of Los Angeles DEPARTMENT OF PUBLIC SOCIAL SERVICES</vt:lpstr>
      <vt:lpstr>PowerPoint Presentation</vt:lpstr>
      <vt:lpstr>PowerPoint Presentation</vt:lpstr>
      <vt:lpstr>PowerPoint Presentation</vt:lpstr>
      <vt:lpstr>COLLEGE CAMPUS</vt:lpstr>
      <vt:lpstr>PowerPoint Presentation</vt:lpstr>
      <vt:lpstr>Restaurant meals program</vt:lpstr>
      <vt:lpstr>Restaurant meals program</vt:lpstr>
      <vt:lpstr>Restaurant meals program</vt:lpstr>
      <vt:lpstr>Restaurant meals program</vt:lpstr>
      <vt:lpstr>Restaurant meals program</vt:lpstr>
      <vt:lpstr>Restaurant meals program</vt:lpstr>
      <vt:lpstr>Restaurant meals program</vt:lpstr>
      <vt:lpstr>Restaurant meals program</vt:lpstr>
      <vt:lpstr>Restaurant meals program</vt:lpstr>
      <vt:lpstr>PowerPoint Presentation</vt:lpstr>
      <vt:lpstr>PowerPoint Presentation</vt:lpstr>
      <vt:lpstr>PowerPoint Presentation</vt:lpstr>
      <vt:lpstr>As of October 2019:</vt:lpstr>
      <vt:lpstr>Restaurant and Customer Outreach</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When asked what they like best about RMP….</vt:lpstr>
      <vt:lpstr>PowerPoint Presentation</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Orange</dc:title>
  <dc:creator>Creative Contractor</dc:creator>
  <cp:lastModifiedBy>Megan Gamble</cp:lastModifiedBy>
  <cp:revision>118</cp:revision>
  <dcterms:created xsi:type="dcterms:W3CDTF">2013-10-28T20:20:09Z</dcterms:created>
  <dcterms:modified xsi:type="dcterms:W3CDTF">2019-11-14T17:23:02Z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0x0101003F9C836218537D469586CDA6A9969B1B</vt:lpwstr>
  </property>
</Properties>
</file>