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1061" r:id="rId3"/>
    <p:sldId id="1644" r:id="rId4"/>
    <p:sldId id="259" r:id="rId5"/>
    <p:sldId id="260" r:id="rId6"/>
    <p:sldId id="1057" r:id="rId7"/>
    <p:sldId id="263" r:id="rId8"/>
    <p:sldId id="1635" r:id="rId9"/>
    <p:sldId id="1636" r:id="rId10"/>
    <p:sldId id="277" r:id="rId11"/>
    <p:sldId id="269" r:id="rId12"/>
    <p:sldId id="1645" r:id="rId13"/>
    <p:sldId id="292" r:id="rId14"/>
    <p:sldId id="282" r:id="rId15"/>
    <p:sldId id="283" r:id="rId16"/>
    <p:sldId id="285" r:id="rId17"/>
    <p:sldId id="273" r:id="rId18"/>
    <p:sldId id="274" r:id="rId19"/>
    <p:sldId id="262" r:id="rId20"/>
    <p:sldId id="1638" r:id="rId21"/>
    <p:sldId id="257" r:id="rId22"/>
    <p:sldId id="258" r:id="rId23"/>
    <p:sldId id="1639" r:id="rId24"/>
    <p:sldId id="1640" r:id="rId25"/>
    <p:sldId id="261" r:id="rId26"/>
    <p:sldId id="1641" r:id="rId27"/>
    <p:sldId id="1642" r:id="rId28"/>
    <p:sldId id="264" r:id="rId29"/>
    <p:sldId id="265" r:id="rId30"/>
    <p:sldId id="266" r:id="rId31"/>
    <p:sldId id="267" r:id="rId32"/>
    <p:sldId id="268" r:id="rId33"/>
    <p:sldId id="1643" r:id="rId34"/>
  </p:sldIdLst>
  <p:sldSz cx="18288000" cy="10287000"/>
  <p:notesSz cx="6954838" cy="9236075"/>
  <p:embeddedFontLst>
    <p:embeddedFont>
      <p:font typeface="Barlow" panose="00000500000000000000" pitchFamily="2" charset="0"/>
      <p:regular r:id="rId36"/>
      <p:bold r:id="rId37"/>
      <p:italic r:id="rId38"/>
      <p:boldItalic r:id="rId39"/>
    </p:embeddedFont>
    <p:embeddedFont>
      <p:font typeface="Barlow Bold" panose="00000800000000000000" charset="0"/>
      <p:regular r:id="rId40"/>
      <p:bold r:id="rId41"/>
    </p:embeddedFont>
    <p:embeddedFont>
      <p:font typeface="Barlow Bold Italics" panose="020B0604020202020204" charset="0"/>
      <p:regular r:id="rId42"/>
      <p:bold r:id="rId43"/>
      <p:italic r:id="rId44"/>
      <p:boldItalic r:id="rId45"/>
    </p:embeddedFont>
    <p:embeddedFont>
      <p:font typeface="Barlow Italics" panose="020B0604020202020204" charset="0"/>
      <p:regular r:id="rId46"/>
      <p:italic r:id="rId47"/>
    </p:embeddedFont>
    <p:embeddedFont>
      <p:font typeface="Barlow Semi-Bold" panose="020B0604020202020204" charset="0"/>
      <p:regular r:id="rId48"/>
      <p:bold r:id="rId49"/>
    </p:embeddedFont>
    <p:embeddedFont>
      <p:font typeface="Barlow SemiCondensed" panose="020B0604020202020204" charset="0"/>
      <p:regular r:id="rId50"/>
    </p:embeddedFont>
    <p:embeddedFont>
      <p:font typeface="Barlow SemiCondensed Italics" panose="020B0604020202020204" charset="0"/>
      <p:regular r:id="rId51"/>
      <p:italic r:id="rId52"/>
    </p:embeddedFont>
    <p:embeddedFont>
      <p:font typeface="Barlow SemiCondensed Semi-Bold" panose="020B0604020202020204" charset="0"/>
      <p:regular r:id="rId53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odec Pro ExtraBold" panose="020B0604020202020204" charset="0"/>
      <p:regular r:id="rId59"/>
      <p:bold r:id="rId60"/>
    </p:embeddedFont>
    <p:embeddedFont>
      <p:font typeface="DM Sans" pitchFamily="2" charset="0"/>
      <p:regular r:id="rId61"/>
      <p:bold r:id="rId62"/>
      <p:italic r:id="rId63"/>
      <p:boldItalic r:id="rId64"/>
    </p:embeddedFont>
    <p:embeddedFont>
      <p:font typeface="DM Sans Bold" charset="0"/>
      <p:regular r:id="rId65"/>
      <p:bold r:id="rId66"/>
    </p:embeddedFont>
    <p:embeddedFont>
      <p:font typeface="DM Sans Bold Italics" panose="020B0604020202020204" charset="0"/>
      <p:regular r:id="rId67"/>
      <p:bold r:id="rId68"/>
      <p:italic r:id="rId69"/>
      <p:boldItalic r:id="rId70"/>
    </p:embeddedFont>
    <p:embeddedFont>
      <p:font typeface="DM Sans Italics" panose="020B0604020202020204" charset="0"/>
      <p:regular r:id="rId71"/>
      <p:italic r:id="rId72"/>
    </p:embeddedFont>
    <p:embeddedFont>
      <p:font typeface="Feeling Passionate" panose="020B0604020202020204" charset="0"/>
      <p:regular r:id="rId73"/>
    </p:embeddedFont>
    <p:embeddedFont>
      <p:font typeface="Glacial Indifference" panose="020B0604020202020204" charset="0"/>
      <p:regular r:id="rId74"/>
    </p:embeddedFont>
    <p:embeddedFont>
      <p:font typeface="Kollektif" panose="020B0604020202020204" charset="0"/>
      <p:regular r:id="rId75"/>
    </p:embeddedFont>
    <p:embeddedFont>
      <p:font typeface="Montserrat" panose="00000500000000000000" pitchFamily="2" charset="0"/>
      <p:regular r:id="rId76"/>
      <p:bold r:id="rId77"/>
      <p:italic r:id="rId78"/>
      <p:boldItalic r:id="rId79"/>
    </p:embeddedFont>
    <p:embeddedFont>
      <p:font typeface="Montserrat Bold" panose="00000800000000000000" charset="0"/>
      <p:regular r:id="rId80"/>
      <p:bold r:id="rId81"/>
    </p:embeddedFont>
    <p:embeddedFont>
      <p:font typeface="Montserrat Classic" panose="020B0604020202020204" charset="0"/>
      <p:regular r:id="rId82"/>
    </p:embeddedFont>
    <p:embeddedFont>
      <p:font typeface="Montserrat Italics" panose="020B0604020202020204" charset="0"/>
      <p:regular r:id="rId83"/>
      <p:italic r:id="rId84"/>
    </p:embeddedFont>
    <p:embeddedFont>
      <p:font typeface="Now" panose="020B0604020202020204" charset="0"/>
      <p:regular r:id="rId85"/>
    </p:embeddedFont>
    <p:embeddedFont>
      <p:font typeface="Open Sauce" panose="020B0604020202020204" charset="0"/>
      <p:regular r:id="rId86"/>
    </p:embeddedFont>
    <p:embeddedFont>
      <p:font typeface="Oswald" panose="00000500000000000000" pitchFamily="2" charset="0"/>
      <p:regular r:id="rId87"/>
      <p:bold r:id="rId88"/>
    </p:embeddedFont>
    <p:embeddedFont>
      <p:font typeface="Pathway Gothic One" panose="020B0604020202020204" charset="0"/>
      <p:regular r:id="rId89"/>
    </p:embeddedFont>
    <p:embeddedFont>
      <p:font typeface="Poppins" panose="00000500000000000000" pitchFamily="2" charset="0"/>
      <p:regular r:id="rId90"/>
      <p:bold r:id="rId91"/>
      <p:italic r:id="rId92"/>
      <p:boldItalic r:id="rId93"/>
    </p:embeddedFont>
    <p:embeddedFont>
      <p:font typeface="Poppins Bold" panose="00000800000000000000" charset="0"/>
      <p:regular r:id="rId94"/>
    </p:embeddedFont>
    <p:embeddedFont>
      <p:font typeface="Poppins Medium" panose="00000600000000000000" pitchFamily="2" charset="0"/>
      <p:regular r:id="rId95"/>
      <p:italic r:id="rId96"/>
    </p:embeddedFont>
    <p:embeddedFont>
      <p:font typeface="Poppins Medium 1" panose="020B0604020202020204" charset="0"/>
      <p:regular r:id="rId97"/>
    </p:embeddedFont>
    <p:embeddedFont>
      <p:font typeface="Poppins Medium 1 Bold" panose="020B0604020202020204" charset="0"/>
      <p:regular r:id="rId98"/>
    </p:embeddedFont>
    <p:embeddedFont>
      <p:font typeface="Poppins Medium 2" panose="020B0604020202020204" charset="0"/>
      <p:regular r:id="rId99"/>
    </p:embeddedFont>
    <p:embeddedFont>
      <p:font typeface="Public Sans" panose="020B0604020202020204" charset="0"/>
      <p:regular r:id="rId100"/>
    </p:embeddedFont>
    <p:embeddedFont>
      <p:font typeface="Public Sans Bold" panose="020B0604020202020204" charset="0"/>
      <p:regular r:id="rId10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A4ED17-65E3-973A-EEE6-F71F934685DD}" name="Anderson, Katelyn" initials="AK" userId="S::kanderson2@rchsd.org::ec6c1365-aee5-438e-9eb1-118ac0d173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CAB3"/>
    <a:srgbClr val="0662A6"/>
    <a:srgbClr val="9BBFD7"/>
    <a:srgbClr val="2EC1C8"/>
    <a:srgbClr val="3E7095"/>
    <a:srgbClr val="FEDC95"/>
    <a:srgbClr val="05ABAB"/>
    <a:srgbClr val="FBC8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67839" autoAdjust="0"/>
  </p:normalViewPr>
  <p:slideViewPr>
    <p:cSldViewPr>
      <p:cViewPr varScale="1">
        <p:scale>
          <a:sx n="40" d="100"/>
          <a:sy n="40" d="100"/>
        </p:scale>
        <p:origin x="170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84" Type="http://schemas.openxmlformats.org/officeDocument/2006/relationships/font" Target="fonts/font49.fntdata"/><Relationship Id="rId89" Type="http://schemas.openxmlformats.org/officeDocument/2006/relationships/font" Target="fonts/font54.fntdata"/><Relationship Id="rId7" Type="http://schemas.openxmlformats.org/officeDocument/2006/relationships/slide" Target="slides/slide6.xml"/><Relationship Id="rId71" Type="http://schemas.openxmlformats.org/officeDocument/2006/relationships/font" Target="fonts/font36.fntdata"/><Relationship Id="rId92" Type="http://schemas.openxmlformats.org/officeDocument/2006/relationships/font" Target="fonts/font5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74" Type="http://schemas.openxmlformats.org/officeDocument/2006/relationships/font" Target="fonts/font39.fntdata"/><Relationship Id="rId79" Type="http://schemas.openxmlformats.org/officeDocument/2006/relationships/font" Target="fonts/font44.fntdata"/><Relationship Id="rId87" Type="http://schemas.openxmlformats.org/officeDocument/2006/relationships/font" Target="fonts/font52.fntdata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82" Type="http://schemas.openxmlformats.org/officeDocument/2006/relationships/font" Target="fonts/font47.fntdata"/><Relationship Id="rId90" Type="http://schemas.openxmlformats.org/officeDocument/2006/relationships/font" Target="fonts/font55.fntdata"/><Relationship Id="rId95" Type="http://schemas.openxmlformats.org/officeDocument/2006/relationships/font" Target="fonts/font6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77" Type="http://schemas.openxmlformats.org/officeDocument/2006/relationships/font" Target="fonts/font42.fntdata"/><Relationship Id="rId100" Type="http://schemas.openxmlformats.org/officeDocument/2006/relationships/font" Target="fonts/font65.fntdata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72" Type="http://schemas.openxmlformats.org/officeDocument/2006/relationships/font" Target="fonts/font37.fntdata"/><Relationship Id="rId80" Type="http://schemas.openxmlformats.org/officeDocument/2006/relationships/font" Target="fonts/font45.fntdata"/><Relationship Id="rId85" Type="http://schemas.openxmlformats.org/officeDocument/2006/relationships/font" Target="fonts/font50.fntdata"/><Relationship Id="rId93" Type="http://schemas.openxmlformats.org/officeDocument/2006/relationships/font" Target="fonts/font58.fntdata"/><Relationship Id="rId98" Type="http://schemas.openxmlformats.org/officeDocument/2006/relationships/font" Target="fonts/font6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75" Type="http://schemas.openxmlformats.org/officeDocument/2006/relationships/font" Target="fonts/font40.fntdata"/><Relationship Id="rId83" Type="http://schemas.openxmlformats.org/officeDocument/2006/relationships/font" Target="fonts/font48.fntdata"/><Relationship Id="rId88" Type="http://schemas.openxmlformats.org/officeDocument/2006/relationships/font" Target="fonts/font53.fntdata"/><Relationship Id="rId91" Type="http://schemas.openxmlformats.org/officeDocument/2006/relationships/font" Target="fonts/font56.fntdata"/><Relationship Id="rId96" Type="http://schemas.openxmlformats.org/officeDocument/2006/relationships/font" Target="fonts/font6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6" Type="http://schemas.microsoft.com/office/2018/10/relationships/authors" Target="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font" Target="fonts/font38.fntdata"/><Relationship Id="rId78" Type="http://schemas.openxmlformats.org/officeDocument/2006/relationships/font" Target="fonts/font43.fntdata"/><Relationship Id="rId81" Type="http://schemas.openxmlformats.org/officeDocument/2006/relationships/font" Target="fonts/font46.fntdata"/><Relationship Id="rId86" Type="http://schemas.openxmlformats.org/officeDocument/2006/relationships/font" Target="fonts/font51.fntdata"/><Relationship Id="rId94" Type="http://schemas.openxmlformats.org/officeDocument/2006/relationships/font" Target="fonts/font59.fntdata"/><Relationship Id="rId99" Type="http://schemas.openxmlformats.org/officeDocument/2006/relationships/font" Target="fonts/font64.fntdata"/><Relationship Id="rId101" Type="http://schemas.openxmlformats.org/officeDocument/2006/relationships/font" Target="fonts/font6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Relationship Id="rId34" Type="http://schemas.openxmlformats.org/officeDocument/2006/relationships/slide" Target="slides/slide33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6" Type="http://schemas.openxmlformats.org/officeDocument/2006/relationships/font" Target="fonts/font41.fntdata"/><Relationship Id="rId97" Type="http://schemas.openxmlformats.org/officeDocument/2006/relationships/font" Target="fonts/font62.fntdata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3157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517525"/>
            <a:ext cx="4611688" cy="2593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312" y="3283937"/>
            <a:ext cx="7418494" cy="3112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3157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3157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517525"/>
            <a:ext cx="4611688" cy="2593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312" y="3283937"/>
            <a:ext cx="7418494" cy="3112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3157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3157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517525"/>
            <a:ext cx="4611688" cy="2593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312" y="3283937"/>
            <a:ext cx="7418494" cy="3112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3157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3157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517525"/>
            <a:ext cx="4611688" cy="2593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312" y="3283937"/>
            <a:ext cx="7418494" cy="3112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3157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1BF2C-4AF1-4EDE-9AEA-F696719F33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32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3157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517525"/>
            <a:ext cx="4611688" cy="2593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312" y="3283937"/>
            <a:ext cx="7418494" cy="3112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3157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48566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3157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517525"/>
            <a:ext cx="4611688" cy="2593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312" y="3283937"/>
            <a:ext cx="7418494" cy="3112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3157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3157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517525"/>
            <a:ext cx="4611688" cy="2593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312" y="3283937"/>
            <a:ext cx="7418494" cy="3112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3157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3157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517525"/>
            <a:ext cx="4611688" cy="2593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312" y="3283937"/>
            <a:ext cx="7418494" cy="3112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3157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3157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517525"/>
            <a:ext cx="4611688" cy="2593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312" y="3283937"/>
            <a:ext cx="7418494" cy="3112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Video Series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3157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3157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517525"/>
            <a:ext cx="4611688" cy="2593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312" y="3283937"/>
            <a:ext cx="7418494" cy="3112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3157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0450" y="517525"/>
            <a:ext cx="4611688" cy="2593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58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8E087A-1C6D-44BB-8A26-C5C23FB8AE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44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3157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517525"/>
            <a:ext cx="4611688" cy="2593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312" y="3283937"/>
            <a:ext cx="7418494" cy="3112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3157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3157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517525"/>
            <a:ext cx="4611688" cy="2593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312" y="3283937"/>
            <a:ext cx="7418494" cy="3112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3157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0450" y="517525"/>
            <a:ext cx="4611688" cy="2593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578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3157" y="1"/>
            <a:ext cx="4018351" cy="3463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517525"/>
            <a:ext cx="4611688" cy="2593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312" y="3283937"/>
            <a:ext cx="7418494" cy="3112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3157" y="6567876"/>
            <a:ext cx="4018351" cy="344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Not adding more to your plate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59026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F7F1B-380F-44D1-AE2A-589185E224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4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sv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svg"/><Relationship Id="rId4" Type="http://schemas.openxmlformats.org/officeDocument/2006/relationships/image" Target="../media/image7.sv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actsproject.com/secondary_traum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sv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svg"/><Relationship Id="rId10" Type="http://schemas.openxmlformats.org/officeDocument/2006/relationships/image" Target="../media/image91.sv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8.jpe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111.sv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737777"/>
          </a:xfrm>
          <a:prstGeom prst="rect">
            <a:avLst/>
          </a:prstGeom>
          <a:solidFill>
            <a:srgbClr val="F8F8F3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751101" cy="17037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74719" y="0"/>
            <a:ext cx="4513281" cy="170376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457200" y="4096364"/>
            <a:ext cx="18821401" cy="3089564"/>
            <a:chOff x="0" y="1981039"/>
            <a:chExt cx="15322918" cy="4119419"/>
          </a:xfrm>
        </p:grpSpPr>
        <p:sp>
          <p:nvSpPr>
            <p:cNvPr id="7" name="TextBox 7"/>
            <p:cNvSpPr txBox="1"/>
            <p:nvPr/>
          </p:nvSpPr>
          <p:spPr>
            <a:xfrm>
              <a:off x="310181" y="1981039"/>
              <a:ext cx="15012737" cy="41194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27"/>
                </a:lnSpc>
              </a:pPr>
              <a:r>
                <a:rPr lang="en-US" sz="5686" spc="-96" dirty="0">
                  <a:solidFill>
                    <a:srgbClr val="F8F8F3"/>
                  </a:solidFill>
                  <a:latin typeface="Poppins Bold"/>
                </a:rPr>
                <a:t>Addressing Secondary Traumatic Stress, Supporting Skill Development, and Improving Workforce Resilience Through Reflective Supervision/Consultation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73402"/>
              <a:ext cx="9258275" cy="566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9754" y="7886700"/>
            <a:ext cx="1364246" cy="2324100"/>
            <a:chOff x="0" y="0"/>
            <a:chExt cx="2620865" cy="424770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620865" cy="4247709"/>
              <a:chOff x="0" y="0"/>
              <a:chExt cx="812800" cy="131732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1317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17328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317328"/>
                    </a:lnTo>
                    <a:lnTo>
                      <a:pt x="0" y="1317328"/>
                    </a:lnTo>
                    <a:close/>
                  </a:path>
                </a:pathLst>
              </a:custGeom>
              <a:solidFill>
                <a:srgbClr val="FCFE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52"/>
                  </a:lnSpc>
                </a:pPr>
                <a:endParaRPr/>
              </a:p>
            </p:txBody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3388" y="154837"/>
              <a:ext cx="2494089" cy="39380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62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65888" y="2163342"/>
            <a:ext cx="4554038" cy="5960317"/>
            <a:chOff x="0" y="0"/>
            <a:chExt cx="3525957" cy="4614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5ABA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203311" y="5163345"/>
            <a:ext cx="3879192" cy="284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CFEFE"/>
                </a:solidFill>
                <a:latin typeface="Poppins Medium 2"/>
              </a:rPr>
              <a:t>Environment </a:t>
            </a:r>
          </a:p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CFEFE"/>
                </a:solidFill>
                <a:latin typeface="Poppins Medium 2"/>
              </a:rPr>
              <a:t>of transparency and trust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181657" y="2790436"/>
            <a:ext cx="1923200" cy="1923200"/>
            <a:chOff x="0" y="0"/>
            <a:chExt cx="2564266" cy="256426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564266" cy="2564266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347295"/>
              <a:ext cx="2564266" cy="1524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72"/>
                </a:lnSpc>
              </a:pPr>
              <a:r>
                <a:rPr lang="en-US" sz="6160">
                  <a:solidFill>
                    <a:srgbClr val="000000"/>
                  </a:solidFill>
                  <a:latin typeface="Poppins Medium 2"/>
                </a:rPr>
                <a:t>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66981" y="2163342"/>
            <a:ext cx="4554038" cy="5960317"/>
            <a:chOff x="0" y="0"/>
            <a:chExt cx="3525957" cy="46147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5ABA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204404" y="5163345"/>
            <a:ext cx="3879192" cy="284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CFEFE"/>
                </a:solidFill>
                <a:latin typeface="Poppins Medium 2"/>
              </a:rPr>
              <a:t>Focus on positive feelings and outcomes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223640" y="2812770"/>
            <a:ext cx="1923200" cy="1923200"/>
            <a:chOff x="0" y="0"/>
            <a:chExt cx="2564266" cy="256426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564266" cy="2564266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231073"/>
              <a:ext cx="2564266" cy="1506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9544"/>
                </a:lnSpc>
                <a:spcBef>
                  <a:spcPct val="0"/>
                </a:spcBef>
              </a:pPr>
              <a:r>
                <a:rPr lang="en-US" sz="6079" u="none">
                  <a:solidFill>
                    <a:srgbClr val="000000"/>
                  </a:solidFill>
                  <a:latin typeface="Poppins Medium 2"/>
                </a:rPr>
                <a:t>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68075" y="2163342"/>
            <a:ext cx="4554038" cy="5960317"/>
            <a:chOff x="0" y="0"/>
            <a:chExt cx="3525957" cy="46147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5ABA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205498" y="5163345"/>
            <a:ext cx="3879192" cy="284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CFEFE"/>
                </a:solidFill>
                <a:latin typeface="Poppins Medium 2"/>
              </a:rPr>
              <a:t>Reinforce and model reflective practice skills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211779" y="2790786"/>
            <a:ext cx="1922500" cy="1922500"/>
            <a:chOff x="-488200" y="0"/>
            <a:chExt cx="2563333" cy="2563333"/>
          </a:xfrm>
        </p:grpSpPr>
        <p:grpSp>
          <p:nvGrpSpPr>
            <p:cNvPr id="20" name="Group 20"/>
            <p:cNvGrpSpPr/>
            <p:nvPr/>
          </p:nvGrpSpPr>
          <p:grpSpPr>
            <a:xfrm>
              <a:off x="-488200" y="0"/>
              <a:ext cx="2551894" cy="2563333"/>
              <a:chOff x="-1209390" y="0"/>
              <a:chExt cx="6321664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-1209390" y="0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-488200" y="338717"/>
              <a:ext cx="2563333" cy="1505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9540"/>
                </a:lnSpc>
                <a:spcBef>
                  <a:spcPct val="0"/>
                </a:spcBef>
              </a:pPr>
              <a:r>
                <a:rPr lang="en-US" sz="6077" u="none" dirty="0">
                  <a:solidFill>
                    <a:srgbClr val="000000"/>
                  </a:solidFill>
                  <a:latin typeface="Poppins Medium 2"/>
                </a:rPr>
                <a:t>3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99786" y="296896"/>
            <a:ext cx="15688429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CFEFE"/>
                </a:solidFill>
                <a:latin typeface="Poppins Medium 2"/>
              </a:rPr>
              <a:t>Reflective Practice for Leaders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751A79-0F55-4028-9ADA-091FAF12CB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DC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53061" y="5842466"/>
            <a:ext cx="1206151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910000" y="459604"/>
            <a:ext cx="7292273" cy="5851179"/>
            <a:chOff x="0" y="0"/>
            <a:chExt cx="9723031" cy="7801572"/>
          </a:xfrm>
        </p:grpSpPr>
        <p:sp>
          <p:nvSpPr>
            <p:cNvPr id="4" name="TextBox 4"/>
            <p:cNvSpPr txBox="1"/>
            <p:nvPr/>
          </p:nvSpPr>
          <p:spPr>
            <a:xfrm>
              <a:off x="0" y="123825"/>
              <a:ext cx="9723031" cy="654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40"/>
                </a:lnSpc>
              </a:pPr>
              <a:r>
                <a:rPr lang="en-US" sz="9000" spc="-153" dirty="0">
                  <a:solidFill>
                    <a:srgbClr val="F8F8F3"/>
                  </a:solidFill>
                  <a:latin typeface="Poppins Bold"/>
                </a:rPr>
                <a:t>How to Implement</a:t>
              </a:r>
            </a:p>
            <a:p>
              <a:pPr algn="ctr">
                <a:lnSpc>
                  <a:spcPts val="9540"/>
                </a:lnSpc>
              </a:pPr>
              <a:r>
                <a:rPr lang="en-US" sz="9000" spc="-153" dirty="0">
                  <a:solidFill>
                    <a:srgbClr val="F8F8F3"/>
                  </a:solidFill>
                  <a:latin typeface="Poppins Bold"/>
                </a:rPr>
                <a:t>Reflective </a:t>
              </a:r>
            </a:p>
            <a:p>
              <a:pPr algn="ctr">
                <a:lnSpc>
                  <a:spcPts val="9540"/>
                </a:lnSpc>
              </a:pPr>
              <a:r>
                <a:rPr lang="en-US" sz="9000" spc="-153" dirty="0">
                  <a:solidFill>
                    <a:srgbClr val="F8F8F3"/>
                  </a:solidFill>
                  <a:latin typeface="Poppins Bold"/>
                </a:rPr>
                <a:t>Supervision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237174"/>
              <a:ext cx="7342836" cy="564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7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C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B12C22-0E53-29AD-081C-6848F0F08071}"/>
              </a:ext>
            </a:extLst>
          </p:cNvPr>
          <p:cNvGrpSpPr/>
          <p:nvPr/>
        </p:nvGrpSpPr>
        <p:grpSpPr>
          <a:xfrm>
            <a:off x="5943600" y="3848100"/>
            <a:ext cx="2633050" cy="2014532"/>
            <a:chOff x="5498870" y="3914880"/>
            <a:chExt cx="2633050" cy="2014532"/>
          </a:xfrm>
        </p:grpSpPr>
        <p:sp>
          <p:nvSpPr>
            <p:cNvPr id="9" name="Freeform 9"/>
            <p:cNvSpPr/>
            <p:nvPr/>
          </p:nvSpPr>
          <p:spPr>
            <a:xfrm>
              <a:off x="7301799" y="3914880"/>
              <a:ext cx="830121" cy="2012416"/>
            </a:xfrm>
            <a:custGeom>
              <a:avLst/>
              <a:gdLst/>
              <a:ahLst/>
              <a:cxnLst/>
              <a:rect l="l" t="t" r="r" b="b"/>
              <a:pathLst>
                <a:path w="1106828" h="2683220">
                  <a:moveTo>
                    <a:pt x="0" y="0"/>
                  </a:moveTo>
                  <a:lnTo>
                    <a:pt x="1106828" y="0"/>
                  </a:lnTo>
                  <a:lnTo>
                    <a:pt x="1106828" y="2683220"/>
                  </a:lnTo>
                  <a:lnTo>
                    <a:pt x="0" y="2683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5498870" y="4036794"/>
              <a:ext cx="1802928" cy="1892618"/>
            </a:xfrm>
            <a:custGeom>
              <a:avLst/>
              <a:gdLst/>
              <a:ahLst/>
              <a:cxnLst/>
              <a:rect l="l" t="t" r="r" b="b"/>
              <a:pathLst>
                <a:path w="2403905" h="2523490">
                  <a:moveTo>
                    <a:pt x="2403906" y="0"/>
                  </a:moveTo>
                  <a:lnTo>
                    <a:pt x="0" y="0"/>
                  </a:lnTo>
                  <a:lnTo>
                    <a:pt x="0" y="2523490"/>
                  </a:lnTo>
                  <a:lnTo>
                    <a:pt x="2403906" y="2523490"/>
                  </a:lnTo>
                  <a:lnTo>
                    <a:pt x="2403906" y="0"/>
                  </a:lnTo>
                  <a:close/>
                </a:path>
              </a:pathLst>
            </a:custGeom>
            <a:blipFill>
              <a:blip r:embed="rId4"/>
              <a:stretch>
                <a:fillRect l="-20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19878" y="1358226"/>
            <a:ext cx="273262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304D62"/>
                </a:solidFill>
                <a:latin typeface="Poppins Bold"/>
              </a:rPr>
              <a:t>Leadership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72A29CC-3E6F-F0F5-6194-9FF5D9487864}"/>
              </a:ext>
            </a:extLst>
          </p:cNvPr>
          <p:cNvGrpSpPr/>
          <p:nvPr/>
        </p:nvGrpSpPr>
        <p:grpSpPr>
          <a:xfrm>
            <a:off x="885289" y="1892113"/>
            <a:ext cx="3592328" cy="2252480"/>
            <a:chOff x="884623" y="3942189"/>
            <a:chExt cx="3592328" cy="2252480"/>
          </a:xfrm>
        </p:grpSpPr>
        <p:sp>
          <p:nvSpPr>
            <p:cNvPr id="14" name="Freeform 14"/>
            <p:cNvSpPr/>
            <p:nvPr/>
          </p:nvSpPr>
          <p:spPr>
            <a:xfrm flipH="1">
              <a:off x="884623" y="3942189"/>
              <a:ext cx="2252481" cy="2252480"/>
            </a:xfrm>
            <a:custGeom>
              <a:avLst/>
              <a:gdLst/>
              <a:ahLst/>
              <a:cxnLst/>
              <a:rect l="l" t="t" r="r" b="b"/>
              <a:pathLst>
                <a:path w="3003308" h="3003308">
                  <a:moveTo>
                    <a:pt x="3003308" y="0"/>
                  </a:moveTo>
                  <a:lnTo>
                    <a:pt x="0" y="0"/>
                  </a:lnTo>
                  <a:lnTo>
                    <a:pt x="0" y="3003308"/>
                  </a:lnTo>
                  <a:lnTo>
                    <a:pt x="3003308" y="3003308"/>
                  </a:lnTo>
                  <a:lnTo>
                    <a:pt x="3003308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685526" y="4036794"/>
              <a:ext cx="1791425" cy="1890501"/>
            </a:xfrm>
            <a:custGeom>
              <a:avLst/>
              <a:gdLst/>
              <a:ahLst/>
              <a:cxnLst/>
              <a:rect l="l" t="t" r="r" b="b"/>
              <a:pathLst>
                <a:path w="2388567" h="2520668">
                  <a:moveTo>
                    <a:pt x="0" y="0"/>
                  </a:moveTo>
                  <a:lnTo>
                    <a:pt x="2388568" y="0"/>
                  </a:lnTo>
                  <a:lnTo>
                    <a:pt x="2388568" y="2520668"/>
                  </a:lnTo>
                  <a:lnTo>
                    <a:pt x="0" y="2520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26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608314" y="4686354"/>
            <a:ext cx="305840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304D62"/>
                </a:solidFill>
                <a:latin typeface="Poppins Bold"/>
              </a:rPr>
              <a:t>Supervisors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E53E34-E44F-DA74-C3DD-A4AC3E267ECE}"/>
              </a:ext>
            </a:extLst>
          </p:cNvPr>
          <p:cNvGrpSpPr/>
          <p:nvPr/>
        </p:nvGrpSpPr>
        <p:grpSpPr>
          <a:xfrm>
            <a:off x="12908214" y="7953629"/>
            <a:ext cx="3735366" cy="2012410"/>
            <a:chOff x="14097000" y="3889361"/>
            <a:chExt cx="3735366" cy="2012410"/>
          </a:xfrm>
        </p:grpSpPr>
        <p:sp>
          <p:nvSpPr>
            <p:cNvPr id="18" name="Freeform 18"/>
            <p:cNvSpPr/>
            <p:nvPr/>
          </p:nvSpPr>
          <p:spPr>
            <a:xfrm flipH="1">
              <a:off x="14097000" y="3914880"/>
              <a:ext cx="1759037" cy="1986891"/>
            </a:xfrm>
            <a:custGeom>
              <a:avLst/>
              <a:gdLst/>
              <a:ahLst/>
              <a:cxnLst/>
              <a:rect l="l" t="t" r="r" b="b"/>
              <a:pathLst>
                <a:path w="5298379" h="2649189">
                  <a:moveTo>
                    <a:pt x="5298379" y="0"/>
                  </a:moveTo>
                  <a:lnTo>
                    <a:pt x="0" y="0"/>
                  </a:lnTo>
                  <a:lnTo>
                    <a:pt x="0" y="2649189"/>
                  </a:lnTo>
                  <a:lnTo>
                    <a:pt x="5298379" y="2649189"/>
                  </a:lnTo>
                  <a:lnTo>
                    <a:pt x="5298379" y="0"/>
                  </a:lnTo>
                  <a:close/>
                </a:path>
              </a:pathLst>
            </a:custGeom>
            <a:blipFill>
              <a:blip r:embed="rId6"/>
              <a:srcRect/>
              <a:stretch>
                <a:fillRect l="-125907" t="56" b="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6CC2B9F3-2637-E3FA-B9E5-FDBC3CCC29C7}"/>
                </a:ext>
              </a:extLst>
            </p:cNvPr>
            <p:cNvSpPr/>
            <p:nvPr/>
          </p:nvSpPr>
          <p:spPr>
            <a:xfrm flipH="1">
              <a:off x="15800239" y="3889361"/>
              <a:ext cx="2032127" cy="1986891"/>
            </a:xfrm>
            <a:custGeom>
              <a:avLst/>
              <a:gdLst/>
              <a:ahLst/>
              <a:cxnLst/>
              <a:rect l="l" t="t" r="r" b="b"/>
              <a:pathLst>
                <a:path w="5298379" h="2649189">
                  <a:moveTo>
                    <a:pt x="5298379" y="0"/>
                  </a:moveTo>
                  <a:lnTo>
                    <a:pt x="0" y="0"/>
                  </a:lnTo>
                  <a:lnTo>
                    <a:pt x="0" y="2649189"/>
                  </a:lnTo>
                  <a:lnTo>
                    <a:pt x="5298379" y="2649189"/>
                  </a:lnTo>
                  <a:lnTo>
                    <a:pt x="5298379" y="0"/>
                  </a:lnTo>
                  <a:close/>
                </a:path>
              </a:pathLst>
            </a:custGeom>
            <a:blipFill>
              <a:blip r:embed="rId6"/>
              <a:srcRect/>
              <a:stretch>
                <a:fillRect l="-7076" t="1025" r="-88472" b="-91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TextBox 17">
            <a:extLst>
              <a:ext uri="{FF2B5EF4-FFF2-40B4-BE49-F238E27FC236}">
                <a16:creationId xmlns:a16="http://schemas.microsoft.com/office/drawing/2014/main" id="{9E43A8E2-0AF8-F627-EADA-A55E0741906C}"/>
              </a:ext>
            </a:extLst>
          </p:cNvPr>
          <p:cNvSpPr txBox="1"/>
          <p:nvPr/>
        </p:nvSpPr>
        <p:spPr>
          <a:xfrm>
            <a:off x="13218796" y="7523897"/>
            <a:ext cx="305840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304D62"/>
                </a:solidFill>
                <a:latin typeface="Poppins Bold"/>
              </a:rPr>
              <a:t>Staff</a:t>
            </a: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279B774F-8B8C-D62A-932C-E6BC39AD2EBF}"/>
              </a:ext>
            </a:extLst>
          </p:cNvPr>
          <p:cNvSpPr/>
          <p:nvPr/>
        </p:nvSpPr>
        <p:spPr>
          <a:xfrm>
            <a:off x="9836092" y="5376296"/>
            <a:ext cx="2602852" cy="2602852"/>
          </a:xfrm>
          <a:custGeom>
            <a:avLst/>
            <a:gdLst/>
            <a:ahLst/>
            <a:cxnLst/>
            <a:rect l="l" t="t" r="r" b="b"/>
            <a:pathLst>
              <a:path w="4004616" h="4004616">
                <a:moveTo>
                  <a:pt x="0" y="0"/>
                </a:moveTo>
                <a:lnTo>
                  <a:pt x="4004616" y="0"/>
                </a:lnTo>
                <a:lnTo>
                  <a:pt x="4004616" y="4004616"/>
                </a:lnTo>
                <a:lnTo>
                  <a:pt x="0" y="40046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769286A-9CCC-90AB-EDC9-A4FBE61E9BB8}"/>
              </a:ext>
            </a:extLst>
          </p:cNvPr>
          <p:cNvSpPr txBox="1"/>
          <p:nvPr/>
        </p:nvSpPr>
        <p:spPr>
          <a:xfrm>
            <a:off x="400251" y="74194"/>
            <a:ext cx="17351981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7200" spc="225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Reflective Practice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83409" y="2940262"/>
            <a:ext cx="339283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304D62"/>
                </a:solidFill>
                <a:latin typeface="Poppins Bold"/>
              </a:rPr>
              <a:t>Managers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D11DD1-26AF-2022-6AA1-9423F1D9B126}"/>
              </a:ext>
            </a:extLst>
          </p:cNvPr>
          <p:cNvGrpSpPr/>
          <p:nvPr/>
        </p:nvGrpSpPr>
        <p:grpSpPr>
          <a:xfrm rot="2055949">
            <a:off x="4477617" y="3548759"/>
            <a:ext cx="1705268" cy="918087"/>
            <a:chOff x="2892503" y="5379912"/>
            <a:chExt cx="1705268" cy="918087"/>
          </a:xfrm>
        </p:grpSpPr>
        <p:pic>
          <p:nvPicPr>
            <p:cNvPr id="3" name="Graphic 2" descr="Arrow Right with solid fill">
              <a:extLst>
                <a:ext uri="{FF2B5EF4-FFF2-40B4-BE49-F238E27FC236}">
                  <a16:creationId xmlns:a16="http://schemas.microsoft.com/office/drawing/2014/main" id="{91035C53-5E8D-472A-AF41-F1E85A426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83371" y="5383599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Line arrow: Straight with solid fill">
              <a:extLst>
                <a:ext uri="{FF2B5EF4-FFF2-40B4-BE49-F238E27FC236}">
                  <a16:creationId xmlns:a16="http://schemas.microsoft.com/office/drawing/2014/main" id="{EBC16E77-DB1D-8FD4-7284-487411547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92503" y="5379912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3DB7DC-E653-6D68-0F9E-A5CA099D3D9E}"/>
              </a:ext>
            </a:extLst>
          </p:cNvPr>
          <p:cNvGrpSpPr/>
          <p:nvPr/>
        </p:nvGrpSpPr>
        <p:grpSpPr>
          <a:xfrm rot="2055949">
            <a:off x="8190252" y="5840960"/>
            <a:ext cx="1705268" cy="918087"/>
            <a:chOff x="2892503" y="5379912"/>
            <a:chExt cx="1705268" cy="918087"/>
          </a:xfrm>
        </p:grpSpPr>
        <p:pic>
          <p:nvPicPr>
            <p:cNvPr id="23" name="Graphic 22" descr="Arrow Right with solid fill">
              <a:extLst>
                <a:ext uri="{FF2B5EF4-FFF2-40B4-BE49-F238E27FC236}">
                  <a16:creationId xmlns:a16="http://schemas.microsoft.com/office/drawing/2014/main" id="{764928BD-EDE6-FE80-25C2-010083609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83371" y="5383599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Line arrow: Straight with solid fill">
              <a:extLst>
                <a:ext uri="{FF2B5EF4-FFF2-40B4-BE49-F238E27FC236}">
                  <a16:creationId xmlns:a16="http://schemas.microsoft.com/office/drawing/2014/main" id="{1B11C445-CF31-C888-AAD3-3A324CF72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92503" y="5379912"/>
              <a:ext cx="914400" cy="9144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9CA318-A2E7-2103-93DD-EEB1148552D2}"/>
              </a:ext>
            </a:extLst>
          </p:cNvPr>
          <p:cNvGrpSpPr/>
          <p:nvPr/>
        </p:nvGrpSpPr>
        <p:grpSpPr>
          <a:xfrm rot="2055949">
            <a:off x="11328855" y="7924284"/>
            <a:ext cx="1705268" cy="918087"/>
            <a:chOff x="2892503" y="5379912"/>
            <a:chExt cx="1705268" cy="918087"/>
          </a:xfrm>
        </p:grpSpPr>
        <p:pic>
          <p:nvPicPr>
            <p:cNvPr id="29" name="Graphic 28" descr="Arrow Right with solid fill">
              <a:extLst>
                <a:ext uri="{FF2B5EF4-FFF2-40B4-BE49-F238E27FC236}">
                  <a16:creationId xmlns:a16="http://schemas.microsoft.com/office/drawing/2014/main" id="{09F88A5A-6761-460D-5969-F8B984E0B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83371" y="5383599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Line arrow: Straight with solid fill">
              <a:extLst>
                <a:ext uri="{FF2B5EF4-FFF2-40B4-BE49-F238E27FC236}">
                  <a16:creationId xmlns:a16="http://schemas.microsoft.com/office/drawing/2014/main" id="{C5957D08-13AC-9FC6-FD5E-74E2E43D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92503" y="537991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412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70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DED256D3-BF4B-46C0-8CEE-FD384663874E}"/>
              </a:ext>
            </a:extLst>
          </p:cNvPr>
          <p:cNvSpPr/>
          <p:nvPr/>
        </p:nvSpPr>
        <p:spPr>
          <a:xfrm>
            <a:off x="1655214" y="1562100"/>
            <a:ext cx="4495800" cy="4009972"/>
          </a:xfrm>
          <a:prstGeom prst="ellipse">
            <a:avLst/>
          </a:prstGeom>
          <a:solidFill>
            <a:srgbClr val="9B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CF205D-8ED6-4832-B1AE-50719118B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940" y="5232774"/>
            <a:ext cx="10103326" cy="32324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4B0170-B532-48F1-86FB-FA30B2BBE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689" y="2697039"/>
            <a:ext cx="10103326" cy="32324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4D6CE5-22F9-4234-9CCE-FB7DC88A4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191" y="7702296"/>
            <a:ext cx="10110824" cy="3232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60F9E5-E1E3-4FA0-BBAB-C6F871EE6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438" y="114300"/>
            <a:ext cx="10103326" cy="323240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357482" y="482340"/>
            <a:ext cx="601611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3420" dirty="0">
                <a:solidFill>
                  <a:srgbClr val="FCFEFE"/>
                </a:solidFill>
                <a:latin typeface="Poppins Medium 1"/>
              </a:rPr>
              <a:t>Trained executive leadership, managers, and supervisors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57482" y="3374392"/>
            <a:ext cx="616851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3420" dirty="0">
                <a:solidFill>
                  <a:srgbClr val="FCFEFE"/>
                </a:solidFill>
                <a:latin typeface="Poppins Medium 1"/>
              </a:rPr>
              <a:t>Provided small group coaching at all levels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57482" y="5941166"/>
            <a:ext cx="601611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3420" dirty="0">
                <a:solidFill>
                  <a:srgbClr val="FCFEFE"/>
                </a:solidFill>
                <a:latin typeface="Poppins Medium 1"/>
              </a:rPr>
              <a:t>Incorporated RP into meetings at all levels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2694684"/>
            <a:ext cx="6434629" cy="19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5"/>
              </a:lnSpc>
            </a:pPr>
            <a:r>
              <a:rPr lang="en-US" sz="5589" dirty="0">
                <a:solidFill>
                  <a:srgbClr val="FCFEFE"/>
                </a:solidFill>
                <a:latin typeface="Poppins Bold Bold"/>
              </a:rPr>
              <a:t>LA</a:t>
            </a:r>
          </a:p>
          <a:p>
            <a:pPr algn="ctr">
              <a:lnSpc>
                <a:spcPts val="7825"/>
              </a:lnSpc>
            </a:pPr>
            <a:r>
              <a:rPr lang="en-US" sz="5589" dirty="0">
                <a:solidFill>
                  <a:srgbClr val="FCFEFE"/>
                </a:solidFill>
                <a:latin typeface="Poppins Bold Bold"/>
              </a:rPr>
              <a:t>County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D0BEEA66-5896-4E0E-912F-B224B8700C27}"/>
              </a:ext>
            </a:extLst>
          </p:cNvPr>
          <p:cNvSpPr txBox="1"/>
          <p:nvPr/>
        </p:nvSpPr>
        <p:spPr>
          <a:xfrm>
            <a:off x="11357482" y="8315874"/>
            <a:ext cx="601611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3420" dirty="0">
                <a:solidFill>
                  <a:srgbClr val="FCFEFE"/>
                </a:solidFill>
                <a:latin typeface="Poppins Medium 1"/>
              </a:rPr>
              <a:t>Created RS onboarding resources for new workers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95BAC9-74B5-047C-7211-19A7FEB935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71589" y="2941128"/>
            <a:ext cx="1106651" cy="189295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004CB5F-EFB9-A9BC-C7F5-4724793703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65932" y="7988669"/>
            <a:ext cx="2717965" cy="197618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C8387E-74BC-4917-7F5E-65658E0059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24188" y="5410133"/>
            <a:ext cx="3201453" cy="228603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BA58B4A-9533-4A45-B9EE-DDDFF0B01F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091550" y="596913"/>
            <a:ext cx="2666728" cy="155503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21DE02A-8CB1-8B3D-4794-C57F88FB3A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77550" y="5778443"/>
            <a:ext cx="2451127" cy="4110122"/>
          </a:xfrm>
          <a:prstGeom prst="rect">
            <a:avLst/>
          </a:prstGeom>
        </p:spPr>
      </p:pic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8083AFE8-DAB5-99DD-1FF2-F885ABAB13BE}"/>
              </a:ext>
            </a:extLst>
          </p:cNvPr>
          <p:cNvSpPr/>
          <p:nvPr/>
        </p:nvSpPr>
        <p:spPr>
          <a:xfrm>
            <a:off x="3903113" y="8797049"/>
            <a:ext cx="304800" cy="359426"/>
          </a:xfrm>
          <a:prstGeom prst="star5">
            <a:avLst/>
          </a:prstGeom>
          <a:solidFill>
            <a:srgbClr val="FBC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7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62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B4A311-0E3A-4A11-A32C-7F99E9D9555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DC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2"/>
          <p:cNvSpPr txBox="1"/>
          <p:nvPr/>
        </p:nvSpPr>
        <p:spPr>
          <a:xfrm>
            <a:off x="2246857" y="822114"/>
            <a:ext cx="1436509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240" dirty="0">
                <a:solidFill>
                  <a:srgbClr val="FCFEFE"/>
                </a:solidFill>
                <a:latin typeface="Poppins Bold"/>
              </a:rPr>
              <a:t>Outcomes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20356" y="3022001"/>
            <a:ext cx="4085859" cy="685128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893133" y="4035576"/>
            <a:ext cx="11023268" cy="3851124"/>
            <a:chOff x="0" y="0"/>
            <a:chExt cx="15164802" cy="551619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0"/>
              <a:ext cx="15164802" cy="5516197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412935" y="552706"/>
              <a:ext cx="4334490" cy="4248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97"/>
                </a:lnSpc>
              </a:pPr>
              <a:r>
                <a:rPr lang="en-US" sz="5798" spc="173" dirty="0">
                  <a:solidFill>
                    <a:srgbClr val="FCFEFE"/>
                  </a:solidFill>
                  <a:latin typeface="Poppins Medium 1"/>
                </a:rPr>
                <a:t>1 </a:t>
              </a:r>
            </a:p>
            <a:p>
              <a:pPr algn="ctr">
                <a:lnSpc>
                  <a:spcPts val="8697"/>
                </a:lnSpc>
              </a:pPr>
              <a:r>
                <a:rPr lang="en-US" sz="5798" spc="173" dirty="0">
                  <a:solidFill>
                    <a:srgbClr val="FCFEFE"/>
                  </a:solidFill>
                  <a:latin typeface="Poppins Medium 1"/>
                </a:rPr>
                <a:t>Small</a:t>
              </a:r>
            </a:p>
            <a:p>
              <a:pPr algn="ctr">
                <a:lnSpc>
                  <a:spcPts val="8697"/>
                </a:lnSpc>
              </a:pPr>
              <a:r>
                <a:rPr lang="en-US" sz="5798" spc="173" dirty="0">
                  <a:solidFill>
                    <a:srgbClr val="FCFEFE"/>
                  </a:solidFill>
                  <a:latin typeface="Poppins Medium 1"/>
                </a:rPr>
                <a:t>County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166526" y="527818"/>
              <a:ext cx="4334490" cy="4692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99"/>
                </a:lnSpc>
              </a:pPr>
              <a:r>
                <a:rPr lang="en-US" sz="5400" spc="173" dirty="0">
                  <a:solidFill>
                    <a:srgbClr val="FCFEFE"/>
                  </a:solidFill>
                  <a:latin typeface="Poppins Medium 1"/>
                </a:rPr>
                <a:t>1 Medium</a:t>
              </a:r>
            </a:p>
            <a:p>
              <a:pPr algn="ctr">
                <a:lnSpc>
                  <a:spcPts val="8699"/>
                </a:lnSpc>
              </a:pPr>
              <a:r>
                <a:rPr lang="en-US" sz="5400" spc="173" dirty="0">
                  <a:solidFill>
                    <a:srgbClr val="FCFEFE"/>
                  </a:solidFill>
                  <a:latin typeface="Poppins Medium 1"/>
                </a:rPr>
                <a:t>County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585900" y="492220"/>
              <a:ext cx="4334490" cy="4248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99"/>
                </a:lnSpc>
              </a:pPr>
              <a:r>
                <a:rPr lang="en-US" sz="5799" spc="173" dirty="0">
                  <a:solidFill>
                    <a:srgbClr val="FCFEFE"/>
                  </a:solidFill>
                  <a:latin typeface="Poppins Medium 1"/>
                </a:rPr>
                <a:t>1 </a:t>
              </a:r>
            </a:p>
            <a:p>
              <a:pPr algn="ctr">
                <a:lnSpc>
                  <a:spcPts val="8699"/>
                </a:lnSpc>
              </a:pPr>
              <a:r>
                <a:rPr lang="en-US" sz="5799" spc="173" dirty="0">
                  <a:solidFill>
                    <a:srgbClr val="FCFEFE"/>
                  </a:solidFill>
                  <a:latin typeface="Poppins Medium 1"/>
                </a:rPr>
                <a:t>Large</a:t>
              </a:r>
            </a:p>
            <a:p>
              <a:pPr algn="ctr">
                <a:lnSpc>
                  <a:spcPts val="8699"/>
                </a:lnSpc>
              </a:pPr>
              <a:r>
                <a:rPr lang="en-US" sz="5799" spc="173" dirty="0">
                  <a:solidFill>
                    <a:srgbClr val="FCFEFE"/>
                  </a:solidFill>
                  <a:latin typeface="Poppins Medium 1"/>
                </a:rPr>
                <a:t>County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70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50573" y="2558277"/>
            <a:ext cx="6156770" cy="720090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4530357" y="8337995"/>
            <a:ext cx="4613643" cy="1421182"/>
            <a:chOff x="0" y="0"/>
            <a:chExt cx="1215116" cy="3743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15116" cy="374303"/>
            </a:xfrm>
            <a:custGeom>
              <a:avLst/>
              <a:gdLst/>
              <a:ahLst/>
              <a:cxnLst/>
              <a:rect l="l" t="t" r="r" b="b"/>
              <a:pathLst>
                <a:path w="1215116" h="374303">
                  <a:moveTo>
                    <a:pt x="0" y="0"/>
                  </a:moveTo>
                  <a:lnTo>
                    <a:pt x="1215116" y="0"/>
                  </a:lnTo>
                  <a:lnTo>
                    <a:pt x="1215116" y="374303"/>
                  </a:lnTo>
                  <a:lnTo>
                    <a:pt x="0" y="374303"/>
                  </a:lnTo>
                  <a:close/>
                </a:path>
              </a:pathLst>
            </a:custGeom>
            <a:solidFill>
              <a:srgbClr val="3E709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2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7056" y="5558921"/>
            <a:ext cx="3565162" cy="1345849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1396633" y="2955952"/>
            <a:ext cx="5215315" cy="155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8"/>
              </a:lnSpc>
            </a:pPr>
            <a:r>
              <a:rPr lang="en-US" sz="3800" spc="114" dirty="0">
                <a:solidFill>
                  <a:srgbClr val="FCFEFE"/>
                </a:solidFill>
                <a:latin typeface="Poppins Medium 1"/>
              </a:rPr>
              <a:t>Pre-Questionnaire: </a:t>
            </a:r>
          </a:p>
          <a:p>
            <a:pPr algn="ctr">
              <a:lnSpc>
                <a:spcPts val="4028"/>
              </a:lnSpc>
            </a:pPr>
            <a:r>
              <a:rPr lang="en-US" sz="3800" spc="114" dirty="0">
                <a:solidFill>
                  <a:srgbClr val="FCFEFE"/>
                </a:solidFill>
                <a:latin typeface="Poppins Medium 1"/>
              </a:rPr>
              <a:t>Before </a:t>
            </a:r>
          </a:p>
          <a:p>
            <a:pPr algn="ctr">
              <a:lnSpc>
                <a:spcPts val="4028"/>
              </a:lnSpc>
            </a:pPr>
            <a:r>
              <a:rPr lang="en-US" sz="3800" spc="114" dirty="0">
                <a:solidFill>
                  <a:srgbClr val="FCFEFE"/>
                </a:solidFill>
                <a:latin typeface="Poppins Medium 1"/>
              </a:rPr>
              <a:t>Starting ACTS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46857" y="419100"/>
            <a:ext cx="1436509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240" dirty="0">
                <a:solidFill>
                  <a:srgbClr val="FCFEFE"/>
                </a:solidFill>
                <a:latin typeface="Poppins Bold"/>
              </a:rPr>
              <a:t>Pre/Post Questionnaire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4524339"/>
            <a:ext cx="4021873" cy="1067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7"/>
              </a:lnSpc>
            </a:pPr>
            <a:r>
              <a:rPr lang="en-US" sz="3837" spc="115" dirty="0">
                <a:solidFill>
                  <a:srgbClr val="FCFEFE"/>
                </a:solidFill>
                <a:latin typeface="Poppins Medium 1"/>
              </a:rPr>
              <a:t>ACTS Project: </a:t>
            </a:r>
          </a:p>
          <a:p>
            <a:pPr algn="ctr">
              <a:lnSpc>
                <a:spcPts val="4067"/>
              </a:lnSpc>
            </a:pPr>
            <a:r>
              <a:rPr lang="en-US" sz="3837" spc="115" dirty="0">
                <a:solidFill>
                  <a:srgbClr val="FCFEFE"/>
                </a:solidFill>
                <a:latin typeface="Poppins Medium 1"/>
              </a:rPr>
              <a:t>9-15 months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207343" y="6803580"/>
            <a:ext cx="5240031" cy="155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8"/>
              </a:lnSpc>
            </a:pPr>
            <a:r>
              <a:rPr lang="en-US" sz="3800" spc="114" dirty="0">
                <a:solidFill>
                  <a:srgbClr val="FCFEFE"/>
                </a:solidFill>
                <a:latin typeface="Poppins Medium 1"/>
              </a:rPr>
              <a:t>Post Questionnaire:</a:t>
            </a:r>
          </a:p>
          <a:p>
            <a:pPr algn="ctr">
              <a:lnSpc>
                <a:spcPts val="4028"/>
              </a:lnSpc>
            </a:pPr>
            <a:r>
              <a:rPr lang="en-US" sz="3800" spc="114" dirty="0">
                <a:solidFill>
                  <a:srgbClr val="FCFEFE"/>
                </a:solidFill>
                <a:latin typeface="Poppins Medium 1"/>
              </a:rPr>
              <a:t>~6 month after completion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097" y="1365898"/>
            <a:ext cx="5990005" cy="5990005"/>
            <a:chOff x="0" y="0"/>
            <a:chExt cx="7986674" cy="798667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986674" cy="798667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810806" y="823071"/>
              <a:ext cx="803767" cy="1207847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2823938" y="484786"/>
              <a:ext cx="3179464" cy="197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421"/>
                </a:lnSpc>
              </a:pPr>
              <a:r>
                <a:rPr lang="en-US" sz="8872" dirty="0">
                  <a:solidFill>
                    <a:srgbClr val="FCFEFE"/>
                  </a:solidFill>
                  <a:latin typeface="Poppins Medium 1"/>
                </a:rPr>
                <a:t>22%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76353" y="2968130"/>
              <a:ext cx="7076006" cy="478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56"/>
                </a:lnSpc>
              </a:pPr>
              <a:r>
                <a:rPr lang="en-US" sz="3969" dirty="0">
                  <a:solidFill>
                    <a:srgbClr val="FCFEFE"/>
                  </a:solidFill>
                  <a:latin typeface="Poppins Medium 1"/>
                </a:rPr>
                <a:t>Supervisors were more knowledgeable around RS </a:t>
              </a:r>
            </a:p>
            <a:p>
              <a:pPr>
                <a:lnSpc>
                  <a:spcPts val="5556"/>
                </a:lnSpc>
              </a:pPr>
              <a:endParaRPr lang="en-US" sz="3969" dirty="0">
                <a:solidFill>
                  <a:srgbClr val="FCFEFE"/>
                </a:solidFill>
                <a:latin typeface="Poppins Medium 1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149102" y="4083206"/>
            <a:ext cx="5989796" cy="5989796"/>
            <a:chOff x="0" y="0"/>
            <a:chExt cx="7986395" cy="798639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986395" cy="7986395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467577" y="3011544"/>
              <a:ext cx="7051238" cy="2872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56"/>
                </a:lnSpc>
              </a:pPr>
              <a:r>
                <a:rPr lang="en-US" sz="3969" dirty="0">
                  <a:solidFill>
                    <a:srgbClr val="FCFEFE"/>
                  </a:solidFill>
                  <a:latin typeface="Poppins Medium 1"/>
                </a:rPr>
                <a:t>More consistent reflective supervision  </a:t>
              </a:r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970259" y="1120321"/>
              <a:ext cx="803739" cy="1207804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2910069" y="763568"/>
              <a:ext cx="3179353" cy="1970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421"/>
                </a:lnSpc>
              </a:pPr>
              <a:r>
                <a:rPr lang="en-US" sz="8872" dirty="0">
                  <a:solidFill>
                    <a:srgbClr val="FCFEFE"/>
                  </a:solidFill>
                  <a:latin typeface="Poppins Medium 1"/>
                </a:rPr>
                <a:t>23%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11082" y="7718363"/>
            <a:ext cx="2183858" cy="21838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891476" y="8106568"/>
            <a:ext cx="2303464" cy="230346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1793204" y="1365898"/>
            <a:ext cx="5990005" cy="5990005"/>
            <a:chOff x="0" y="0"/>
            <a:chExt cx="7986674" cy="798667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986674" cy="7986674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59159" y="2192003"/>
              <a:ext cx="7468355" cy="3678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56"/>
                </a:lnSpc>
              </a:pPr>
              <a:r>
                <a:rPr lang="en-US" sz="3969" dirty="0">
                  <a:solidFill>
                    <a:srgbClr val="FCFEFE"/>
                  </a:solidFill>
                  <a:latin typeface="Poppins Medium 1"/>
                </a:rPr>
                <a:t>Greater awareness around STS and emotional toll of the work </a:t>
              </a: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22008" y="998872"/>
            <a:ext cx="2243982" cy="22439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487595" y="1472463"/>
            <a:ext cx="1494605" cy="21905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756081" y="7718363"/>
            <a:ext cx="2183858" cy="218385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895068" y="8067123"/>
            <a:ext cx="1905884" cy="2382355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130D9699-0B7E-8922-3695-F62B4FE4A8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6400" y="1946091"/>
            <a:ext cx="602804" cy="9058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A73DC83-9E5E-A0B5-E4BC-8E9FBC930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149" y="3109958"/>
            <a:ext cx="12555702" cy="88736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56B916-8BCE-726C-D9DA-7D3981EAA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149" y="166322"/>
            <a:ext cx="12555702" cy="29436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CF5B0-3AF7-A65F-92C8-A303E364B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9713"/>
            <a:ext cx="7232329" cy="10071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5F693-D12A-0266-B39F-69E83929C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251941"/>
            <a:ext cx="6810847" cy="98613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3C38774F-E565-8738-1B68-2F2F85A3786B}"/>
              </a:ext>
            </a:extLst>
          </p:cNvPr>
          <p:cNvGrpSpPr/>
          <p:nvPr/>
        </p:nvGrpSpPr>
        <p:grpSpPr>
          <a:xfrm>
            <a:off x="381000" y="1944208"/>
            <a:ext cx="8637037" cy="4418492"/>
            <a:chOff x="0" y="0"/>
            <a:chExt cx="3525957" cy="4614767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1798D9F2-32AD-729F-A245-1316868E002C}"/>
                </a:ext>
              </a:extLst>
            </p:cNvPr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5ABA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51786" y="4086750"/>
            <a:ext cx="5784428" cy="2113499"/>
            <a:chOff x="0" y="0"/>
            <a:chExt cx="7712571" cy="2817999"/>
          </a:xfrm>
        </p:grpSpPr>
        <p:sp>
          <p:nvSpPr>
            <p:cNvPr id="6" name="TextBox 6"/>
            <p:cNvSpPr txBox="1"/>
            <p:nvPr/>
          </p:nvSpPr>
          <p:spPr>
            <a:xfrm>
              <a:off x="0" y="247650"/>
              <a:ext cx="7712571" cy="188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975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30319"/>
              <a:ext cx="7712571" cy="487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2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5400" y="3086100"/>
            <a:ext cx="18645901" cy="7044103"/>
            <a:chOff x="-477201" y="-7695975"/>
            <a:chExt cx="24861201" cy="9392141"/>
          </a:xfrm>
        </p:grpSpPr>
        <p:sp>
          <p:nvSpPr>
            <p:cNvPr id="9" name="TextBox 9"/>
            <p:cNvSpPr txBox="1"/>
            <p:nvPr/>
          </p:nvSpPr>
          <p:spPr>
            <a:xfrm>
              <a:off x="-477201" y="-7695975"/>
              <a:ext cx="24384000" cy="913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0"/>
                </a:lnSpc>
              </a:pPr>
              <a:r>
                <a:rPr lang="en-US" sz="6600" u="sng" spc="-250" dirty="0">
                  <a:solidFill>
                    <a:srgbClr val="0662A6"/>
                  </a:solidFill>
                  <a:latin typeface="League Spartan"/>
                  <a:hlinkClick r:id="rId2" tooltip="https://www.actsproject.com/secondary_trauma"/>
                </a:rPr>
                <a:t>www.actsproject.com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08486"/>
              <a:ext cx="24384000" cy="487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22"/>
                </a:lnSpc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91FECF-C592-35FC-019C-428D88590541}"/>
              </a:ext>
            </a:extLst>
          </p:cNvPr>
          <p:cNvSpPr txBox="1"/>
          <p:nvPr/>
        </p:nvSpPr>
        <p:spPr>
          <a:xfrm>
            <a:off x="601943" y="4535021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mbernstein1@rchsd.org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1390BFF-A0C2-35F4-FB81-9018E6CDDD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32875" y="0"/>
            <a:ext cx="7935686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8B76F5F-0F77-349D-F009-7778F8D987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147856"/>
              </p:ext>
            </p:extLst>
          </p:nvPr>
        </p:nvGraphicFramePr>
        <p:xfrm>
          <a:off x="2626750" y="1"/>
          <a:ext cx="13312588" cy="1028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543540" imgH="5829184" progId="AcroExch.Document.DC">
                  <p:embed/>
                </p:oleObj>
              </mc:Choice>
              <mc:Fallback>
                <p:oleObj name="Acrobat Document" r:id="rId3" imgW="7543540" imgH="5829184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68655EB-5F82-E7F5-3743-A01A4ACA8D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6750" y="1"/>
                        <a:ext cx="13312588" cy="1028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0615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63004" y="8631812"/>
            <a:ext cx="2603973" cy="1464735"/>
          </a:xfrm>
          <a:custGeom>
            <a:avLst/>
            <a:gdLst/>
            <a:ahLst/>
            <a:cxnLst/>
            <a:rect l="l" t="t" r="r" b="b"/>
            <a:pathLst>
              <a:path w="2603973" h="1464735">
                <a:moveTo>
                  <a:pt x="0" y="0"/>
                </a:moveTo>
                <a:lnTo>
                  <a:pt x="2603972" y="0"/>
                </a:lnTo>
                <a:lnTo>
                  <a:pt x="2603972" y="1464735"/>
                </a:lnTo>
                <a:lnTo>
                  <a:pt x="0" y="1464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06601" y="10270426"/>
            <a:ext cx="6726444" cy="50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>
                <a:solidFill>
                  <a:srgbClr val="737373">
                    <a:alpha val="20784"/>
                  </a:srgbClr>
                </a:solidFill>
                <a:latin typeface="DM Sans Bold"/>
              </a:rPr>
              <a:t>BUSINESS MODEL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742383" y="8813298"/>
            <a:ext cx="4020621" cy="1101764"/>
            <a:chOff x="0" y="0"/>
            <a:chExt cx="5360828" cy="14690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55643" cy="1469019"/>
            </a:xfrm>
            <a:custGeom>
              <a:avLst/>
              <a:gdLst/>
              <a:ahLst/>
              <a:cxnLst/>
              <a:rect l="l" t="t" r="r" b="b"/>
              <a:pathLst>
                <a:path w="1555643" h="1469019">
                  <a:moveTo>
                    <a:pt x="0" y="0"/>
                  </a:moveTo>
                  <a:lnTo>
                    <a:pt x="1555643" y="0"/>
                  </a:lnTo>
                  <a:lnTo>
                    <a:pt x="1555643" y="1469019"/>
                  </a:lnTo>
                  <a:lnTo>
                    <a:pt x="0" y="1469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2999"/>
              </a:blip>
              <a:stretch>
                <a:fillRect l="-56787" t="-27129" r="-51429" b="-933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023346" y="157308"/>
              <a:ext cx="4337483" cy="1154403"/>
            </a:xfrm>
            <a:custGeom>
              <a:avLst/>
              <a:gdLst/>
              <a:ahLst/>
              <a:cxnLst/>
              <a:rect l="l" t="t" r="r" b="b"/>
              <a:pathLst>
                <a:path w="4337483" h="1154403">
                  <a:moveTo>
                    <a:pt x="0" y="0"/>
                  </a:moveTo>
                  <a:lnTo>
                    <a:pt x="4337482" y="0"/>
                  </a:lnTo>
                  <a:lnTo>
                    <a:pt x="4337482" y="1154403"/>
                  </a:lnTo>
                  <a:lnTo>
                    <a:pt x="0" y="11544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2999"/>
              </a:blip>
              <a:stretch>
                <a:fillRect t="-214615" b="-611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66976" y="8631812"/>
            <a:ext cx="1365500" cy="1347294"/>
          </a:xfrm>
          <a:custGeom>
            <a:avLst/>
            <a:gdLst/>
            <a:ahLst/>
            <a:cxnLst/>
            <a:rect l="l" t="t" r="r" b="b"/>
            <a:pathLst>
              <a:path w="1365500" h="1347294">
                <a:moveTo>
                  <a:pt x="0" y="0"/>
                </a:moveTo>
                <a:lnTo>
                  <a:pt x="1365501" y="0"/>
                </a:lnTo>
                <a:lnTo>
                  <a:pt x="1365501" y="1347294"/>
                </a:lnTo>
                <a:lnTo>
                  <a:pt x="0" y="134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885185" y="8486920"/>
            <a:ext cx="1696576" cy="1637078"/>
          </a:xfrm>
          <a:custGeom>
            <a:avLst/>
            <a:gdLst/>
            <a:ahLst/>
            <a:cxnLst/>
            <a:rect l="l" t="t" r="r" b="b"/>
            <a:pathLst>
              <a:path w="1696576" h="1637078">
                <a:moveTo>
                  <a:pt x="0" y="0"/>
                </a:moveTo>
                <a:lnTo>
                  <a:pt x="1696576" y="0"/>
                </a:lnTo>
                <a:lnTo>
                  <a:pt x="1696576" y="1637078"/>
                </a:lnTo>
                <a:lnTo>
                  <a:pt x="0" y="16370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2999"/>
            </a:blip>
            <a:stretch>
              <a:fillRect r="-1647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26795" y="9021492"/>
            <a:ext cx="7545942" cy="1075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9AA6AC"/>
                </a:solidFill>
                <a:latin typeface="Now"/>
              </a:rPr>
              <a:t>Addressing Secondary Traumatic Stress, Supporting Skill Development, and Improving Workforce Resilience through Reflective Supervision/Consultation (RSC), CWDA Conference 2023</a:t>
            </a:r>
          </a:p>
          <a:p>
            <a:pPr>
              <a:lnSpc>
                <a:spcPts val="2239"/>
              </a:lnSpc>
            </a:pPr>
            <a:endParaRPr lang="en-US" sz="1500">
              <a:solidFill>
                <a:srgbClr val="9AA6AC"/>
              </a:solidFill>
              <a:latin typeface="Now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7742383" y="2146782"/>
            <a:ext cx="10083091" cy="6312688"/>
            <a:chOff x="0" y="0"/>
            <a:chExt cx="13444122" cy="8416917"/>
          </a:xfrm>
        </p:grpSpPr>
        <p:sp>
          <p:nvSpPr>
            <p:cNvPr id="11" name="Freeform 11"/>
            <p:cNvSpPr/>
            <p:nvPr/>
          </p:nvSpPr>
          <p:spPr>
            <a:xfrm>
              <a:off x="6730712" y="4417446"/>
              <a:ext cx="6713410" cy="3999471"/>
            </a:xfrm>
            <a:custGeom>
              <a:avLst/>
              <a:gdLst/>
              <a:ahLst/>
              <a:cxnLst/>
              <a:rect l="l" t="t" r="r" b="b"/>
              <a:pathLst>
                <a:path w="6713410" h="3999471">
                  <a:moveTo>
                    <a:pt x="0" y="0"/>
                  </a:moveTo>
                  <a:lnTo>
                    <a:pt x="6713410" y="0"/>
                  </a:lnTo>
                  <a:lnTo>
                    <a:pt x="6713410" y="3999471"/>
                  </a:lnTo>
                  <a:lnTo>
                    <a:pt x="0" y="39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817" r="-18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599798" y="0"/>
              <a:ext cx="6844324" cy="4503140"/>
            </a:xfrm>
            <a:custGeom>
              <a:avLst/>
              <a:gdLst/>
              <a:ahLst/>
              <a:cxnLst/>
              <a:rect l="l" t="t" r="r" b="b"/>
              <a:pathLst>
                <a:path w="6844324" h="4503140">
                  <a:moveTo>
                    <a:pt x="0" y="0"/>
                  </a:moveTo>
                  <a:lnTo>
                    <a:pt x="6844324" y="0"/>
                  </a:lnTo>
                  <a:lnTo>
                    <a:pt x="6844324" y="4503140"/>
                  </a:lnTo>
                  <a:lnTo>
                    <a:pt x="0" y="4503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0952" r="-107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260949"/>
              <a:ext cx="6772070" cy="4242191"/>
            </a:xfrm>
            <a:custGeom>
              <a:avLst/>
              <a:gdLst/>
              <a:ahLst/>
              <a:cxnLst/>
              <a:rect l="l" t="t" r="r" b="b"/>
              <a:pathLst>
                <a:path w="6772070" h="4242191">
                  <a:moveTo>
                    <a:pt x="0" y="0"/>
                  </a:moveTo>
                  <a:lnTo>
                    <a:pt x="6772070" y="0"/>
                  </a:lnTo>
                  <a:lnTo>
                    <a:pt x="6772070" y="4242191"/>
                  </a:lnTo>
                  <a:lnTo>
                    <a:pt x="0" y="4242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5592" t="-12261" b="-1337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4503140"/>
              <a:ext cx="6772070" cy="3913777"/>
            </a:xfrm>
            <a:custGeom>
              <a:avLst/>
              <a:gdLst/>
              <a:ahLst/>
              <a:cxnLst/>
              <a:rect l="l" t="t" r="r" b="b"/>
              <a:pathLst>
                <a:path w="6772070" h="3913777">
                  <a:moveTo>
                    <a:pt x="0" y="0"/>
                  </a:moveTo>
                  <a:lnTo>
                    <a:pt x="6772070" y="0"/>
                  </a:lnTo>
                  <a:lnTo>
                    <a:pt x="6772070" y="3913777"/>
                  </a:lnTo>
                  <a:lnTo>
                    <a:pt x="0" y="3913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83912" t="-8203" b="-71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3542965" y="2347424"/>
              <a:ext cx="6374796" cy="3649985"/>
              <a:chOff x="0" y="0"/>
              <a:chExt cx="1275709" cy="73042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275709" cy="730426"/>
              </a:xfrm>
              <a:custGeom>
                <a:avLst/>
                <a:gdLst/>
                <a:ahLst/>
                <a:cxnLst/>
                <a:rect l="l" t="t" r="r" b="b"/>
                <a:pathLst>
                  <a:path w="1275709" h="730426">
                    <a:moveTo>
                      <a:pt x="75086" y="0"/>
                    </a:moveTo>
                    <a:lnTo>
                      <a:pt x="1200623" y="0"/>
                    </a:lnTo>
                    <a:cubicBezTo>
                      <a:pt x="1220537" y="0"/>
                      <a:pt x="1239635" y="7911"/>
                      <a:pt x="1253717" y="21992"/>
                    </a:cubicBezTo>
                    <a:cubicBezTo>
                      <a:pt x="1267798" y="36074"/>
                      <a:pt x="1275709" y="55172"/>
                      <a:pt x="1275709" y="75086"/>
                    </a:cubicBezTo>
                    <a:lnTo>
                      <a:pt x="1275709" y="655340"/>
                    </a:lnTo>
                    <a:cubicBezTo>
                      <a:pt x="1275709" y="675254"/>
                      <a:pt x="1267798" y="694353"/>
                      <a:pt x="1253717" y="708434"/>
                    </a:cubicBezTo>
                    <a:cubicBezTo>
                      <a:pt x="1239635" y="722515"/>
                      <a:pt x="1220537" y="730426"/>
                      <a:pt x="1200623" y="730426"/>
                    </a:cubicBezTo>
                    <a:lnTo>
                      <a:pt x="75086" y="730426"/>
                    </a:lnTo>
                    <a:cubicBezTo>
                      <a:pt x="33617" y="730426"/>
                      <a:pt x="0" y="696809"/>
                      <a:pt x="0" y="655340"/>
                    </a:cubicBezTo>
                    <a:lnTo>
                      <a:pt x="0" y="75086"/>
                    </a:lnTo>
                    <a:cubicBezTo>
                      <a:pt x="0" y="55172"/>
                      <a:pt x="7911" y="36074"/>
                      <a:pt x="21992" y="21992"/>
                    </a:cubicBezTo>
                    <a:cubicBezTo>
                      <a:pt x="36074" y="7911"/>
                      <a:pt x="55172" y="0"/>
                      <a:pt x="75086" y="0"/>
                    </a:cubicBezTo>
                    <a:close/>
                  </a:path>
                </a:pathLst>
              </a:custGeom>
              <a:solidFill>
                <a:srgbClr val="FFFFFF">
                  <a:alpha val="64706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3281835" y="2769185"/>
              <a:ext cx="6635925" cy="3074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97615" lvl="1" indent="-298807">
                <a:lnSpc>
                  <a:spcPts val="3598"/>
                </a:lnSpc>
                <a:buFont typeface="Arial"/>
                <a:buChar char="•"/>
              </a:pPr>
              <a:r>
                <a:rPr lang="en-US" sz="2768">
                  <a:solidFill>
                    <a:srgbClr val="051760"/>
                  </a:solidFill>
                  <a:latin typeface="DM Sans Italics"/>
                </a:rPr>
                <a:t>Offsite Field Instruction</a:t>
              </a:r>
            </a:p>
            <a:p>
              <a:pPr marL="597615" lvl="1" indent="-298807">
                <a:lnSpc>
                  <a:spcPts val="3598"/>
                </a:lnSpc>
                <a:buFont typeface="Arial"/>
                <a:buChar char="•"/>
              </a:pPr>
              <a:r>
                <a:rPr lang="en-US" sz="2768">
                  <a:solidFill>
                    <a:srgbClr val="051760"/>
                  </a:solidFill>
                  <a:latin typeface="DM Sans Italics"/>
                </a:rPr>
                <a:t>Clinical Supervision</a:t>
              </a:r>
            </a:p>
            <a:p>
              <a:pPr marL="597615" lvl="1" indent="-298807">
                <a:lnSpc>
                  <a:spcPts val="3598"/>
                </a:lnSpc>
                <a:buFont typeface="Arial"/>
                <a:buChar char="•"/>
              </a:pPr>
              <a:r>
                <a:rPr lang="en-US" sz="2768">
                  <a:solidFill>
                    <a:srgbClr val="051760"/>
                  </a:solidFill>
                  <a:latin typeface="DM Sans Italics"/>
                </a:rPr>
                <a:t>Custom Online Training</a:t>
              </a:r>
            </a:p>
            <a:p>
              <a:pPr marL="639327" lvl="1" indent="-319664">
                <a:lnSpc>
                  <a:spcPts val="3849"/>
                </a:lnSpc>
                <a:buFont typeface="Arial"/>
                <a:buChar char="•"/>
              </a:pPr>
              <a:r>
                <a:rPr lang="en-US" sz="2961">
                  <a:solidFill>
                    <a:srgbClr val="051760"/>
                  </a:solidFill>
                  <a:latin typeface="DM Sans Bold Italics"/>
                </a:rPr>
                <a:t>Reflective Consultation </a:t>
              </a:r>
            </a:p>
            <a:p>
              <a:pPr>
                <a:lnSpc>
                  <a:spcPts val="3849"/>
                </a:lnSpc>
              </a:pPr>
              <a:endParaRPr lang="en-US" sz="2961">
                <a:solidFill>
                  <a:srgbClr val="051760"/>
                </a:solidFill>
                <a:latin typeface="DM Sans Bold Itali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358345" y="5588065"/>
              <a:ext cx="4691304" cy="409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8"/>
                </a:lnSpc>
              </a:pPr>
              <a:r>
                <a:rPr lang="en-US" sz="2171">
                  <a:solidFill>
                    <a:srgbClr val="051760"/>
                  </a:solidFill>
                  <a:latin typeface="Montserrat"/>
                </a:rPr>
                <a:t>-alyssanajera.com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48838" y="2406432"/>
            <a:ext cx="6000814" cy="6406866"/>
            <a:chOff x="0" y="0"/>
            <a:chExt cx="8001086" cy="8542488"/>
          </a:xfrm>
        </p:grpSpPr>
        <p:sp>
          <p:nvSpPr>
            <p:cNvPr id="21" name="TextBox 21"/>
            <p:cNvSpPr txBox="1"/>
            <p:nvPr/>
          </p:nvSpPr>
          <p:spPr>
            <a:xfrm>
              <a:off x="0" y="28575"/>
              <a:ext cx="7639598" cy="573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79"/>
                </a:lnSpc>
              </a:pPr>
              <a:r>
                <a:rPr lang="en-US" sz="3050" dirty="0">
                  <a:solidFill>
                    <a:srgbClr val="545454"/>
                  </a:solidFill>
                  <a:latin typeface="DM Sans Bold"/>
                </a:rPr>
                <a:t>ALYSSA</a:t>
              </a:r>
              <a:r>
                <a:rPr lang="en-US" sz="2981" dirty="0">
                  <a:solidFill>
                    <a:srgbClr val="545454"/>
                  </a:solidFill>
                  <a:latin typeface="DM Sans Bold"/>
                </a:rPr>
                <a:t> NAJERA, LCSW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21263"/>
              <a:ext cx="6295127" cy="931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17"/>
                </a:lnSpc>
              </a:pPr>
              <a:r>
                <a:rPr lang="en-US" sz="2470" dirty="0">
                  <a:solidFill>
                    <a:srgbClr val="545454"/>
                  </a:solidFill>
                  <a:latin typeface="DM Sans Italics"/>
                </a:rPr>
                <a:t>Consultant, Podcaster, and Small Town Therapist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231757"/>
              <a:ext cx="7951578" cy="607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13"/>
                </a:lnSpc>
              </a:pPr>
              <a:r>
                <a:rPr lang="en-US" sz="3050" dirty="0">
                  <a:solidFill>
                    <a:srgbClr val="545454"/>
                  </a:solidFill>
                  <a:latin typeface="DM Sans Bold"/>
                </a:rPr>
                <a:t>CORI</a:t>
              </a:r>
              <a:r>
                <a:rPr lang="en-US" sz="3103" dirty="0">
                  <a:solidFill>
                    <a:srgbClr val="545454"/>
                  </a:solidFill>
                  <a:latin typeface="DM Sans Bold"/>
                </a:rPr>
                <a:t> ALLEN, MPA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2858563"/>
              <a:ext cx="8001086" cy="1916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28"/>
                </a:lnSpc>
              </a:pPr>
              <a:r>
                <a:rPr lang="en-US" sz="2571" spc="82">
                  <a:solidFill>
                    <a:srgbClr val="545454"/>
                  </a:solidFill>
                  <a:latin typeface="DM Sans Italics"/>
                </a:rPr>
                <a:t>Health and Human Services Agency </a:t>
              </a:r>
            </a:p>
            <a:p>
              <a:pPr>
                <a:lnSpc>
                  <a:spcPts val="2828"/>
                </a:lnSpc>
              </a:pPr>
              <a:r>
                <a:rPr lang="en-US" sz="2571" spc="82">
                  <a:solidFill>
                    <a:srgbClr val="545454"/>
                  </a:solidFill>
                  <a:latin typeface="DM Sans Italics"/>
                </a:rPr>
                <a:t>Director</a:t>
              </a:r>
            </a:p>
            <a:p>
              <a:pPr>
                <a:lnSpc>
                  <a:spcPts val="2828"/>
                </a:lnSpc>
              </a:pPr>
              <a:r>
                <a:rPr lang="en-US" sz="2571" spc="82">
                  <a:solidFill>
                    <a:srgbClr val="545454"/>
                  </a:solidFill>
                  <a:latin typeface="DM Sans Italics"/>
                </a:rPr>
                <a:t>Calaveras County </a:t>
              </a:r>
            </a:p>
            <a:p>
              <a:pPr>
                <a:lnSpc>
                  <a:spcPts val="2828"/>
                </a:lnSpc>
              </a:pPr>
              <a:endParaRPr lang="en-US" sz="2571" spc="82">
                <a:solidFill>
                  <a:srgbClr val="545454"/>
                </a:solidFill>
                <a:latin typeface="DM Sans Itali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4993789"/>
              <a:ext cx="7805001" cy="586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0"/>
                </a:lnSpc>
              </a:pPr>
              <a:r>
                <a:rPr lang="en-US" sz="3046" dirty="0">
                  <a:solidFill>
                    <a:srgbClr val="545454"/>
                  </a:solidFill>
                  <a:latin typeface="DM Sans Bold"/>
                </a:rPr>
                <a:t>MICHELLE CLARK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5609041"/>
              <a:ext cx="6431422" cy="2933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2"/>
                </a:lnSpc>
              </a:pPr>
              <a:r>
                <a:rPr lang="en-US" sz="2611" spc="83">
                  <a:solidFill>
                    <a:srgbClr val="545454"/>
                  </a:solidFill>
                  <a:latin typeface="DM Sans Italics"/>
                </a:rPr>
                <a:t>Dept. of Social Services Director</a:t>
              </a:r>
            </a:p>
            <a:p>
              <a:pPr>
                <a:lnSpc>
                  <a:spcPts val="2872"/>
                </a:lnSpc>
              </a:pPr>
              <a:r>
                <a:rPr lang="en-US" sz="2611" spc="83">
                  <a:solidFill>
                    <a:srgbClr val="545454"/>
                  </a:solidFill>
                  <a:latin typeface="DM Sans Italics"/>
                </a:rPr>
                <a:t>Systems of Care</a:t>
              </a:r>
            </a:p>
            <a:p>
              <a:pPr>
                <a:lnSpc>
                  <a:spcPts val="2872"/>
                </a:lnSpc>
              </a:pPr>
              <a:r>
                <a:rPr lang="en-US" sz="2611" spc="83">
                  <a:solidFill>
                    <a:srgbClr val="545454"/>
                  </a:solidFill>
                  <a:latin typeface="DM Sans Italics"/>
                </a:rPr>
                <a:t>Tuolumne County</a:t>
              </a:r>
            </a:p>
            <a:p>
              <a:pPr>
                <a:lnSpc>
                  <a:spcPts val="2872"/>
                </a:lnSpc>
              </a:pPr>
              <a:r>
                <a:rPr lang="en-US" sz="2611" spc="83">
                  <a:solidFill>
                    <a:srgbClr val="545454"/>
                  </a:solidFill>
                  <a:latin typeface="DM Sans Italics"/>
                </a:rPr>
                <a:t> </a:t>
              </a:r>
            </a:p>
            <a:p>
              <a:pPr>
                <a:lnSpc>
                  <a:spcPts val="2872"/>
                </a:lnSpc>
              </a:pPr>
              <a:endParaRPr lang="en-US" sz="2611" spc="83">
                <a:solidFill>
                  <a:srgbClr val="545454"/>
                </a:solidFill>
                <a:latin typeface="DM Sans Italics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00718" y="920431"/>
            <a:ext cx="11823606" cy="128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3200" dirty="0">
                <a:solidFill>
                  <a:srgbClr val="0167AF"/>
                </a:solidFill>
                <a:latin typeface="DM Sans Bold"/>
              </a:rPr>
              <a:t>MODEL OF IMPLENTATION</a:t>
            </a:r>
          </a:p>
          <a:p>
            <a:pPr>
              <a:lnSpc>
                <a:spcPts val="4950"/>
              </a:lnSpc>
            </a:pPr>
            <a:r>
              <a:rPr lang="en-US" sz="4500" dirty="0">
                <a:solidFill>
                  <a:srgbClr val="0167AF"/>
                </a:solidFill>
                <a:latin typeface="DM Sans Bold"/>
              </a:rPr>
              <a:t>REFLECTIVE CONSULTATION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80769" y="0"/>
            <a:ext cx="9235831" cy="10287000"/>
            <a:chOff x="0" y="0"/>
            <a:chExt cx="1231444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7542" r="15121"/>
            <a:stretch>
              <a:fillRect/>
            </a:stretch>
          </p:blipFill>
          <p:spPr>
            <a:xfrm>
              <a:off x="0" y="0"/>
              <a:ext cx="12314441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866924" y="4299423"/>
            <a:ext cx="1688153" cy="168815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2549" y="0"/>
                  </a:moveTo>
                  <a:lnTo>
                    <a:pt x="730251" y="0"/>
                  </a:lnTo>
                  <a:cubicBezTo>
                    <a:pt x="752145" y="0"/>
                    <a:pt x="773141" y="8697"/>
                    <a:pt x="788622" y="24178"/>
                  </a:cubicBezTo>
                  <a:cubicBezTo>
                    <a:pt x="804103" y="39659"/>
                    <a:pt x="812800" y="60655"/>
                    <a:pt x="812800" y="82549"/>
                  </a:cubicBezTo>
                  <a:lnTo>
                    <a:pt x="812800" y="730251"/>
                  </a:lnTo>
                  <a:cubicBezTo>
                    <a:pt x="812800" y="752145"/>
                    <a:pt x="804103" y="773141"/>
                    <a:pt x="788622" y="788622"/>
                  </a:cubicBezTo>
                  <a:cubicBezTo>
                    <a:pt x="773141" y="804103"/>
                    <a:pt x="752145" y="812800"/>
                    <a:pt x="730251" y="812800"/>
                  </a:cubicBezTo>
                  <a:lnTo>
                    <a:pt x="82549" y="812800"/>
                  </a:lnTo>
                  <a:cubicBezTo>
                    <a:pt x="60655" y="812800"/>
                    <a:pt x="39659" y="804103"/>
                    <a:pt x="24178" y="788622"/>
                  </a:cubicBezTo>
                  <a:cubicBezTo>
                    <a:pt x="8697" y="773141"/>
                    <a:pt x="0" y="752145"/>
                    <a:pt x="0" y="730251"/>
                  </a:cubicBezTo>
                  <a:lnTo>
                    <a:pt x="0" y="82549"/>
                  </a:lnTo>
                  <a:cubicBezTo>
                    <a:pt x="0" y="60655"/>
                    <a:pt x="8697" y="39659"/>
                    <a:pt x="24178" y="24178"/>
                  </a:cubicBezTo>
                  <a:cubicBezTo>
                    <a:pt x="39659" y="8697"/>
                    <a:pt x="60655" y="0"/>
                    <a:pt x="82549" y="0"/>
                  </a:cubicBezTo>
                  <a:close/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60638" tIns="60638" rIns="60638" bIns="60638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941036" y="4384642"/>
            <a:ext cx="1539930" cy="1514906"/>
          </a:xfrm>
          <a:custGeom>
            <a:avLst/>
            <a:gdLst/>
            <a:ahLst/>
            <a:cxnLst/>
            <a:rect l="l" t="t" r="r" b="b"/>
            <a:pathLst>
              <a:path w="1539930" h="1514906">
                <a:moveTo>
                  <a:pt x="0" y="0"/>
                </a:moveTo>
                <a:lnTo>
                  <a:pt x="1539930" y="0"/>
                </a:lnTo>
                <a:lnTo>
                  <a:pt x="1539930" y="1514907"/>
                </a:lnTo>
                <a:lnTo>
                  <a:pt x="0" y="15149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917284" y="9519603"/>
            <a:ext cx="2817763" cy="349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1"/>
              </a:lnSpc>
            </a:pPr>
            <a:r>
              <a:rPr lang="en-US" sz="1246">
                <a:solidFill>
                  <a:srgbClr val="000000">
                    <a:alpha val="20784"/>
                  </a:srgbClr>
                </a:solidFill>
                <a:latin typeface="Montserrat Classic"/>
              </a:rPr>
              <a:t>Calaveras County</a:t>
            </a:r>
          </a:p>
          <a:p>
            <a:pPr>
              <a:lnSpc>
                <a:spcPts val="1371"/>
              </a:lnSpc>
            </a:pPr>
            <a:r>
              <a:rPr lang="en-US" sz="1246">
                <a:solidFill>
                  <a:srgbClr val="000000">
                    <a:alpha val="20784"/>
                  </a:srgbClr>
                </a:solidFill>
                <a:latin typeface="Montserrat Classic"/>
              </a:rPr>
              <a:t>Health and Human Services Agency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06601" y="10270426"/>
            <a:ext cx="6726444" cy="50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>
                <a:solidFill>
                  <a:srgbClr val="737373">
                    <a:alpha val="20784"/>
                  </a:srgbClr>
                </a:solidFill>
                <a:latin typeface="DM Sans Bold"/>
              </a:rPr>
              <a:t>BUSINESS MODEL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27894" y="4225439"/>
            <a:ext cx="4850214" cy="1762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50"/>
              </a:lnSpc>
            </a:pPr>
            <a:r>
              <a:rPr lang="en-US" sz="6750">
                <a:solidFill>
                  <a:srgbClr val="4D4D4E"/>
                </a:solidFill>
                <a:latin typeface="Barlow SemiCondensed"/>
              </a:rPr>
              <a:t>2011 - 2016</a:t>
            </a:r>
          </a:p>
          <a:p>
            <a:pPr algn="just">
              <a:lnSpc>
                <a:spcPts val="6750"/>
              </a:lnSpc>
            </a:pPr>
            <a:r>
              <a:rPr lang="en-US" sz="6750">
                <a:solidFill>
                  <a:srgbClr val="4D4D4E"/>
                </a:solidFill>
                <a:latin typeface="Barlow SemiCondensed"/>
              </a:rPr>
              <a:t>Tuolumne Co.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65489" y="117751"/>
            <a:ext cx="6088559" cy="607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9"/>
              </a:lnSpc>
            </a:pPr>
            <a:r>
              <a:rPr lang="en-US" sz="3449">
                <a:solidFill>
                  <a:srgbClr val="FFFFFF"/>
                </a:solidFill>
                <a:latin typeface="Pathway Gothic One"/>
              </a:rPr>
              <a:t>UC Davis Social Worker Core Training, 2012ish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9994" y="9220200"/>
            <a:ext cx="17388011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9AA6AC"/>
                </a:solidFill>
                <a:latin typeface="Now"/>
              </a:rPr>
              <a:t>Addressing Secondary Traumatic Stress, Supporting Skill Development, and Improving Workforce Resilience through Reflective Supervision/Consultation (RSC), CWDA Conference 2023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9AA6AC"/>
                </a:solidFill>
                <a:latin typeface="Now"/>
              </a:rPr>
              <a:t>Alyssa Najera Consulting | Calaveras County Health and Human Services | Tuolumne County Department of Social Services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788993" y="9179167"/>
            <a:ext cx="19305594" cy="1107833"/>
            <a:chOff x="0" y="-105510"/>
            <a:chExt cx="25740792" cy="276406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-105510"/>
              <a:ext cx="25740792" cy="2764062"/>
              <a:chOff x="0" y="-38100"/>
              <a:chExt cx="9295121" cy="99811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379879" y="0"/>
                <a:ext cx="8915242" cy="960016"/>
              </a:xfrm>
              <a:custGeom>
                <a:avLst/>
                <a:gdLst/>
                <a:ahLst/>
                <a:cxnLst/>
                <a:rect l="l" t="t" r="r" b="b"/>
                <a:pathLst>
                  <a:path w="9613224" h="960016">
                    <a:moveTo>
                      <a:pt x="6979" y="0"/>
                    </a:moveTo>
                    <a:lnTo>
                      <a:pt x="9606245" y="0"/>
                    </a:lnTo>
                    <a:cubicBezTo>
                      <a:pt x="9610099" y="0"/>
                      <a:pt x="9613224" y="3125"/>
                      <a:pt x="9613224" y="6979"/>
                    </a:cubicBezTo>
                    <a:lnTo>
                      <a:pt x="9613224" y="953036"/>
                    </a:lnTo>
                    <a:cubicBezTo>
                      <a:pt x="9613224" y="954887"/>
                      <a:pt x="9612488" y="956662"/>
                      <a:pt x="9611180" y="957971"/>
                    </a:cubicBezTo>
                    <a:cubicBezTo>
                      <a:pt x="9609871" y="959280"/>
                      <a:pt x="9608096" y="960016"/>
                      <a:pt x="9606245" y="960016"/>
                    </a:cubicBezTo>
                    <a:lnTo>
                      <a:pt x="6979" y="960016"/>
                    </a:lnTo>
                    <a:cubicBezTo>
                      <a:pt x="5128" y="960016"/>
                      <a:pt x="3353" y="959280"/>
                      <a:pt x="2044" y="957971"/>
                    </a:cubicBezTo>
                    <a:cubicBezTo>
                      <a:pt x="735" y="956662"/>
                      <a:pt x="0" y="954887"/>
                      <a:pt x="0" y="953036"/>
                    </a:cubicBezTo>
                    <a:lnTo>
                      <a:pt x="0" y="6979"/>
                    </a:lnTo>
                    <a:cubicBezTo>
                      <a:pt x="0" y="5128"/>
                      <a:pt x="735" y="3353"/>
                      <a:pt x="2044" y="2044"/>
                    </a:cubicBezTo>
                    <a:cubicBezTo>
                      <a:pt x="3353" y="735"/>
                      <a:pt x="5128" y="0"/>
                      <a:pt x="697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60638" tIns="60638" rIns="60638" bIns="60638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509603" y="217181"/>
              <a:ext cx="23184015" cy="709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sz="1500" dirty="0">
                  <a:solidFill>
                    <a:srgbClr val="9AA6AC"/>
                  </a:solidFill>
                  <a:latin typeface="Now"/>
                </a:rPr>
                <a:t>Addressing Secondary Traumatic Stress, Supporting Skill Development, and Improving Workforce Resilience through Reflective Supervision/Consultation (RSC), CWDA Conference 2023</a:t>
              </a:r>
            </a:p>
            <a:p>
              <a:pPr>
                <a:lnSpc>
                  <a:spcPts val="2239"/>
                </a:lnSpc>
              </a:pPr>
              <a:r>
                <a:rPr lang="en-US" sz="1599" dirty="0">
                  <a:solidFill>
                    <a:srgbClr val="9AA6AC"/>
                  </a:solidFill>
                  <a:latin typeface="Now"/>
                </a:rPr>
                <a:t>Alyssa Najera Consulting | Calaveras County Health and Human Services | Tuolumne County Department of Social Services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435550" y="2783491"/>
            <a:ext cx="8877977" cy="1622015"/>
            <a:chOff x="0" y="0"/>
            <a:chExt cx="11837302" cy="216268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1837302" cy="2162687"/>
              <a:chOff x="0" y="0"/>
              <a:chExt cx="2416489" cy="44149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416489" cy="441495"/>
              </a:xfrm>
              <a:custGeom>
                <a:avLst/>
                <a:gdLst/>
                <a:ahLst/>
                <a:cxnLst/>
                <a:rect l="l" t="t" r="r" b="b"/>
                <a:pathLst>
                  <a:path w="2416489" h="441495">
                    <a:moveTo>
                      <a:pt x="17441" y="0"/>
                    </a:moveTo>
                    <a:lnTo>
                      <a:pt x="2399048" y="0"/>
                    </a:lnTo>
                    <a:cubicBezTo>
                      <a:pt x="2408680" y="0"/>
                      <a:pt x="2416489" y="7808"/>
                      <a:pt x="2416489" y="17441"/>
                    </a:cubicBezTo>
                    <a:lnTo>
                      <a:pt x="2416489" y="424054"/>
                    </a:lnTo>
                    <a:cubicBezTo>
                      <a:pt x="2416489" y="433686"/>
                      <a:pt x="2408680" y="441495"/>
                      <a:pt x="2399048" y="441495"/>
                    </a:cubicBezTo>
                    <a:lnTo>
                      <a:pt x="17441" y="441495"/>
                    </a:lnTo>
                    <a:cubicBezTo>
                      <a:pt x="7808" y="441495"/>
                      <a:pt x="0" y="433686"/>
                      <a:pt x="0" y="424054"/>
                    </a:cubicBezTo>
                    <a:lnTo>
                      <a:pt x="0" y="17441"/>
                    </a:lnTo>
                    <a:cubicBezTo>
                      <a:pt x="0" y="7808"/>
                      <a:pt x="7808" y="0"/>
                      <a:pt x="174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>
                <a:solidFill>
                  <a:srgbClr val="0167AF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642192" y="221881"/>
              <a:ext cx="1667191" cy="1667191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11449" y="0"/>
                    </a:moveTo>
                    <a:lnTo>
                      <a:pt x="701351" y="0"/>
                    </a:lnTo>
                    <a:cubicBezTo>
                      <a:pt x="730909" y="0"/>
                      <a:pt x="759257" y="11742"/>
                      <a:pt x="780157" y="32643"/>
                    </a:cubicBezTo>
                    <a:cubicBezTo>
                      <a:pt x="801058" y="53543"/>
                      <a:pt x="812800" y="81891"/>
                      <a:pt x="812800" y="111449"/>
                    </a:cubicBezTo>
                    <a:lnTo>
                      <a:pt x="812800" y="701351"/>
                    </a:lnTo>
                    <a:cubicBezTo>
                      <a:pt x="812800" y="730909"/>
                      <a:pt x="801058" y="759257"/>
                      <a:pt x="780157" y="780157"/>
                    </a:cubicBezTo>
                    <a:cubicBezTo>
                      <a:pt x="759257" y="801058"/>
                      <a:pt x="730909" y="812800"/>
                      <a:pt x="701351" y="812800"/>
                    </a:cubicBezTo>
                    <a:lnTo>
                      <a:pt x="111449" y="812800"/>
                    </a:lnTo>
                    <a:cubicBezTo>
                      <a:pt x="81891" y="812800"/>
                      <a:pt x="53543" y="801058"/>
                      <a:pt x="32643" y="780157"/>
                    </a:cubicBezTo>
                    <a:cubicBezTo>
                      <a:pt x="11742" y="759257"/>
                      <a:pt x="0" y="730909"/>
                      <a:pt x="0" y="701351"/>
                    </a:cubicBezTo>
                    <a:lnTo>
                      <a:pt x="0" y="111449"/>
                    </a:lnTo>
                    <a:cubicBezTo>
                      <a:pt x="0" y="81891"/>
                      <a:pt x="11742" y="53543"/>
                      <a:pt x="32643" y="32643"/>
                    </a:cubicBezTo>
                    <a:cubicBezTo>
                      <a:pt x="53543" y="11742"/>
                      <a:pt x="81891" y="0"/>
                      <a:pt x="111449" y="0"/>
                    </a:cubicBezTo>
                    <a:close/>
                  </a:path>
                </a:pathLst>
              </a:custGeom>
              <a:solidFill>
                <a:srgbClr val="0167A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60638" tIns="60638" rIns="60638" bIns="60638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781692" y="387248"/>
              <a:ext cx="1388191" cy="1388191"/>
            </a:xfrm>
            <a:custGeom>
              <a:avLst/>
              <a:gdLst/>
              <a:ahLst/>
              <a:cxnLst/>
              <a:rect l="l" t="t" r="r" b="b"/>
              <a:pathLst>
                <a:path w="1388191" h="1388191">
                  <a:moveTo>
                    <a:pt x="0" y="0"/>
                  </a:moveTo>
                  <a:lnTo>
                    <a:pt x="1388191" y="0"/>
                  </a:lnTo>
                  <a:lnTo>
                    <a:pt x="1388191" y="1388191"/>
                  </a:lnTo>
                  <a:lnTo>
                    <a:pt x="0" y="1388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570477" y="175410"/>
              <a:ext cx="8214789" cy="1411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0000"/>
                </a:lnSpc>
              </a:pPr>
              <a:r>
                <a:rPr lang="en-US" sz="5000" strike="sngStrike">
                  <a:solidFill>
                    <a:srgbClr val="545454"/>
                  </a:solidFill>
                  <a:latin typeface="Barlow SemiCondensed"/>
                </a:rPr>
                <a:t>Reflective Supervision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108679" y="6656171"/>
            <a:ext cx="8877977" cy="1622015"/>
            <a:chOff x="0" y="0"/>
            <a:chExt cx="2416489" cy="4414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16489" cy="441495"/>
            </a:xfrm>
            <a:custGeom>
              <a:avLst/>
              <a:gdLst/>
              <a:ahLst/>
              <a:cxnLst/>
              <a:rect l="l" t="t" r="r" b="b"/>
              <a:pathLst>
                <a:path w="2416489" h="441495">
                  <a:moveTo>
                    <a:pt x="17441" y="0"/>
                  </a:moveTo>
                  <a:lnTo>
                    <a:pt x="2399048" y="0"/>
                  </a:lnTo>
                  <a:cubicBezTo>
                    <a:pt x="2408680" y="0"/>
                    <a:pt x="2416489" y="7808"/>
                    <a:pt x="2416489" y="17441"/>
                  </a:cubicBezTo>
                  <a:lnTo>
                    <a:pt x="2416489" y="424054"/>
                  </a:lnTo>
                  <a:cubicBezTo>
                    <a:pt x="2416489" y="433686"/>
                    <a:pt x="2408680" y="441495"/>
                    <a:pt x="2399048" y="441495"/>
                  </a:cubicBezTo>
                  <a:lnTo>
                    <a:pt x="17441" y="441495"/>
                  </a:lnTo>
                  <a:cubicBezTo>
                    <a:pt x="7808" y="441495"/>
                    <a:pt x="0" y="433686"/>
                    <a:pt x="0" y="424054"/>
                  </a:cubicBezTo>
                  <a:lnTo>
                    <a:pt x="0" y="17441"/>
                  </a:lnTo>
                  <a:cubicBezTo>
                    <a:pt x="0" y="7808"/>
                    <a:pt x="7808" y="0"/>
                    <a:pt x="17441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0167A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568951" y="6824659"/>
            <a:ext cx="1250393" cy="125039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1449" y="0"/>
                  </a:moveTo>
                  <a:lnTo>
                    <a:pt x="701351" y="0"/>
                  </a:lnTo>
                  <a:cubicBezTo>
                    <a:pt x="730909" y="0"/>
                    <a:pt x="759257" y="11742"/>
                    <a:pt x="780157" y="32643"/>
                  </a:cubicBezTo>
                  <a:cubicBezTo>
                    <a:pt x="801058" y="53543"/>
                    <a:pt x="812800" y="81891"/>
                    <a:pt x="812800" y="111449"/>
                  </a:cubicBezTo>
                  <a:lnTo>
                    <a:pt x="812800" y="701351"/>
                  </a:lnTo>
                  <a:cubicBezTo>
                    <a:pt x="812800" y="730909"/>
                    <a:pt x="801058" y="759257"/>
                    <a:pt x="780157" y="780157"/>
                  </a:cubicBezTo>
                  <a:cubicBezTo>
                    <a:pt x="759257" y="801058"/>
                    <a:pt x="730909" y="812800"/>
                    <a:pt x="701351" y="812800"/>
                  </a:cubicBezTo>
                  <a:lnTo>
                    <a:pt x="111449" y="812800"/>
                  </a:lnTo>
                  <a:cubicBezTo>
                    <a:pt x="81891" y="812800"/>
                    <a:pt x="53543" y="801058"/>
                    <a:pt x="32643" y="780157"/>
                  </a:cubicBezTo>
                  <a:cubicBezTo>
                    <a:pt x="11742" y="759257"/>
                    <a:pt x="0" y="730909"/>
                    <a:pt x="0" y="701351"/>
                  </a:cubicBezTo>
                  <a:lnTo>
                    <a:pt x="0" y="111449"/>
                  </a:lnTo>
                  <a:cubicBezTo>
                    <a:pt x="0" y="81891"/>
                    <a:pt x="11742" y="53543"/>
                    <a:pt x="32643" y="32643"/>
                  </a:cubicBezTo>
                  <a:cubicBezTo>
                    <a:pt x="53543" y="11742"/>
                    <a:pt x="81891" y="0"/>
                    <a:pt x="111449" y="0"/>
                  </a:cubicBezTo>
                  <a:close/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60638" tIns="60638" rIns="60638" bIns="60638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681127" y="6901414"/>
            <a:ext cx="1012380" cy="1012380"/>
          </a:xfrm>
          <a:custGeom>
            <a:avLst/>
            <a:gdLst/>
            <a:ahLst/>
            <a:cxnLst/>
            <a:rect l="l" t="t" r="r" b="b"/>
            <a:pathLst>
              <a:path w="1012380" h="1012380">
                <a:moveTo>
                  <a:pt x="0" y="0"/>
                </a:moveTo>
                <a:lnTo>
                  <a:pt x="1012380" y="0"/>
                </a:lnTo>
                <a:lnTo>
                  <a:pt x="1012380" y="1012380"/>
                </a:lnTo>
                <a:lnTo>
                  <a:pt x="0" y="1012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0086044" y="6787529"/>
            <a:ext cx="5623299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545454"/>
                </a:solidFill>
                <a:latin typeface="Barlow SemiCondensed"/>
              </a:rPr>
              <a:t>2017 Pilot Supervisor Group 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618192" y="849722"/>
            <a:ext cx="8877977" cy="1622015"/>
            <a:chOff x="0" y="0"/>
            <a:chExt cx="11837302" cy="2162687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1837302" cy="2162687"/>
              <a:chOff x="0" y="0"/>
              <a:chExt cx="2416489" cy="44149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416489" cy="441495"/>
              </a:xfrm>
              <a:custGeom>
                <a:avLst/>
                <a:gdLst/>
                <a:ahLst/>
                <a:cxnLst/>
                <a:rect l="l" t="t" r="r" b="b"/>
                <a:pathLst>
                  <a:path w="2416489" h="441495">
                    <a:moveTo>
                      <a:pt x="17441" y="0"/>
                    </a:moveTo>
                    <a:lnTo>
                      <a:pt x="2399048" y="0"/>
                    </a:lnTo>
                    <a:cubicBezTo>
                      <a:pt x="2408680" y="0"/>
                      <a:pt x="2416489" y="7808"/>
                      <a:pt x="2416489" y="17441"/>
                    </a:cubicBezTo>
                    <a:lnTo>
                      <a:pt x="2416489" y="424054"/>
                    </a:lnTo>
                    <a:cubicBezTo>
                      <a:pt x="2416489" y="433686"/>
                      <a:pt x="2408680" y="441495"/>
                      <a:pt x="2399048" y="441495"/>
                    </a:cubicBezTo>
                    <a:lnTo>
                      <a:pt x="17441" y="441495"/>
                    </a:lnTo>
                    <a:cubicBezTo>
                      <a:pt x="7808" y="441495"/>
                      <a:pt x="0" y="433686"/>
                      <a:pt x="0" y="424054"/>
                    </a:cubicBezTo>
                    <a:lnTo>
                      <a:pt x="0" y="17441"/>
                    </a:lnTo>
                    <a:cubicBezTo>
                      <a:pt x="0" y="7808"/>
                      <a:pt x="7808" y="0"/>
                      <a:pt x="174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>
                <a:solidFill>
                  <a:srgbClr val="0167AF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642192" y="247748"/>
              <a:ext cx="1667191" cy="1667191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11449" y="0"/>
                    </a:moveTo>
                    <a:lnTo>
                      <a:pt x="701351" y="0"/>
                    </a:lnTo>
                    <a:cubicBezTo>
                      <a:pt x="730909" y="0"/>
                      <a:pt x="759257" y="11742"/>
                      <a:pt x="780157" y="32643"/>
                    </a:cubicBezTo>
                    <a:cubicBezTo>
                      <a:pt x="801058" y="53543"/>
                      <a:pt x="812800" y="81891"/>
                      <a:pt x="812800" y="111449"/>
                    </a:cubicBezTo>
                    <a:lnTo>
                      <a:pt x="812800" y="701351"/>
                    </a:lnTo>
                    <a:cubicBezTo>
                      <a:pt x="812800" y="730909"/>
                      <a:pt x="801058" y="759257"/>
                      <a:pt x="780157" y="780157"/>
                    </a:cubicBezTo>
                    <a:cubicBezTo>
                      <a:pt x="759257" y="801058"/>
                      <a:pt x="730909" y="812800"/>
                      <a:pt x="701351" y="812800"/>
                    </a:cubicBezTo>
                    <a:lnTo>
                      <a:pt x="111449" y="812800"/>
                    </a:lnTo>
                    <a:cubicBezTo>
                      <a:pt x="81891" y="812800"/>
                      <a:pt x="53543" y="801058"/>
                      <a:pt x="32643" y="780157"/>
                    </a:cubicBezTo>
                    <a:cubicBezTo>
                      <a:pt x="11742" y="759257"/>
                      <a:pt x="0" y="730909"/>
                      <a:pt x="0" y="701351"/>
                    </a:cubicBezTo>
                    <a:lnTo>
                      <a:pt x="0" y="111449"/>
                    </a:lnTo>
                    <a:cubicBezTo>
                      <a:pt x="0" y="81891"/>
                      <a:pt x="11742" y="53543"/>
                      <a:pt x="32643" y="32643"/>
                    </a:cubicBezTo>
                    <a:cubicBezTo>
                      <a:pt x="53543" y="11742"/>
                      <a:pt x="81891" y="0"/>
                      <a:pt x="111449" y="0"/>
                    </a:cubicBezTo>
                    <a:close/>
                  </a:path>
                </a:pathLst>
              </a:custGeom>
              <a:solidFill>
                <a:srgbClr val="0167A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60638" tIns="60638" rIns="60638" bIns="60638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2639048" y="141741"/>
              <a:ext cx="8214789" cy="1411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0000"/>
                </a:lnSpc>
              </a:pPr>
              <a:r>
                <a:rPr lang="en-US" sz="5000">
                  <a:solidFill>
                    <a:srgbClr val="545454"/>
                  </a:solidFill>
                  <a:latin typeface="Barlow SemiCondensed"/>
                </a:rPr>
                <a:t>Field Instruction </a:t>
              </a:r>
            </a:p>
          </p:txBody>
        </p:sp>
        <p:sp>
          <p:nvSpPr>
            <p:cNvPr id="31" name="Freeform 31"/>
            <p:cNvSpPr/>
            <p:nvPr/>
          </p:nvSpPr>
          <p:spPr>
            <a:xfrm>
              <a:off x="817579" y="621485"/>
              <a:ext cx="1316417" cy="852380"/>
            </a:xfrm>
            <a:custGeom>
              <a:avLst/>
              <a:gdLst/>
              <a:ahLst/>
              <a:cxnLst/>
              <a:rect l="l" t="t" r="r" b="b"/>
              <a:pathLst>
                <a:path w="1316417" h="852380">
                  <a:moveTo>
                    <a:pt x="0" y="0"/>
                  </a:moveTo>
                  <a:lnTo>
                    <a:pt x="1316417" y="0"/>
                  </a:lnTo>
                  <a:lnTo>
                    <a:pt x="1316417" y="852379"/>
                  </a:lnTo>
                  <a:lnTo>
                    <a:pt x="0" y="852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402412" y="4719831"/>
            <a:ext cx="8966450" cy="1622015"/>
            <a:chOff x="0" y="0"/>
            <a:chExt cx="11955267" cy="2162687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11837302" cy="2162687"/>
              <a:chOff x="0" y="0"/>
              <a:chExt cx="2416489" cy="44149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416489" cy="441495"/>
              </a:xfrm>
              <a:custGeom>
                <a:avLst/>
                <a:gdLst/>
                <a:ahLst/>
                <a:cxnLst/>
                <a:rect l="l" t="t" r="r" b="b"/>
                <a:pathLst>
                  <a:path w="2416489" h="441495">
                    <a:moveTo>
                      <a:pt x="17441" y="0"/>
                    </a:moveTo>
                    <a:lnTo>
                      <a:pt x="2399048" y="0"/>
                    </a:lnTo>
                    <a:cubicBezTo>
                      <a:pt x="2408680" y="0"/>
                      <a:pt x="2416489" y="7808"/>
                      <a:pt x="2416489" y="17441"/>
                    </a:cubicBezTo>
                    <a:lnTo>
                      <a:pt x="2416489" y="424054"/>
                    </a:lnTo>
                    <a:cubicBezTo>
                      <a:pt x="2416489" y="433686"/>
                      <a:pt x="2408680" y="441495"/>
                      <a:pt x="2399048" y="441495"/>
                    </a:cubicBezTo>
                    <a:lnTo>
                      <a:pt x="17441" y="441495"/>
                    </a:lnTo>
                    <a:cubicBezTo>
                      <a:pt x="7808" y="441495"/>
                      <a:pt x="0" y="433686"/>
                      <a:pt x="0" y="424054"/>
                    </a:cubicBezTo>
                    <a:lnTo>
                      <a:pt x="0" y="17441"/>
                    </a:lnTo>
                    <a:cubicBezTo>
                      <a:pt x="0" y="7808"/>
                      <a:pt x="7808" y="0"/>
                      <a:pt x="174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>
                <a:solidFill>
                  <a:srgbClr val="0167AF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642192" y="260448"/>
              <a:ext cx="1667191" cy="1667191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11449" y="0"/>
                    </a:moveTo>
                    <a:lnTo>
                      <a:pt x="701351" y="0"/>
                    </a:lnTo>
                    <a:cubicBezTo>
                      <a:pt x="730909" y="0"/>
                      <a:pt x="759257" y="11742"/>
                      <a:pt x="780157" y="32643"/>
                    </a:cubicBezTo>
                    <a:cubicBezTo>
                      <a:pt x="801058" y="53543"/>
                      <a:pt x="812800" y="81891"/>
                      <a:pt x="812800" y="111449"/>
                    </a:cubicBezTo>
                    <a:lnTo>
                      <a:pt x="812800" y="701351"/>
                    </a:lnTo>
                    <a:cubicBezTo>
                      <a:pt x="812800" y="730909"/>
                      <a:pt x="801058" y="759257"/>
                      <a:pt x="780157" y="780157"/>
                    </a:cubicBezTo>
                    <a:cubicBezTo>
                      <a:pt x="759257" y="801058"/>
                      <a:pt x="730909" y="812800"/>
                      <a:pt x="701351" y="812800"/>
                    </a:cubicBezTo>
                    <a:lnTo>
                      <a:pt x="111449" y="812800"/>
                    </a:lnTo>
                    <a:cubicBezTo>
                      <a:pt x="81891" y="812800"/>
                      <a:pt x="53543" y="801058"/>
                      <a:pt x="32643" y="780157"/>
                    </a:cubicBezTo>
                    <a:cubicBezTo>
                      <a:pt x="11742" y="759257"/>
                      <a:pt x="0" y="730909"/>
                      <a:pt x="0" y="701351"/>
                    </a:cubicBezTo>
                    <a:lnTo>
                      <a:pt x="0" y="111449"/>
                    </a:lnTo>
                    <a:cubicBezTo>
                      <a:pt x="0" y="81891"/>
                      <a:pt x="11742" y="53543"/>
                      <a:pt x="32643" y="32643"/>
                    </a:cubicBezTo>
                    <a:cubicBezTo>
                      <a:pt x="53543" y="11742"/>
                      <a:pt x="81891" y="0"/>
                      <a:pt x="111449" y="0"/>
                    </a:cubicBezTo>
                    <a:close/>
                  </a:path>
                </a:pathLst>
              </a:custGeom>
              <a:solidFill>
                <a:srgbClr val="0167A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60638" tIns="60638" rIns="60638" bIns="60638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715383" y="531344"/>
              <a:ext cx="1520809" cy="1125398"/>
            </a:xfrm>
            <a:custGeom>
              <a:avLst/>
              <a:gdLst/>
              <a:ahLst/>
              <a:cxnLst/>
              <a:rect l="l" t="t" r="r" b="b"/>
              <a:pathLst>
                <a:path w="1520809" h="1125398">
                  <a:moveTo>
                    <a:pt x="0" y="0"/>
                  </a:moveTo>
                  <a:lnTo>
                    <a:pt x="1520809" y="0"/>
                  </a:lnTo>
                  <a:lnTo>
                    <a:pt x="1520809" y="1125398"/>
                  </a:lnTo>
                  <a:lnTo>
                    <a:pt x="0" y="112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2603693" y="585343"/>
              <a:ext cx="9351574" cy="931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5000">
                  <a:solidFill>
                    <a:srgbClr val="545454"/>
                  </a:solidFill>
                  <a:latin typeface="Barlow SemiCondensed"/>
                </a:rPr>
                <a:t> Employee/Student</a:t>
              </a:r>
            </a:p>
          </p:txBody>
        </p:sp>
      </p:grpSp>
      <p:sp>
        <p:nvSpPr>
          <p:cNvPr id="41" name="Freeform 41"/>
          <p:cNvSpPr/>
          <p:nvPr/>
        </p:nvSpPr>
        <p:spPr>
          <a:xfrm>
            <a:off x="2211679" y="2675143"/>
            <a:ext cx="1038714" cy="876415"/>
          </a:xfrm>
          <a:custGeom>
            <a:avLst/>
            <a:gdLst/>
            <a:ahLst/>
            <a:cxnLst/>
            <a:rect l="l" t="t" r="r" b="b"/>
            <a:pathLst>
              <a:path w="1038714" h="876415">
                <a:moveTo>
                  <a:pt x="0" y="0"/>
                </a:moveTo>
                <a:lnTo>
                  <a:pt x="1038714" y="0"/>
                </a:lnTo>
                <a:lnTo>
                  <a:pt x="1038714" y="876415"/>
                </a:lnTo>
                <a:lnTo>
                  <a:pt x="0" y="8764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-4849167" flipH="1">
            <a:off x="12283385" y="3901565"/>
            <a:ext cx="1038714" cy="876415"/>
          </a:xfrm>
          <a:custGeom>
            <a:avLst/>
            <a:gdLst/>
            <a:ahLst/>
            <a:cxnLst/>
            <a:rect l="l" t="t" r="r" b="b"/>
            <a:pathLst>
              <a:path w="1038714" h="876415">
                <a:moveTo>
                  <a:pt x="1038714" y="0"/>
                </a:moveTo>
                <a:lnTo>
                  <a:pt x="0" y="0"/>
                </a:lnTo>
                <a:lnTo>
                  <a:pt x="0" y="876415"/>
                </a:lnTo>
                <a:lnTo>
                  <a:pt x="1038714" y="876415"/>
                </a:lnTo>
                <a:lnTo>
                  <a:pt x="10387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6888455" y="6341846"/>
            <a:ext cx="1544589" cy="1303247"/>
          </a:xfrm>
          <a:custGeom>
            <a:avLst/>
            <a:gdLst/>
            <a:ahLst/>
            <a:cxnLst/>
            <a:rect l="l" t="t" r="r" b="b"/>
            <a:pathLst>
              <a:path w="1544589" h="1303247">
                <a:moveTo>
                  <a:pt x="0" y="0"/>
                </a:moveTo>
                <a:lnTo>
                  <a:pt x="1544589" y="0"/>
                </a:lnTo>
                <a:lnTo>
                  <a:pt x="1544589" y="1303247"/>
                </a:lnTo>
                <a:lnTo>
                  <a:pt x="0" y="13032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5" name="Group 45"/>
          <p:cNvGrpSpPr/>
          <p:nvPr/>
        </p:nvGrpSpPr>
        <p:grpSpPr>
          <a:xfrm>
            <a:off x="15577262" y="6824659"/>
            <a:ext cx="1250393" cy="1250393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1449" y="0"/>
                  </a:moveTo>
                  <a:lnTo>
                    <a:pt x="701351" y="0"/>
                  </a:lnTo>
                  <a:cubicBezTo>
                    <a:pt x="730909" y="0"/>
                    <a:pt x="759257" y="11742"/>
                    <a:pt x="780157" y="32643"/>
                  </a:cubicBezTo>
                  <a:cubicBezTo>
                    <a:pt x="801058" y="53543"/>
                    <a:pt x="812800" y="81891"/>
                    <a:pt x="812800" y="111449"/>
                  </a:cubicBezTo>
                  <a:lnTo>
                    <a:pt x="812800" y="701351"/>
                  </a:lnTo>
                  <a:cubicBezTo>
                    <a:pt x="812800" y="730909"/>
                    <a:pt x="801058" y="759257"/>
                    <a:pt x="780157" y="780157"/>
                  </a:cubicBezTo>
                  <a:cubicBezTo>
                    <a:pt x="759257" y="801058"/>
                    <a:pt x="730909" y="812800"/>
                    <a:pt x="701351" y="812800"/>
                  </a:cubicBezTo>
                  <a:lnTo>
                    <a:pt x="111449" y="812800"/>
                  </a:lnTo>
                  <a:cubicBezTo>
                    <a:pt x="81891" y="812800"/>
                    <a:pt x="53543" y="801058"/>
                    <a:pt x="32643" y="780157"/>
                  </a:cubicBezTo>
                  <a:cubicBezTo>
                    <a:pt x="11742" y="759257"/>
                    <a:pt x="0" y="730909"/>
                    <a:pt x="0" y="701351"/>
                  </a:cubicBezTo>
                  <a:lnTo>
                    <a:pt x="0" y="111449"/>
                  </a:lnTo>
                  <a:cubicBezTo>
                    <a:pt x="0" y="81891"/>
                    <a:pt x="11742" y="53543"/>
                    <a:pt x="32643" y="32643"/>
                  </a:cubicBezTo>
                  <a:cubicBezTo>
                    <a:pt x="53543" y="11742"/>
                    <a:pt x="81891" y="0"/>
                    <a:pt x="111449" y="0"/>
                  </a:cubicBezTo>
                  <a:close/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60638" tIns="60638" rIns="60638" bIns="60638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>
            <a:off x="15696269" y="6943666"/>
            <a:ext cx="1036303" cy="1036303"/>
          </a:xfrm>
          <a:custGeom>
            <a:avLst/>
            <a:gdLst/>
            <a:ahLst/>
            <a:cxnLst/>
            <a:rect l="l" t="t" r="r" b="b"/>
            <a:pathLst>
              <a:path w="1036303" h="1036303">
                <a:moveTo>
                  <a:pt x="0" y="0"/>
                </a:moveTo>
                <a:lnTo>
                  <a:pt x="1036303" y="0"/>
                </a:lnTo>
                <a:lnTo>
                  <a:pt x="1036303" y="1036303"/>
                </a:lnTo>
                <a:lnTo>
                  <a:pt x="0" y="10363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TextBox 49"/>
          <p:cNvSpPr txBox="1"/>
          <p:nvPr/>
        </p:nvSpPr>
        <p:spPr>
          <a:xfrm>
            <a:off x="1706601" y="10270426"/>
            <a:ext cx="6726444" cy="50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>
                <a:solidFill>
                  <a:srgbClr val="737373">
                    <a:alpha val="20784"/>
                  </a:srgbClr>
                </a:solidFill>
                <a:latin typeface="DM Sans Bold"/>
              </a:rPr>
              <a:t>BUSINESS MODEL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812260" y="4970017"/>
            <a:ext cx="2804321" cy="126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167AF"/>
                </a:solidFill>
                <a:latin typeface="Feeling Passionate"/>
              </a:rPr>
              <a:t>5+ years </a:t>
            </a:r>
          </a:p>
          <a:p>
            <a:pPr>
              <a:lnSpc>
                <a:spcPts val="4950"/>
              </a:lnSpc>
            </a:pPr>
            <a:r>
              <a:rPr lang="en-US" sz="4500">
                <a:solidFill>
                  <a:srgbClr val="0167AF"/>
                </a:solidFill>
                <a:latin typeface="Feeling Passionate"/>
              </a:rPr>
              <a:t>later...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49994" y="9220200"/>
            <a:ext cx="17388011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 dirty="0">
                <a:solidFill>
                  <a:srgbClr val="9AA6AC"/>
                </a:solidFill>
                <a:latin typeface="Now"/>
              </a:rPr>
              <a:t>Addressing Secondary Traumatic Stress, Supporting Skill Development, and Improving Workforce Resilience through Reflective Supervision/Consultation (RSC), CWDA Conference 2023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9AA6AC"/>
                </a:solidFill>
                <a:latin typeface="Now"/>
              </a:rPr>
              <a:t>Alyssa Najera Consulting | Calaveras County Health and Human Services | Tuolumne County Department of Social Services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329602" y="1028700"/>
            <a:ext cx="8877977" cy="1509300"/>
            <a:chOff x="0" y="0"/>
            <a:chExt cx="2416489" cy="4108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16489" cy="410815"/>
            </a:xfrm>
            <a:custGeom>
              <a:avLst/>
              <a:gdLst/>
              <a:ahLst/>
              <a:cxnLst/>
              <a:rect l="l" t="t" r="r" b="b"/>
              <a:pathLst>
                <a:path w="2416489" h="410815">
                  <a:moveTo>
                    <a:pt x="17441" y="0"/>
                  </a:moveTo>
                  <a:lnTo>
                    <a:pt x="2399048" y="0"/>
                  </a:lnTo>
                  <a:cubicBezTo>
                    <a:pt x="2408680" y="0"/>
                    <a:pt x="2416489" y="7808"/>
                    <a:pt x="2416489" y="17441"/>
                  </a:cubicBezTo>
                  <a:lnTo>
                    <a:pt x="2416489" y="393374"/>
                  </a:lnTo>
                  <a:cubicBezTo>
                    <a:pt x="2416489" y="403007"/>
                    <a:pt x="2408680" y="410815"/>
                    <a:pt x="2399048" y="410815"/>
                  </a:cubicBezTo>
                  <a:lnTo>
                    <a:pt x="17441" y="410815"/>
                  </a:lnTo>
                  <a:cubicBezTo>
                    <a:pt x="7808" y="410815"/>
                    <a:pt x="0" y="403007"/>
                    <a:pt x="0" y="393374"/>
                  </a:cubicBezTo>
                  <a:lnTo>
                    <a:pt x="0" y="17441"/>
                  </a:lnTo>
                  <a:cubicBezTo>
                    <a:pt x="0" y="7808"/>
                    <a:pt x="7808" y="0"/>
                    <a:pt x="17441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0167A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26387" y="1229812"/>
            <a:ext cx="1047531" cy="1047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0860" y="0"/>
                  </a:moveTo>
                  <a:lnTo>
                    <a:pt x="701940" y="0"/>
                  </a:lnTo>
                  <a:cubicBezTo>
                    <a:pt x="763166" y="0"/>
                    <a:pt x="812800" y="49633"/>
                    <a:pt x="812800" y="110860"/>
                  </a:cubicBezTo>
                  <a:lnTo>
                    <a:pt x="812800" y="701940"/>
                  </a:lnTo>
                  <a:cubicBezTo>
                    <a:pt x="812800" y="763166"/>
                    <a:pt x="763166" y="812800"/>
                    <a:pt x="701940" y="812800"/>
                  </a:cubicBezTo>
                  <a:lnTo>
                    <a:pt x="110860" y="812800"/>
                  </a:lnTo>
                  <a:cubicBezTo>
                    <a:pt x="49633" y="812800"/>
                    <a:pt x="0" y="763166"/>
                    <a:pt x="0" y="701940"/>
                  </a:cubicBezTo>
                  <a:lnTo>
                    <a:pt x="0" y="110860"/>
                  </a:lnTo>
                  <a:cubicBezTo>
                    <a:pt x="0" y="49633"/>
                    <a:pt x="49633" y="0"/>
                    <a:pt x="110860" y="0"/>
                  </a:cubicBezTo>
                  <a:close/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329602" y="2823750"/>
            <a:ext cx="8877977" cy="1622705"/>
            <a:chOff x="0" y="0"/>
            <a:chExt cx="2416489" cy="4416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16489" cy="441683"/>
            </a:xfrm>
            <a:custGeom>
              <a:avLst/>
              <a:gdLst/>
              <a:ahLst/>
              <a:cxnLst/>
              <a:rect l="l" t="t" r="r" b="b"/>
              <a:pathLst>
                <a:path w="2416489" h="441683">
                  <a:moveTo>
                    <a:pt x="17441" y="0"/>
                  </a:moveTo>
                  <a:lnTo>
                    <a:pt x="2399048" y="0"/>
                  </a:lnTo>
                  <a:cubicBezTo>
                    <a:pt x="2408680" y="0"/>
                    <a:pt x="2416489" y="7808"/>
                    <a:pt x="2416489" y="17441"/>
                  </a:cubicBezTo>
                  <a:lnTo>
                    <a:pt x="2416489" y="424242"/>
                  </a:lnTo>
                  <a:cubicBezTo>
                    <a:pt x="2416489" y="433874"/>
                    <a:pt x="2408680" y="441683"/>
                    <a:pt x="2399048" y="441683"/>
                  </a:cubicBezTo>
                  <a:lnTo>
                    <a:pt x="17441" y="441683"/>
                  </a:lnTo>
                  <a:cubicBezTo>
                    <a:pt x="7808" y="441683"/>
                    <a:pt x="0" y="433874"/>
                    <a:pt x="0" y="424242"/>
                  </a:cubicBezTo>
                  <a:lnTo>
                    <a:pt x="0" y="17441"/>
                  </a:lnTo>
                  <a:cubicBezTo>
                    <a:pt x="0" y="7808"/>
                    <a:pt x="7808" y="0"/>
                    <a:pt x="17441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0167A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26387" y="3067484"/>
            <a:ext cx="1047531" cy="104753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0860" y="0"/>
                  </a:moveTo>
                  <a:lnTo>
                    <a:pt x="701940" y="0"/>
                  </a:lnTo>
                  <a:cubicBezTo>
                    <a:pt x="763166" y="0"/>
                    <a:pt x="812800" y="49633"/>
                    <a:pt x="812800" y="110860"/>
                  </a:cubicBezTo>
                  <a:lnTo>
                    <a:pt x="812800" y="701940"/>
                  </a:lnTo>
                  <a:cubicBezTo>
                    <a:pt x="812800" y="763166"/>
                    <a:pt x="763166" y="812800"/>
                    <a:pt x="701940" y="812800"/>
                  </a:cubicBezTo>
                  <a:lnTo>
                    <a:pt x="110860" y="812800"/>
                  </a:lnTo>
                  <a:cubicBezTo>
                    <a:pt x="49633" y="812800"/>
                    <a:pt x="0" y="763166"/>
                    <a:pt x="0" y="701940"/>
                  </a:cubicBezTo>
                  <a:lnTo>
                    <a:pt x="0" y="110860"/>
                  </a:lnTo>
                  <a:cubicBezTo>
                    <a:pt x="0" y="49633"/>
                    <a:pt x="49633" y="0"/>
                    <a:pt x="110860" y="0"/>
                  </a:cubicBezTo>
                  <a:close/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798327" y="1329683"/>
            <a:ext cx="903649" cy="847787"/>
          </a:xfrm>
          <a:custGeom>
            <a:avLst/>
            <a:gdLst/>
            <a:ahLst/>
            <a:cxnLst/>
            <a:rect l="l" t="t" r="r" b="b"/>
            <a:pathLst>
              <a:path w="903649" h="847787">
                <a:moveTo>
                  <a:pt x="0" y="0"/>
                </a:moveTo>
                <a:lnTo>
                  <a:pt x="903650" y="0"/>
                </a:lnTo>
                <a:lnTo>
                  <a:pt x="903650" y="847788"/>
                </a:lnTo>
                <a:lnTo>
                  <a:pt x="0" y="847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8329602" y="4617215"/>
            <a:ext cx="8877977" cy="1622015"/>
            <a:chOff x="0" y="0"/>
            <a:chExt cx="2416489" cy="44149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16489" cy="441495"/>
            </a:xfrm>
            <a:custGeom>
              <a:avLst/>
              <a:gdLst/>
              <a:ahLst/>
              <a:cxnLst/>
              <a:rect l="l" t="t" r="r" b="b"/>
              <a:pathLst>
                <a:path w="2416489" h="441495">
                  <a:moveTo>
                    <a:pt x="17441" y="0"/>
                  </a:moveTo>
                  <a:lnTo>
                    <a:pt x="2399048" y="0"/>
                  </a:lnTo>
                  <a:cubicBezTo>
                    <a:pt x="2408680" y="0"/>
                    <a:pt x="2416489" y="7808"/>
                    <a:pt x="2416489" y="17441"/>
                  </a:cubicBezTo>
                  <a:lnTo>
                    <a:pt x="2416489" y="424054"/>
                  </a:lnTo>
                  <a:cubicBezTo>
                    <a:pt x="2416489" y="433686"/>
                    <a:pt x="2408680" y="441495"/>
                    <a:pt x="2399048" y="441495"/>
                  </a:cubicBezTo>
                  <a:lnTo>
                    <a:pt x="17441" y="441495"/>
                  </a:lnTo>
                  <a:cubicBezTo>
                    <a:pt x="7808" y="441495"/>
                    <a:pt x="0" y="433686"/>
                    <a:pt x="0" y="424054"/>
                  </a:cubicBezTo>
                  <a:lnTo>
                    <a:pt x="0" y="17441"/>
                  </a:lnTo>
                  <a:cubicBezTo>
                    <a:pt x="0" y="7808"/>
                    <a:pt x="7808" y="0"/>
                    <a:pt x="17441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0167A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726387" y="4867076"/>
            <a:ext cx="1047531" cy="104753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0860" y="0"/>
                  </a:moveTo>
                  <a:lnTo>
                    <a:pt x="701940" y="0"/>
                  </a:lnTo>
                  <a:cubicBezTo>
                    <a:pt x="763166" y="0"/>
                    <a:pt x="812800" y="49633"/>
                    <a:pt x="812800" y="110860"/>
                  </a:cubicBezTo>
                  <a:lnTo>
                    <a:pt x="812800" y="701940"/>
                  </a:lnTo>
                  <a:cubicBezTo>
                    <a:pt x="812800" y="763166"/>
                    <a:pt x="763166" y="812800"/>
                    <a:pt x="701940" y="812800"/>
                  </a:cubicBezTo>
                  <a:lnTo>
                    <a:pt x="110860" y="812800"/>
                  </a:lnTo>
                  <a:cubicBezTo>
                    <a:pt x="49633" y="812800"/>
                    <a:pt x="0" y="763166"/>
                    <a:pt x="0" y="701940"/>
                  </a:cubicBezTo>
                  <a:lnTo>
                    <a:pt x="0" y="110860"/>
                  </a:lnTo>
                  <a:cubicBezTo>
                    <a:pt x="0" y="49633"/>
                    <a:pt x="49633" y="0"/>
                    <a:pt x="110860" y="0"/>
                  </a:cubicBezTo>
                  <a:close/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381323" y="6406554"/>
            <a:ext cx="8877977" cy="1622015"/>
            <a:chOff x="0" y="0"/>
            <a:chExt cx="2416489" cy="4414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416489" cy="441495"/>
            </a:xfrm>
            <a:custGeom>
              <a:avLst/>
              <a:gdLst/>
              <a:ahLst/>
              <a:cxnLst/>
              <a:rect l="l" t="t" r="r" b="b"/>
              <a:pathLst>
                <a:path w="2416489" h="441495">
                  <a:moveTo>
                    <a:pt x="17441" y="0"/>
                  </a:moveTo>
                  <a:lnTo>
                    <a:pt x="2399048" y="0"/>
                  </a:lnTo>
                  <a:cubicBezTo>
                    <a:pt x="2408680" y="0"/>
                    <a:pt x="2416489" y="7808"/>
                    <a:pt x="2416489" y="17441"/>
                  </a:cubicBezTo>
                  <a:lnTo>
                    <a:pt x="2416489" y="424054"/>
                  </a:lnTo>
                  <a:cubicBezTo>
                    <a:pt x="2416489" y="433686"/>
                    <a:pt x="2408680" y="441495"/>
                    <a:pt x="2399048" y="441495"/>
                  </a:cubicBezTo>
                  <a:lnTo>
                    <a:pt x="17441" y="441495"/>
                  </a:lnTo>
                  <a:cubicBezTo>
                    <a:pt x="7808" y="441495"/>
                    <a:pt x="0" y="433686"/>
                    <a:pt x="0" y="424054"/>
                  </a:cubicBezTo>
                  <a:lnTo>
                    <a:pt x="0" y="17441"/>
                  </a:lnTo>
                  <a:cubicBezTo>
                    <a:pt x="0" y="7808"/>
                    <a:pt x="7808" y="0"/>
                    <a:pt x="17441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0167A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778108" y="6656416"/>
            <a:ext cx="1047531" cy="104753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0860" y="0"/>
                  </a:moveTo>
                  <a:lnTo>
                    <a:pt x="701940" y="0"/>
                  </a:lnTo>
                  <a:cubicBezTo>
                    <a:pt x="763166" y="0"/>
                    <a:pt x="812800" y="49633"/>
                    <a:pt x="812800" y="110860"/>
                  </a:cubicBezTo>
                  <a:lnTo>
                    <a:pt x="812800" y="701940"/>
                  </a:lnTo>
                  <a:cubicBezTo>
                    <a:pt x="812800" y="763166"/>
                    <a:pt x="763166" y="812800"/>
                    <a:pt x="701940" y="812800"/>
                  </a:cubicBezTo>
                  <a:lnTo>
                    <a:pt x="110860" y="812800"/>
                  </a:lnTo>
                  <a:cubicBezTo>
                    <a:pt x="49633" y="812800"/>
                    <a:pt x="0" y="763166"/>
                    <a:pt x="0" y="701940"/>
                  </a:cubicBezTo>
                  <a:lnTo>
                    <a:pt x="0" y="110860"/>
                  </a:lnTo>
                  <a:cubicBezTo>
                    <a:pt x="0" y="49633"/>
                    <a:pt x="49633" y="0"/>
                    <a:pt x="110860" y="0"/>
                  </a:cubicBezTo>
                  <a:close/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8909109" y="6778142"/>
            <a:ext cx="785529" cy="758035"/>
          </a:xfrm>
          <a:custGeom>
            <a:avLst/>
            <a:gdLst/>
            <a:ahLst/>
            <a:cxnLst/>
            <a:rect l="l" t="t" r="r" b="b"/>
            <a:pathLst>
              <a:path w="785529" h="758035">
                <a:moveTo>
                  <a:pt x="0" y="0"/>
                </a:moveTo>
                <a:lnTo>
                  <a:pt x="785529" y="0"/>
                </a:lnTo>
                <a:lnTo>
                  <a:pt x="785529" y="758036"/>
                </a:lnTo>
                <a:lnTo>
                  <a:pt x="0" y="7580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028700" y="995307"/>
            <a:ext cx="6446184" cy="6794396"/>
          </a:xfrm>
          <a:custGeom>
            <a:avLst/>
            <a:gdLst/>
            <a:ahLst/>
            <a:cxnLst/>
            <a:rect l="l" t="t" r="r" b="b"/>
            <a:pathLst>
              <a:path w="6446184" h="6794396">
                <a:moveTo>
                  <a:pt x="0" y="0"/>
                </a:moveTo>
                <a:lnTo>
                  <a:pt x="6446184" y="0"/>
                </a:lnTo>
                <a:lnTo>
                  <a:pt x="6446184" y="6794396"/>
                </a:lnTo>
                <a:lnTo>
                  <a:pt x="0" y="6794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8872305" y="5014077"/>
            <a:ext cx="753530" cy="753530"/>
          </a:xfrm>
          <a:custGeom>
            <a:avLst/>
            <a:gdLst/>
            <a:ahLst/>
            <a:cxnLst/>
            <a:rect l="l" t="t" r="r" b="b"/>
            <a:pathLst>
              <a:path w="753530" h="753530">
                <a:moveTo>
                  <a:pt x="0" y="0"/>
                </a:moveTo>
                <a:lnTo>
                  <a:pt x="753531" y="0"/>
                </a:lnTo>
                <a:lnTo>
                  <a:pt x="753531" y="753530"/>
                </a:lnTo>
                <a:lnTo>
                  <a:pt x="0" y="753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8726387" y="3049592"/>
            <a:ext cx="1056031" cy="1056031"/>
          </a:xfrm>
          <a:custGeom>
            <a:avLst/>
            <a:gdLst/>
            <a:ahLst/>
            <a:cxnLst/>
            <a:rect l="l" t="t" r="r" b="b"/>
            <a:pathLst>
              <a:path w="1056031" h="1056031">
                <a:moveTo>
                  <a:pt x="0" y="0"/>
                </a:moveTo>
                <a:lnTo>
                  <a:pt x="1056031" y="0"/>
                </a:lnTo>
                <a:lnTo>
                  <a:pt x="1056031" y="1056031"/>
                </a:lnTo>
                <a:lnTo>
                  <a:pt x="0" y="10560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0116818" y="3162953"/>
            <a:ext cx="6794357" cy="88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99"/>
              </a:lnSpc>
            </a:pPr>
            <a:r>
              <a:rPr lang="en-US" sz="3399" spc="108">
                <a:solidFill>
                  <a:srgbClr val="231F20"/>
                </a:solidFill>
                <a:latin typeface="Barlow Bold"/>
              </a:rPr>
              <a:t>PROMOTES TEAMING, COLLABORATION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116818" y="4976187"/>
            <a:ext cx="6794357" cy="88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99"/>
              </a:lnSpc>
            </a:pPr>
            <a:r>
              <a:rPr lang="en-US" sz="3399" spc="108">
                <a:solidFill>
                  <a:srgbClr val="231F20"/>
                </a:solidFill>
                <a:latin typeface="Barlow Bold"/>
              </a:rPr>
              <a:t>PRIORITIZES RELATIONSHIPS AND THE PARALLEL PROCESS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16818" y="1338922"/>
            <a:ext cx="6794357" cy="88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99"/>
              </a:lnSpc>
            </a:pPr>
            <a:r>
              <a:rPr lang="en-US" sz="3399" spc="108">
                <a:solidFill>
                  <a:srgbClr val="231F20"/>
                </a:solidFill>
                <a:latin typeface="Barlow Bold"/>
              </a:rPr>
              <a:t>ADDRESSES BURNOUT, TRAUMA, COMPASSION FATIGUE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06601" y="10270426"/>
            <a:ext cx="6726444" cy="50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>
                <a:solidFill>
                  <a:srgbClr val="737373">
                    <a:alpha val="20784"/>
                  </a:srgbClr>
                </a:solidFill>
                <a:latin typeface="DM Sans Bold"/>
              </a:rPr>
              <a:t>BUSINESS MODEL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107859" y="2763505"/>
            <a:ext cx="6726444" cy="3257999"/>
            <a:chOff x="0" y="0"/>
            <a:chExt cx="8968591" cy="4343998"/>
          </a:xfrm>
        </p:grpSpPr>
        <p:sp>
          <p:nvSpPr>
            <p:cNvPr id="37" name="TextBox 37"/>
            <p:cNvSpPr txBox="1"/>
            <p:nvPr/>
          </p:nvSpPr>
          <p:spPr>
            <a:xfrm>
              <a:off x="0" y="57150"/>
              <a:ext cx="8968591" cy="2120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60"/>
                </a:lnSpc>
              </a:pPr>
              <a:r>
                <a:rPr lang="en-US" sz="5600">
                  <a:solidFill>
                    <a:srgbClr val="0167AF"/>
                  </a:solidFill>
                  <a:latin typeface="DM Sans Bold"/>
                </a:rPr>
                <a:t>REFLECTIVE</a:t>
              </a:r>
            </a:p>
            <a:p>
              <a:pPr>
                <a:lnSpc>
                  <a:spcPts val="6160"/>
                </a:lnSpc>
              </a:pPr>
              <a:r>
                <a:rPr lang="en-US" sz="5600">
                  <a:solidFill>
                    <a:srgbClr val="0167AF"/>
                  </a:solidFill>
                  <a:latin typeface="DM Sans Bold"/>
                </a:rPr>
                <a:t>CONSULTATION 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2370199"/>
              <a:ext cx="7937828" cy="1973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r>
                <a:rPr lang="en-US" sz="3500">
                  <a:solidFill>
                    <a:srgbClr val="545454"/>
                  </a:solidFill>
                  <a:latin typeface="DM Sans"/>
                </a:rPr>
                <a:t>Facilitated by an offsite consultant, usually with a background in mental health 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0116818" y="6765526"/>
            <a:ext cx="6794357" cy="88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99"/>
              </a:lnSpc>
            </a:pPr>
            <a:r>
              <a:rPr lang="en-US" sz="3399" spc="108">
                <a:solidFill>
                  <a:srgbClr val="231F20"/>
                </a:solidFill>
                <a:latin typeface="Barlow Bold"/>
              </a:rPr>
              <a:t>PROMOTES RESILIENCE BUILDING ACTIVITIES</a:t>
            </a:r>
          </a:p>
        </p:txBody>
      </p:sp>
      <p:sp>
        <p:nvSpPr>
          <p:cNvPr id="40" name="Freeform 40"/>
          <p:cNvSpPr/>
          <p:nvPr/>
        </p:nvSpPr>
        <p:spPr>
          <a:xfrm rot="-3142988">
            <a:off x="14363983" y="6309937"/>
            <a:ext cx="3180988" cy="1399635"/>
          </a:xfrm>
          <a:custGeom>
            <a:avLst/>
            <a:gdLst/>
            <a:ahLst/>
            <a:cxnLst/>
            <a:rect l="l" t="t" r="r" b="b"/>
            <a:pathLst>
              <a:path w="3180988" h="1399635">
                <a:moveTo>
                  <a:pt x="0" y="0"/>
                </a:moveTo>
                <a:lnTo>
                  <a:pt x="3180988" y="0"/>
                </a:lnTo>
                <a:lnTo>
                  <a:pt x="3180988" y="1399635"/>
                </a:lnTo>
                <a:lnTo>
                  <a:pt x="0" y="13996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15">
            <a:extLst>
              <a:ext uri="{FF2B5EF4-FFF2-40B4-BE49-F238E27FC236}">
                <a16:creationId xmlns:a16="http://schemas.microsoft.com/office/drawing/2014/main" id="{E2A32EFA-0FC6-35E1-F90B-D656710A6F9C}"/>
              </a:ext>
            </a:extLst>
          </p:cNvPr>
          <p:cNvSpPr/>
          <p:nvPr/>
        </p:nvSpPr>
        <p:spPr>
          <a:xfrm>
            <a:off x="1" y="9221455"/>
            <a:ext cx="18288000" cy="1048971"/>
          </a:xfrm>
          <a:custGeom>
            <a:avLst/>
            <a:gdLst/>
            <a:ahLst/>
            <a:cxnLst/>
            <a:rect l="l" t="t" r="r" b="b"/>
            <a:pathLst>
              <a:path w="9613224" h="960016">
                <a:moveTo>
                  <a:pt x="6979" y="0"/>
                </a:moveTo>
                <a:lnTo>
                  <a:pt x="9606245" y="0"/>
                </a:lnTo>
                <a:cubicBezTo>
                  <a:pt x="9610099" y="0"/>
                  <a:pt x="9613224" y="3125"/>
                  <a:pt x="9613224" y="6979"/>
                </a:cubicBezTo>
                <a:lnTo>
                  <a:pt x="9613224" y="953036"/>
                </a:lnTo>
                <a:cubicBezTo>
                  <a:pt x="9613224" y="954887"/>
                  <a:pt x="9612488" y="956662"/>
                  <a:pt x="9611180" y="957971"/>
                </a:cubicBezTo>
                <a:cubicBezTo>
                  <a:pt x="9609871" y="959280"/>
                  <a:pt x="9608096" y="960016"/>
                  <a:pt x="9606245" y="960016"/>
                </a:cubicBezTo>
                <a:lnTo>
                  <a:pt x="6979" y="960016"/>
                </a:lnTo>
                <a:cubicBezTo>
                  <a:pt x="5128" y="960016"/>
                  <a:pt x="3353" y="959280"/>
                  <a:pt x="2044" y="957971"/>
                </a:cubicBezTo>
                <a:cubicBezTo>
                  <a:pt x="735" y="956662"/>
                  <a:pt x="0" y="954887"/>
                  <a:pt x="0" y="953036"/>
                </a:cubicBezTo>
                <a:lnTo>
                  <a:pt x="0" y="6979"/>
                </a:lnTo>
                <a:cubicBezTo>
                  <a:pt x="0" y="5128"/>
                  <a:pt x="735" y="3353"/>
                  <a:pt x="2044" y="2044"/>
                </a:cubicBezTo>
                <a:cubicBezTo>
                  <a:pt x="3353" y="735"/>
                  <a:pt x="5128" y="0"/>
                  <a:pt x="6979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9" name="TextBox 51">
            <a:extLst>
              <a:ext uri="{FF2B5EF4-FFF2-40B4-BE49-F238E27FC236}">
                <a16:creationId xmlns:a16="http://schemas.microsoft.com/office/drawing/2014/main" id="{5E0C70E6-FF5D-7299-3777-69E45B951B8D}"/>
              </a:ext>
            </a:extLst>
          </p:cNvPr>
          <p:cNvSpPr txBox="1"/>
          <p:nvPr/>
        </p:nvSpPr>
        <p:spPr>
          <a:xfrm>
            <a:off x="449994" y="9220200"/>
            <a:ext cx="17388011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 dirty="0">
                <a:solidFill>
                  <a:srgbClr val="9AA6AC"/>
                </a:solidFill>
                <a:latin typeface="Now"/>
              </a:rPr>
              <a:t>Addressing Secondary Traumatic Stress, Supporting Skill Development, and Improving Workforce Resilience through Reflective Supervision/Consultation (RSC), CWDA Conference 2023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9AA6AC"/>
                </a:solidFill>
                <a:latin typeface="Now"/>
              </a:rPr>
              <a:t>Alyssa Najera Consulting | Calaveras County Health and Human Services | Tuolumne County Department of Social Services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62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84032" y="4229101"/>
            <a:ext cx="11057063" cy="116586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814549" y="7191882"/>
            <a:ext cx="4415500" cy="768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61"/>
              </a:lnSpc>
            </a:pPr>
            <a:r>
              <a:rPr lang="en-US" sz="5861">
                <a:solidFill>
                  <a:srgbClr val="545454"/>
                </a:solidFill>
                <a:latin typeface="DM Sans Bold"/>
              </a:rPr>
              <a:t>Title IV-E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96007" y="2120555"/>
            <a:ext cx="11097819" cy="3997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1"/>
              </a:lnSpc>
            </a:pPr>
            <a:r>
              <a:rPr lang="en-US" sz="9473">
                <a:solidFill>
                  <a:srgbClr val="FFFFFF"/>
                </a:solidFill>
                <a:latin typeface="DM Sans Bold"/>
              </a:rPr>
              <a:t>HOW DO WE REPLICATE THIS RESOURCE?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69360" y="8026569"/>
            <a:ext cx="4705878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3499">
                <a:solidFill>
                  <a:srgbClr val="545454"/>
                </a:solidFill>
                <a:latin typeface="DM Sans Bold Italics"/>
              </a:rPr>
              <a:t>specialized training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9265176"/>
            <a:ext cx="18287999" cy="1130012"/>
            <a:chOff x="0" y="0"/>
            <a:chExt cx="26621708" cy="265855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6621708" cy="2658552"/>
              <a:chOff x="0" y="0"/>
              <a:chExt cx="9613224" cy="96001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613224" cy="960016"/>
              </a:xfrm>
              <a:custGeom>
                <a:avLst/>
                <a:gdLst/>
                <a:ahLst/>
                <a:cxnLst/>
                <a:rect l="l" t="t" r="r" b="b"/>
                <a:pathLst>
                  <a:path w="9613224" h="960016">
                    <a:moveTo>
                      <a:pt x="6979" y="0"/>
                    </a:moveTo>
                    <a:lnTo>
                      <a:pt x="9606245" y="0"/>
                    </a:lnTo>
                    <a:cubicBezTo>
                      <a:pt x="9610099" y="0"/>
                      <a:pt x="9613224" y="3125"/>
                      <a:pt x="9613224" y="6979"/>
                    </a:cubicBezTo>
                    <a:lnTo>
                      <a:pt x="9613224" y="953036"/>
                    </a:lnTo>
                    <a:cubicBezTo>
                      <a:pt x="9613224" y="954887"/>
                      <a:pt x="9612488" y="956662"/>
                      <a:pt x="9611180" y="957971"/>
                    </a:cubicBezTo>
                    <a:cubicBezTo>
                      <a:pt x="9609871" y="959280"/>
                      <a:pt x="9608096" y="960016"/>
                      <a:pt x="9606245" y="960016"/>
                    </a:cubicBezTo>
                    <a:lnTo>
                      <a:pt x="6979" y="960016"/>
                    </a:lnTo>
                    <a:cubicBezTo>
                      <a:pt x="5128" y="960016"/>
                      <a:pt x="3353" y="959280"/>
                      <a:pt x="2044" y="957971"/>
                    </a:cubicBezTo>
                    <a:cubicBezTo>
                      <a:pt x="735" y="956662"/>
                      <a:pt x="0" y="954887"/>
                      <a:pt x="0" y="953036"/>
                    </a:cubicBezTo>
                    <a:lnTo>
                      <a:pt x="0" y="6979"/>
                    </a:lnTo>
                    <a:cubicBezTo>
                      <a:pt x="0" y="5128"/>
                      <a:pt x="735" y="3353"/>
                      <a:pt x="2044" y="2044"/>
                    </a:cubicBezTo>
                    <a:cubicBezTo>
                      <a:pt x="3353" y="735"/>
                      <a:pt x="5128" y="0"/>
                      <a:pt x="697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60638" tIns="60638" rIns="60638" bIns="60638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665543" y="302399"/>
              <a:ext cx="24890258" cy="13836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sz="1500" dirty="0">
                  <a:solidFill>
                    <a:srgbClr val="9AA6AC"/>
                  </a:solidFill>
                  <a:latin typeface="Now"/>
                </a:rPr>
                <a:t>Addressing Secondary Traumatic Stress, Supporting Skill Development, and Improving Workforce Resilience through Reflective Supervision/Consultation (RSC), CWDA Conference 2023</a:t>
              </a:r>
            </a:p>
            <a:p>
              <a:pPr>
                <a:lnSpc>
                  <a:spcPts val="2100"/>
                </a:lnSpc>
              </a:pPr>
              <a:r>
                <a:rPr lang="en-US" sz="1599" dirty="0">
                  <a:solidFill>
                    <a:srgbClr val="9AA6AC"/>
                  </a:solidFill>
                  <a:latin typeface="Now"/>
                </a:rPr>
                <a:t>Alyssa Najera Consulting | Calaveras County Health and Human Services | Tuolumne County Department of Social Services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5B9ECB5-7C16-C0B9-5C82-B80C15FA2E23}"/>
              </a:ext>
            </a:extLst>
          </p:cNvPr>
          <p:cNvSpPr txBox="1"/>
          <p:nvPr/>
        </p:nvSpPr>
        <p:spPr>
          <a:xfrm>
            <a:off x="-242596" y="6736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2960" y="2509581"/>
            <a:ext cx="4791459" cy="1825580"/>
            <a:chOff x="0" y="0"/>
            <a:chExt cx="1261948" cy="4808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948" cy="480811"/>
            </a:xfrm>
            <a:custGeom>
              <a:avLst/>
              <a:gdLst/>
              <a:ahLst/>
              <a:cxnLst/>
              <a:rect l="l" t="t" r="r" b="b"/>
              <a:pathLst>
                <a:path w="1261948" h="480811">
                  <a:moveTo>
                    <a:pt x="0" y="0"/>
                  </a:moveTo>
                  <a:lnTo>
                    <a:pt x="1261948" y="0"/>
                  </a:lnTo>
                  <a:lnTo>
                    <a:pt x="1261948" y="480811"/>
                  </a:lnTo>
                  <a:lnTo>
                    <a:pt x="0" y="480811"/>
                  </a:lnTo>
                  <a:lnTo>
                    <a:pt x="0" y="0"/>
                  </a:lnTo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2960" y="1888856"/>
            <a:ext cx="4791459" cy="719430"/>
            <a:chOff x="0" y="0"/>
            <a:chExt cx="1261948" cy="1894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1948" cy="189479"/>
            </a:xfrm>
            <a:custGeom>
              <a:avLst/>
              <a:gdLst/>
              <a:ahLst/>
              <a:cxnLst/>
              <a:rect l="l" t="t" r="r" b="b"/>
              <a:pathLst>
                <a:path w="1261948" h="189479">
                  <a:moveTo>
                    <a:pt x="0" y="0"/>
                  </a:moveTo>
                  <a:lnTo>
                    <a:pt x="1261948" y="0"/>
                  </a:lnTo>
                  <a:lnTo>
                    <a:pt x="1261948" y="189479"/>
                  </a:lnTo>
                  <a:lnTo>
                    <a:pt x="0" y="189479"/>
                  </a:lnTo>
                  <a:lnTo>
                    <a:pt x="0" y="0"/>
                  </a:lnTo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691"/>
                </a:lnSpc>
                <a:spcBef>
                  <a:spcPct val="0"/>
                </a:spcBef>
              </a:pPr>
              <a:r>
                <a:rPr lang="en-US" sz="3399" spc="33">
                  <a:solidFill>
                    <a:srgbClr val="FFFFFF"/>
                  </a:solidFill>
                  <a:latin typeface="DM Sans Bold"/>
                </a:rPr>
                <a:t>RSC Groups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49432" y="2810927"/>
            <a:ext cx="4779137" cy="193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31F20"/>
                </a:solidFill>
                <a:latin typeface="DM Sans"/>
              </a:rPr>
              <a:t>all levels of staff</a:t>
            </a:r>
          </a:p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31F20"/>
                </a:solidFill>
                <a:latin typeface="DM Sans"/>
              </a:rPr>
              <a:t>1-2x monthly</a:t>
            </a:r>
          </a:p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31F20"/>
                </a:solidFill>
                <a:latin typeface="DM Sans"/>
              </a:rPr>
              <a:t>small groups, max 8</a:t>
            </a:r>
          </a:p>
          <a:p>
            <a:pPr>
              <a:lnSpc>
                <a:spcPts val="3000"/>
              </a:lnSpc>
            </a:pPr>
            <a:r>
              <a:rPr lang="en-US" sz="3000">
                <a:solidFill>
                  <a:srgbClr val="231F20"/>
                </a:solidFill>
                <a:latin typeface="DM Sans"/>
              </a:rPr>
              <a:t> </a:t>
            </a:r>
          </a:p>
          <a:p>
            <a:pPr marL="0" lvl="0" indent="0">
              <a:lnSpc>
                <a:spcPts val="3000"/>
              </a:lnSpc>
            </a:pPr>
            <a:endParaRPr lang="en-US" sz="3000">
              <a:solidFill>
                <a:srgbClr val="231F20"/>
              </a:solidFill>
              <a:latin typeface="DM Sa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642919" y="2509581"/>
            <a:ext cx="4989128" cy="1825580"/>
            <a:chOff x="0" y="0"/>
            <a:chExt cx="1314009" cy="4808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14009" cy="480811"/>
            </a:xfrm>
            <a:custGeom>
              <a:avLst/>
              <a:gdLst/>
              <a:ahLst/>
              <a:cxnLst/>
              <a:rect l="l" t="t" r="r" b="b"/>
              <a:pathLst>
                <a:path w="1314009" h="480811">
                  <a:moveTo>
                    <a:pt x="0" y="0"/>
                  </a:moveTo>
                  <a:lnTo>
                    <a:pt x="1314009" y="0"/>
                  </a:lnTo>
                  <a:lnTo>
                    <a:pt x="1314009" y="480811"/>
                  </a:lnTo>
                  <a:lnTo>
                    <a:pt x="0" y="480811"/>
                  </a:lnTo>
                  <a:lnTo>
                    <a:pt x="0" y="0"/>
                  </a:lnTo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42919" y="1852103"/>
            <a:ext cx="4989128" cy="756183"/>
            <a:chOff x="0" y="0"/>
            <a:chExt cx="1314009" cy="1991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14009" cy="199159"/>
            </a:xfrm>
            <a:custGeom>
              <a:avLst/>
              <a:gdLst/>
              <a:ahLst/>
              <a:cxnLst/>
              <a:rect l="l" t="t" r="r" b="b"/>
              <a:pathLst>
                <a:path w="1314009" h="199159">
                  <a:moveTo>
                    <a:pt x="0" y="0"/>
                  </a:moveTo>
                  <a:lnTo>
                    <a:pt x="1314009" y="0"/>
                  </a:lnTo>
                  <a:lnTo>
                    <a:pt x="1314009" y="199159"/>
                  </a:lnTo>
                  <a:lnTo>
                    <a:pt x="0" y="199159"/>
                  </a:lnTo>
                  <a:lnTo>
                    <a:pt x="0" y="0"/>
                  </a:lnTo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691"/>
                </a:lnSpc>
                <a:spcBef>
                  <a:spcPct val="0"/>
                </a:spcBef>
              </a:pPr>
              <a:r>
                <a:rPr lang="en-US" sz="3399" spc="33">
                  <a:solidFill>
                    <a:srgbClr val="FFFFFF"/>
                  </a:solidFill>
                  <a:latin typeface="DM Sans Bold"/>
                </a:rPr>
                <a:t>On Demand RSC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146396" y="2499822"/>
            <a:ext cx="4881937" cy="1825580"/>
            <a:chOff x="0" y="0"/>
            <a:chExt cx="1285778" cy="48081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85778" cy="480811"/>
            </a:xfrm>
            <a:custGeom>
              <a:avLst/>
              <a:gdLst/>
              <a:ahLst/>
              <a:cxnLst/>
              <a:rect l="l" t="t" r="r" b="b"/>
              <a:pathLst>
                <a:path w="1285778" h="480811">
                  <a:moveTo>
                    <a:pt x="0" y="0"/>
                  </a:moveTo>
                  <a:lnTo>
                    <a:pt x="1285778" y="0"/>
                  </a:lnTo>
                  <a:lnTo>
                    <a:pt x="1285778" y="480811"/>
                  </a:lnTo>
                  <a:lnTo>
                    <a:pt x="0" y="480811"/>
                  </a:lnTo>
                  <a:lnTo>
                    <a:pt x="0" y="0"/>
                  </a:lnTo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146396" y="1852103"/>
            <a:ext cx="4881937" cy="756183"/>
            <a:chOff x="0" y="0"/>
            <a:chExt cx="1285778" cy="19915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85778" cy="199159"/>
            </a:xfrm>
            <a:custGeom>
              <a:avLst/>
              <a:gdLst/>
              <a:ahLst/>
              <a:cxnLst/>
              <a:rect l="l" t="t" r="r" b="b"/>
              <a:pathLst>
                <a:path w="1285778" h="199159">
                  <a:moveTo>
                    <a:pt x="0" y="0"/>
                  </a:moveTo>
                  <a:lnTo>
                    <a:pt x="1285778" y="0"/>
                  </a:lnTo>
                  <a:lnTo>
                    <a:pt x="1285778" y="199159"/>
                  </a:lnTo>
                  <a:lnTo>
                    <a:pt x="0" y="199159"/>
                  </a:lnTo>
                  <a:lnTo>
                    <a:pt x="0" y="0"/>
                  </a:lnTo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691"/>
                </a:lnSpc>
                <a:spcBef>
                  <a:spcPct val="0"/>
                </a:spcBef>
              </a:pPr>
              <a:r>
                <a:rPr lang="en-US" sz="3399" spc="33">
                  <a:solidFill>
                    <a:srgbClr val="FFFFFF"/>
                  </a:solidFill>
                  <a:latin typeface="DM Sans Bold"/>
                </a:rPr>
                <a:t>Onboarding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278543" y="2750928"/>
            <a:ext cx="4749790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31F20"/>
                </a:solidFill>
                <a:latin typeface="DM Sans"/>
              </a:rPr>
              <a:t>weekly 1x1 RSC </a:t>
            </a:r>
          </a:p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31F20"/>
                </a:solidFill>
                <a:latin typeface="DM Sans"/>
              </a:rPr>
              <a:t>monthly group during probationary period</a:t>
            </a:r>
          </a:p>
          <a:p>
            <a:pPr>
              <a:lnSpc>
                <a:spcPts val="3000"/>
              </a:lnSpc>
            </a:pPr>
            <a:endParaRPr lang="en-US" sz="3000">
              <a:solidFill>
                <a:srgbClr val="231F20"/>
              </a:solidFill>
              <a:latin typeface="DM Sans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215710" y="7131422"/>
            <a:ext cx="1538184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5785091" y="6982934"/>
            <a:ext cx="1615137" cy="706812"/>
            <a:chOff x="0" y="0"/>
            <a:chExt cx="2153516" cy="942416"/>
          </a:xfrm>
        </p:grpSpPr>
        <p:grpSp>
          <p:nvGrpSpPr>
            <p:cNvPr id="24" name="Group 24"/>
            <p:cNvGrpSpPr/>
            <p:nvPr/>
          </p:nvGrpSpPr>
          <p:grpSpPr>
            <a:xfrm>
              <a:off x="906770" y="0"/>
              <a:ext cx="398212" cy="398212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298B0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558768"/>
              <a:ext cx="2153516" cy="383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59" spc="172">
                  <a:solidFill>
                    <a:srgbClr val="231F20"/>
                  </a:solidFill>
                  <a:latin typeface="DM Sans Bold"/>
                </a:rPr>
                <a:t>2021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239650" y="6972567"/>
            <a:ext cx="1615137" cy="706812"/>
            <a:chOff x="0" y="0"/>
            <a:chExt cx="2153516" cy="942416"/>
          </a:xfrm>
        </p:grpSpPr>
        <p:grpSp>
          <p:nvGrpSpPr>
            <p:cNvPr id="29" name="Group 29"/>
            <p:cNvGrpSpPr/>
            <p:nvPr/>
          </p:nvGrpSpPr>
          <p:grpSpPr>
            <a:xfrm>
              <a:off x="906770" y="0"/>
              <a:ext cx="398212" cy="398212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1312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0" y="558768"/>
              <a:ext cx="2153516" cy="383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59" spc="172">
                  <a:solidFill>
                    <a:srgbClr val="231F20"/>
                  </a:solidFill>
                  <a:latin typeface="DM Sans Bold"/>
                </a:rPr>
                <a:t>2021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4802919" y="6982513"/>
            <a:ext cx="1615137" cy="707654"/>
            <a:chOff x="0" y="0"/>
            <a:chExt cx="2153516" cy="943539"/>
          </a:xfrm>
        </p:grpSpPr>
        <p:grpSp>
          <p:nvGrpSpPr>
            <p:cNvPr id="34" name="Group 34"/>
            <p:cNvGrpSpPr/>
            <p:nvPr/>
          </p:nvGrpSpPr>
          <p:grpSpPr>
            <a:xfrm>
              <a:off x="906770" y="0"/>
              <a:ext cx="398212" cy="398212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1312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0" y="559891"/>
              <a:ext cx="2153516" cy="383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59" spc="172">
                  <a:solidFill>
                    <a:srgbClr val="231F20"/>
                  </a:solidFill>
                  <a:latin typeface="DM Sans Bold"/>
                </a:rPr>
                <a:t>2023</a:t>
              </a:r>
            </a:p>
          </p:txBody>
        </p:sp>
      </p:grpSp>
      <p:sp>
        <p:nvSpPr>
          <p:cNvPr id="38" name="Freeform 38"/>
          <p:cNvSpPr/>
          <p:nvPr/>
        </p:nvSpPr>
        <p:spPr>
          <a:xfrm>
            <a:off x="1083166" y="4799801"/>
            <a:ext cx="2135063" cy="2176372"/>
          </a:xfrm>
          <a:custGeom>
            <a:avLst/>
            <a:gdLst/>
            <a:ahLst/>
            <a:cxnLst/>
            <a:rect l="l" t="t" r="r" b="b"/>
            <a:pathLst>
              <a:path w="2135063" h="2176372">
                <a:moveTo>
                  <a:pt x="0" y="0"/>
                </a:moveTo>
                <a:lnTo>
                  <a:pt x="2135063" y="0"/>
                </a:lnTo>
                <a:lnTo>
                  <a:pt x="2135063" y="2176372"/>
                </a:lnTo>
                <a:lnTo>
                  <a:pt x="0" y="2176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796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5534611" y="4799801"/>
            <a:ext cx="2116098" cy="2087883"/>
          </a:xfrm>
          <a:custGeom>
            <a:avLst/>
            <a:gdLst/>
            <a:ahLst/>
            <a:cxnLst/>
            <a:rect l="l" t="t" r="r" b="b"/>
            <a:pathLst>
              <a:path w="2116098" h="2087883">
                <a:moveTo>
                  <a:pt x="0" y="0"/>
                </a:moveTo>
                <a:lnTo>
                  <a:pt x="2116098" y="0"/>
                </a:lnTo>
                <a:lnTo>
                  <a:pt x="2116098" y="2087883"/>
                </a:lnTo>
                <a:lnTo>
                  <a:pt x="0" y="2087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9965284" y="4684812"/>
            <a:ext cx="2313260" cy="2313260"/>
          </a:xfrm>
          <a:custGeom>
            <a:avLst/>
            <a:gdLst/>
            <a:ahLst/>
            <a:cxnLst/>
            <a:rect l="l" t="t" r="r" b="b"/>
            <a:pathLst>
              <a:path w="2313260" h="2313260">
                <a:moveTo>
                  <a:pt x="0" y="0"/>
                </a:moveTo>
                <a:lnTo>
                  <a:pt x="2313259" y="0"/>
                </a:lnTo>
                <a:lnTo>
                  <a:pt x="2313259" y="2313260"/>
                </a:lnTo>
                <a:lnTo>
                  <a:pt x="0" y="2313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4439268" y="4689837"/>
            <a:ext cx="2342441" cy="2197847"/>
          </a:xfrm>
          <a:custGeom>
            <a:avLst/>
            <a:gdLst/>
            <a:ahLst/>
            <a:cxnLst/>
            <a:rect l="l" t="t" r="r" b="b"/>
            <a:pathLst>
              <a:path w="2342441" h="2197847">
                <a:moveTo>
                  <a:pt x="0" y="0"/>
                </a:moveTo>
                <a:lnTo>
                  <a:pt x="2342440" y="0"/>
                </a:lnTo>
                <a:lnTo>
                  <a:pt x="2342440" y="2197847"/>
                </a:lnTo>
                <a:lnTo>
                  <a:pt x="0" y="2197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32" r="-108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1215710" y="7394867"/>
            <a:ext cx="2066463" cy="29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1759" spc="172">
                <a:solidFill>
                  <a:srgbClr val="231F20"/>
                </a:solidFill>
                <a:latin typeface="DM Sans Bold"/>
              </a:rPr>
              <a:t>2017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25880" y="7967590"/>
            <a:ext cx="3206129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 spc="-112">
                <a:solidFill>
                  <a:srgbClr val="231F20"/>
                </a:solidFill>
                <a:latin typeface="DM Sans"/>
              </a:rPr>
              <a:t>Dept. of Social Services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595288" y="7800903"/>
            <a:ext cx="3994745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 spc="-153">
                <a:solidFill>
                  <a:srgbClr val="231F20"/>
                </a:solidFill>
                <a:latin typeface="DM Sans"/>
              </a:rPr>
              <a:t>Health and Human Services; Protective Services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982052" y="7843707"/>
            <a:ext cx="3994745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 spc="-112">
                <a:solidFill>
                  <a:srgbClr val="231F20"/>
                </a:solidFill>
                <a:latin typeface="DM Sans"/>
              </a:rPr>
              <a:t>Health and Social Services;</a:t>
            </a:r>
          </a:p>
          <a:p>
            <a:pPr algn="ctr">
              <a:lnSpc>
                <a:spcPts val="2640"/>
              </a:lnSpc>
            </a:pPr>
            <a:r>
              <a:rPr lang="en-US" sz="2400" spc="-112">
                <a:solidFill>
                  <a:srgbClr val="231F20"/>
                </a:solidFill>
                <a:latin typeface="DM Sans"/>
              </a:rPr>
              <a:t>Child Welfare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613116" y="7966392"/>
            <a:ext cx="3994745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 spc="-153">
                <a:solidFill>
                  <a:srgbClr val="231F20"/>
                </a:solidFill>
                <a:latin typeface="DM Sans"/>
              </a:rPr>
              <a:t>Health and Human Services; Social Services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2065312" y="6972567"/>
            <a:ext cx="298659" cy="298659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298B0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6664163" y="2750928"/>
            <a:ext cx="4635778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31F20"/>
                </a:solidFill>
                <a:latin typeface="DM Sans"/>
              </a:rPr>
              <a:t>individual RSC as needed</a:t>
            </a:r>
          </a:p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31F20"/>
                </a:solidFill>
                <a:latin typeface="DM Sans"/>
              </a:rPr>
              <a:t>online scheduling </a:t>
            </a:r>
          </a:p>
          <a:p>
            <a:pPr marL="0" lvl="0" indent="0">
              <a:lnSpc>
                <a:spcPts val="3000"/>
              </a:lnSpc>
            </a:pPr>
            <a:endParaRPr lang="en-US" sz="3000">
              <a:solidFill>
                <a:srgbClr val="231F20"/>
              </a:solidFill>
              <a:latin typeface="DM Sans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62960" y="966272"/>
            <a:ext cx="6726444" cy="647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167AF"/>
                </a:solidFill>
                <a:latin typeface="DM Sans Bold"/>
              </a:rPr>
              <a:t>IMPLEMENTATION 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1" y="9210911"/>
            <a:ext cx="18288000" cy="1767284"/>
            <a:chOff x="0" y="-105510"/>
            <a:chExt cx="26621708" cy="2356379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-105510"/>
              <a:ext cx="26621708" cy="2356379"/>
              <a:chOff x="0" y="-38100"/>
              <a:chExt cx="9613224" cy="8509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9613224" cy="480008"/>
              </a:xfrm>
              <a:custGeom>
                <a:avLst/>
                <a:gdLst/>
                <a:ahLst/>
                <a:cxnLst/>
                <a:rect l="l" t="t" r="r" b="b"/>
                <a:pathLst>
                  <a:path w="9613224" h="960016">
                    <a:moveTo>
                      <a:pt x="6979" y="0"/>
                    </a:moveTo>
                    <a:lnTo>
                      <a:pt x="9606245" y="0"/>
                    </a:lnTo>
                    <a:cubicBezTo>
                      <a:pt x="9610099" y="0"/>
                      <a:pt x="9613224" y="3125"/>
                      <a:pt x="9613224" y="6979"/>
                    </a:cubicBezTo>
                    <a:lnTo>
                      <a:pt x="9613224" y="953036"/>
                    </a:lnTo>
                    <a:cubicBezTo>
                      <a:pt x="9613224" y="954887"/>
                      <a:pt x="9612488" y="956662"/>
                      <a:pt x="9611180" y="957971"/>
                    </a:cubicBezTo>
                    <a:cubicBezTo>
                      <a:pt x="9609871" y="959280"/>
                      <a:pt x="9608096" y="960016"/>
                      <a:pt x="9606245" y="960016"/>
                    </a:cubicBezTo>
                    <a:lnTo>
                      <a:pt x="6979" y="960016"/>
                    </a:lnTo>
                    <a:cubicBezTo>
                      <a:pt x="5128" y="960016"/>
                      <a:pt x="3353" y="959280"/>
                      <a:pt x="2044" y="957971"/>
                    </a:cubicBezTo>
                    <a:cubicBezTo>
                      <a:pt x="735" y="956662"/>
                      <a:pt x="0" y="954887"/>
                      <a:pt x="0" y="953036"/>
                    </a:cubicBezTo>
                    <a:lnTo>
                      <a:pt x="0" y="6979"/>
                    </a:lnTo>
                    <a:cubicBezTo>
                      <a:pt x="0" y="5128"/>
                      <a:pt x="735" y="3353"/>
                      <a:pt x="2044" y="2044"/>
                    </a:cubicBezTo>
                    <a:cubicBezTo>
                      <a:pt x="3353" y="735"/>
                      <a:pt x="5128" y="0"/>
                      <a:pt x="697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60638" tIns="60638" rIns="60638" bIns="60638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745315" y="250416"/>
              <a:ext cx="25112102" cy="7219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sz="1500" dirty="0">
                  <a:solidFill>
                    <a:srgbClr val="9AA6AC"/>
                  </a:solidFill>
                  <a:latin typeface="Now"/>
                </a:rPr>
                <a:t>Addressing Secondary Traumatic Stress, Supporting Skill Development, and Improving Workforce Resilience through Reflective Supervision/Consultation (RSC), CWDA Conference 2023</a:t>
              </a:r>
            </a:p>
            <a:p>
              <a:pPr>
                <a:lnSpc>
                  <a:spcPts val="2239"/>
                </a:lnSpc>
              </a:pPr>
              <a:r>
                <a:rPr lang="en-US" sz="1599" dirty="0">
                  <a:solidFill>
                    <a:srgbClr val="9AA6AC"/>
                  </a:solidFill>
                  <a:latin typeface="Now"/>
                </a:rPr>
                <a:t>Alyssa Najera Consulting | Calaveras County Health and Human Services | Tuolumne County Department of Social Services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3210" y="0"/>
            <a:ext cx="1863120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491" r="-1683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27303" y="3412461"/>
            <a:ext cx="5741807" cy="2246674"/>
            <a:chOff x="0" y="0"/>
            <a:chExt cx="1562857" cy="6115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2858" cy="611520"/>
            </a:xfrm>
            <a:custGeom>
              <a:avLst/>
              <a:gdLst/>
              <a:ahLst/>
              <a:cxnLst/>
              <a:rect l="l" t="t" r="r" b="b"/>
              <a:pathLst>
                <a:path w="1562858" h="611520">
                  <a:moveTo>
                    <a:pt x="26967" y="0"/>
                  </a:moveTo>
                  <a:lnTo>
                    <a:pt x="1535891" y="0"/>
                  </a:lnTo>
                  <a:cubicBezTo>
                    <a:pt x="1550784" y="0"/>
                    <a:pt x="1562858" y="12073"/>
                    <a:pt x="1562858" y="26967"/>
                  </a:cubicBezTo>
                  <a:lnTo>
                    <a:pt x="1562858" y="584553"/>
                  </a:lnTo>
                  <a:cubicBezTo>
                    <a:pt x="1562858" y="599447"/>
                    <a:pt x="1550784" y="611520"/>
                    <a:pt x="1535891" y="611520"/>
                  </a:cubicBezTo>
                  <a:lnTo>
                    <a:pt x="26967" y="611520"/>
                  </a:lnTo>
                  <a:cubicBezTo>
                    <a:pt x="12073" y="611520"/>
                    <a:pt x="0" y="599447"/>
                    <a:pt x="0" y="584553"/>
                  </a:cubicBezTo>
                  <a:lnTo>
                    <a:pt x="0" y="26967"/>
                  </a:lnTo>
                  <a:cubicBezTo>
                    <a:pt x="0" y="12073"/>
                    <a:pt x="12073" y="0"/>
                    <a:pt x="26967" y="0"/>
                  </a:cubicBezTo>
                  <a:close/>
                </a:path>
              </a:pathLst>
            </a:custGeom>
            <a:solidFill>
              <a:srgbClr val="FFFFFF">
                <a:alpha val="71765"/>
              </a:srgbClr>
            </a:solidFill>
            <a:ln w="57150">
              <a:solidFill>
                <a:srgbClr val="FFFFFF">
                  <a:alpha val="71765"/>
                </a:srgb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84401" y="3919395"/>
            <a:ext cx="6521134" cy="1967673"/>
            <a:chOff x="0" y="0"/>
            <a:chExt cx="8694845" cy="2623565"/>
          </a:xfrm>
        </p:grpSpPr>
        <p:sp>
          <p:nvSpPr>
            <p:cNvPr id="7" name="TextBox 7"/>
            <p:cNvSpPr txBox="1"/>
            <p:nvPr/>
          </p:nvSpPr>
          <p:spPr>
            <a:xfrm>
              <a:off x="0" y="38100"/>
              <a:ext cx="6829227" cy="17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50"/>
                </a:lnSpc>
              </a:pPr>
              <a:r>
                <a:rPr lang="en-US" sz="4500">
                  <a:solidFill>
                    <a:srgbClr val="004AAD"/>
                  </a:solidFill>
                  <a:latin typeface="DM Sans Bold"/>
                </a:rPr>
                <a:t>BARRIERS TO </a:t>
              </a:r>
            </a:p>
            <a:p>
              <a:pPr>
                <a:lnSpc>
                  <a:spcPts val="4950"/>
                </a:lnSpc>
              </a:pPr>
              <a:r>
                <a:rPr lang="en-US" sz="4500">
                  <a:solidFill>
                    <a:srgbClr val="051760"/>
                  </a:solidFill>
                  <a:latin typeface="DM Sans Bold"/>
                </a:rPr>
                <a:t>IMPLEMENTATION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57017" y="1945165"/>
              <a:ext cx="7937828" cy="678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16923" y="747071"/>
            <a:ext cx="10360499" cy="1222639"/>
            <a:chOff x="0" y="0"/>
            <a:chExt cx="13813999" cy="163018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6379160" cy="1630185"/>
              <a:chOff x="0" y="0"/>
              <a:chExt cx="1302254" cy="33278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302254" cy="332789"/>
              </a:xfrm>
              <a:custGeom>
                <a:avLst/>
                <a:gdLst/>
                <a:ahLst/>
                <a:cxnLst/>
                <a:rect l="l" t="t" r="r" b="b"/>
                <a:pathLst>
                  <a:path w="1302254" h="332789">
                    <a:moveTo>
                      <a:pt x="32363" y="0"/>
                    </a:moveTo>
                    <a:lnTo>
                      <a:pt x="1269890" y="0"/>
                    </a:lnTo>
                    <a:cubicBezTo>
                      <a:pt x="1287764" y="0"/>
                      <a:pt x="1302254" y="14490"/>
                      <a:pt x="1302254" y="32363"/>
                    </a:cubicBezTo>
                    <a:lnTo>
                      <a:pt x="1302254" y="300426"/>
                    </a:lnTo>
                    <a:cubicBezTo>
                      <a:pt x="1302254" y="309009"/>
                      <a:pt x="1298844" y="317241"/>
                      <a:pt x="1292775" y="323310"/>
                    </a:cubicBezTo>
                    <a:cubicBezTo>
                      <a:pt x="1286705" y="329379"/>
                      <a:pt x="1278474" y="332789"/>
                      <a:pt x="1269890" y="332789"/>
                    </a:cubicBezTo>
                    <a:lnTo>
                      <a:pt x="32363" y="332789"/>
                    </a:lnTo>
                    <a:cubicBezTo>
                      <a:pt x="23780" y="332789"/>
                      <a:pt x="15548" y="329379"/>
                      <a:pt x="9479" y="323310"/>
                    </a:cubicBezTo>
                    <a:cubicBezTo>
                      <a:pt x="3410" y="317241"/>
                      <a:pt x="0" y="309009"/>
                      <a:pt x="0" y="300426"/>
                    </a:cubicBezTo>
                    <a:lnTo>
                      <a:pt x="0" y="32363"/>
                    </a:lnTo>
                    <a:cubicBezTo>
                      <a:pt x="0" y="23780"/>
                      <a:pt x="3410" y="15548"/>
                      <a:pt x="9479" y="9479"/>
                    </a:cubicBezTo>
                    <a:cubicBezTo>
                      <a:pt x="15548" y="3410"/>
                      <a:pt x="23780" y="0"/>
                      <a:pt x="32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86250" y="273040"/>
              <a:ext cx="5475734" cy="1191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399"/>
                </a:lnSpc>
              </a:pPr>
              <a:r>
                <a:rPr lang="en-US" sz="3399" spc="108">
                  <a:solidFill>
                    <a:srgbClr val="4D4D4E"/>
                  </a:solidFill>
                  <a:latin typeface="DM Sans"/>
                </a:rPr>
                <a:t>"There's not enough time."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7434839" y="0"/>
              <a:ext cx="6379160" cy="1630185"/>
              <a:chOff x="0" y="0"/>
              <a:chExt cx="1302254" cy="33278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02254" cy="332789"/>
              </a:xfrm>
              <a:custGeom>
                <a:avLst/>
                <a:gdLst/>
                <a:ahLst/>
                <a:cxnLst/>
                <a:rect l="l" t="t" r="r" b="b"/>
                <a:pathLst>
                  <a:path w="1302254" h="332789">
                    <a:moveTo>
                      <a:pt x="32363" y="0"/>
                    </a:moveTo>
                    <a:lnTo>
                      <a:pt x="1269890" y="0"/>
                    </a:lnTo>
                    <a:cubicBezTo>
                      <a:pt x="1287764" y="0"/>
                      <a:pt x="1302254" y="14490"/>
                      <a:pt x="1302254" y="32363"/>
                    </a:cubicBezTo>
                    <a:lnTo>
                      <a:pt x="1302254" y="300426"/>
                    </a:lnTo>
                    <a:cubicBezTo>
                      <a:pt x="1302254" y="309009"/>
                      <a:pt x="1298844" y="317241"/>
                      <a:pt x="1292775" y="323310"/>
                    </a:cubicBezTo>
                    <a:cubicBezTo>
                      <a:pt x="1286705" y="329379"/>
                      <a:pt x="1278474" y="332789"/>
                      <a:pt x="1269890" y="332789"/>
                    </a:cubicBezTo>
                    <a:lnTo>
                      <a:pt x="32363" y="332789"/>
                    </a:lnTo>
                    <a:cubicBezTo>
                      <a:pt x="23780" y="332789"/>
                      <a:pt x="15548" y="329379"/>
                      <a:pt x="9479" y="323310"/>
                    </a:cubicBezTo>
                    <a:cubicBezTo>
                      <a:pt x="3410" y="317241"/>
                      <a:pt x="0" y="309009"/>
                      <a:pt x="0" y="300426"/>
                    </a:cubicBezTo>
                    <a:lnTo>
                      <a:pt x="0" y="32363"/>
                    </a:lnTo>
                    <a:cubicBezTo>
                      <a:pt x="0" y="23780"/>
                      <a:pt x="3410" y="15548"/>
                      <a:pt x="9479" y="9479"/>
                    </a:cubicBezTo>
                    <a:cubicBezTo>
                      <a:pt x="15548" y="3410"/>
                      <a:pt x="23780" y="0"/>
                      <a:pt x="32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7886552" y="252694"/>
              <a:ext cx="5475734" cy="1191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399"/>
                </a:lnSpc>
              </a:pPr>
              <a:r>
                <a:rPr lang="en-US" sz="3399" spc="108">
                  <a:solidFill>
                    <a:srgbClr val="4D4D4E"/>
                  </a:solidFill>
                  <a:latin typeface="DM Sans"/>
                </a:rPr>
                <a:t>"You just have to get there."</a:t>
              </a:r>
            </a:p>
          </p:txBody>
        </p:sp>
        <p:sp>
          <p:nvSpPr>
            <p:cNvPr id="18" name="AutoShape 18"/>
            <p:cNvSpPr/>
            <p:nvPr/>
          </p:nvSpPr>
          <p:spPr>
            <a:xfrm>
              <a:off x="6531560" y="789692"/>
              <a:ext cx="743528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ysDot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16923" y="2270631"/>
            <a:ext cx="10360499" cy="1222639"/>
            <a:chOff x="0" y="0"/>
            <a:chExt cx="13813999" cy="1630185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6379160" cy="1630185"/>
              <a:chOff x="0" y="0"/>
              <a:chExt cx="1302254" cy="33278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302254" cy="332789"/>
              </a:xfrm>
              <a:custGeom>
                <a:avLst/>
                <a:gdLst/>
                <a:ahLst/>
                <a:cxnLst/>
                <a:rect l="l" t="t" r="r" b="b"/>
                <a:pathLst>
                  <a:path w="1302254" h="332789">
                    <a:moveTo>
                      <a:pt x="32363" y="0"/>
                    </a:moveTo>
                    <a:lnTo>
                      <a:pt x="1269890" y="0"/>
                    </a:lnTo>
                    <a:cubicBezTo>
                      <a:pt x="1287764" y="0"/>
                      <a:pt x="1302254" y="14490"/>
                      <a:pt x="1302254" y="32363"/>
                    </a:cubicBezTo>
                    <a:lnTo>
                      <a:pt x="1302254" y="300426"/>
                    </a:lnTo>
                    <a:cubicBezTo>
                      <a:pt x="1302254" y="309009"/>
                      <a:pt x="1298844" y="317241"/>
                      <a:pt x="1292775" y="323310"/>
                    </a:cubicBezTo>
                    <a:cubicBezTo>
                      <a:pt x="1286705" y="329379"/>
                      <a:pt x="1278474" y="332789"/>
                      <a:pt x="1269890" y="332789"/>
                    </a:cubicBezTo>
                    <a:lnTo>
                      <a:pt x="32363" y="332789"/>
                    </a:lnTo>
                    <a:cubicBezTo>
                      <a:pt x="23780" y="332789"/>
                      <a:pt x="15548" y="329379"/>
                      <a:pt x="9479" y="323310"/>
                    </a:cubicBezTo>
                    <a:cubicBezTo>
                      <a:pt x="3410" y="317241"/>
                      <a:pt x="0" y="309009"/>
                      <a:pt x="0" y="300426"/>
                    </a:cubicBezTo>
                    <a:lnTo>
                      <a:pt x="0" y="32363"/>
                    </a:lnTo>
                    <a:cubicBezTo>
                      <a:pt x="0" y="23780"/>
                      <a:pt x="3410" y="15548"/>
                      <a:pt x="9479" y="9479"/>
                    </a:cubicBezTo>
                    <a:cubicBezTo>
                      <a:pt x="15548" y="3410"/>
                      <a:pt x="23780" y="0"/>
                      <a:pt x="32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486250" y="273040"/>
              <a:ext cx="5475734" cy="1191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9"/>
                </a:lnSpc>
              </a:pPr>
              <a:r>
                <a:rPr lang="en-US" sz="3399" spc="108">
                  <a:solidFill>
                    <a:srgbClr val="4D4D4E"/>
                  </a:solidFill>
                  <a:latin typeface="DM Sans"/>
                </a:rPr>
                <a:t>It's the new </a:t>
              </a:r>
            </a:p>
            <a:p>
              <a:pPr marL="0" lvl="1" indent="0" algn="ctr">
                <a:lnSpc>
                  <a:spcPts val="3399"/>
                </a:lnSpc>
              </a:pPr>
              <a:r>
                <a:rPr lang="en-US" sz="3399" spc="108">
                  <a:solidFill>
                    <a:srgbClr val="4D4D4E"/>
                  </a:solidFill>
                  <a:latin typeface="DM Sans Italics"/>
                </a:rPr>
                <a:t>Flavor of the Week.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7434839" y="0"/>
              <a:ext cx="6379160" cy="1630185"/>
              <a:chOff x="0" y="0"/>
              <a:chExt cx="1302254" cy="33278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302254" cy="332789"/>
              </a:xfrm>
              <a:custGeom>
                <a:avLst/>
                <a:gdLst/>
                <a:ahLst/>
                <a:cxnLst/>
                <a:rect l="l" t="t" r="r" b="b"/>
                <a:pathLst>
                  <a:path w="1302254" h="332789">
                    <a:moveTo>
                      <a:pt x="32363" y="0"/>
                    </a:moveTo>
                    <a:lnTo>
                      <a:pt x="1269890" y="0"/>
                    </a:lnTo>
                    <a:cubicBezTo>
                      <a:pt x="1287764" y="0"/>
                      <a:pt x="1302254" y="14490"/>
                      <a:pt x="1302254" y="32363"/>
                    </a:cubicBezTo>
                    <a:lnTo>
                      <a:pt x="1302254" y="300426"/>
                    </a:lnTo>
                    <a:cubicBezTo>
                      <a:pt x="1302254" y="309009"/>
                      <a:pt x="1298844" y="317241"/>
                      <a:pt x="1292775" y="323310"/>
                    </a:cubicBezTo>
                    <a:cubicBezTo>
                      <a:pt x="1286705" y="329379"/>
                      <a:pt x="1278474" y="332789"/>
                      <a:pt x="1269890" y="332789"/>
                    </a:cubicBezTo>
                    <a:lnTo>
                      <a:pt x="32363" y="332789"/>
                    </a:lnTo>
                    <a:cubicBezTo>
                      <a:pt x="23780" y="332789"/>
                      <a:pt x="15548" y="329379"/>
                      <a:pt x="9479" y="323310"/>
                    </a:cubicBezTo>
                    <a:cubicBezTo>
                      <a:pt x="3410" y="317241"/>
                      <a:pt x="0" y="309009"/>
                      <a:pt x="0" y="300426"/>
                    </a:cubicBezTo>
                    <a:lnTo>
                      <a:pt x="0" y="32363"/>
                    </a:lnTo>
                    <a:cubicBezTo>
                      <a:pt x="0" y="23780"/>
                      <a:pt x="3410" y="15548"/>
                      <a:pt x="9479" y="9479"/>
                    </a:cubicBezTo>
                    <a:cubicBezTo>
                      <a:pt x="15548" y="3410"/>
                      <a:pt x="23780" y="0"/>
                      <a:pt x="32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7846588" y="273040"/>
              <a:ext cx="5475734" cy="1191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399"/>
                </a:lnSpc>
              </a:pPr>
              <a:r>
                <a:rPr lang="en-US" sz="3399" spc="108">
                  <a:solidFill>
                    <a:srgbClr val="4D4D4E"/>
                  </a:solidFill>
                  <a:latin typeface="DM Sans"/>
                </a:rPr>
                <a:t>Demonstrated consisteny.</a:t>
              </a:r>
            </a:p>
          </p:txBody>
        </p:sp>
        <p:sp>
          <p:nvSpPr>
            <p:cNvPr id="28" name="AutoShape 28"/>
            <p:cNvSpPr/>
            <p:nvPr/>
          </p:nvSpPr>
          <p:spPr>
            <a:xfrm>
              <a:off x="6531560" y="789692"/>
              <a:ext cx="743528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ysDot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216923" y="3794191"/>
            <a:ext cx="10360499" cy="1222639"/>
            <a:chOff x="0" y="0"/>
            <a:chExt cx="13813999" cy="1630185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6379160" cy="1630185"/>
              <a:chOff x="0" y="0"/>
              <a:chExt cx="1302254" cy="33278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302254" cy="332789"/>
              </a:xfrm>
              <a:custGeom>
                <a:avLst/>
                <a:gdLst/>
                <a:ahLst/>
                <a:cxnLst/>
                <a:rect l="l" t="t" r="r" b="b"/>
                <a:pathLst>
                  <a:path w="1302254" h="332789">
                    <a:moveTo>
                      <a:pt x="32363" y="0"/>
                    </a:moveTo>
                    <a:lnTo>
                      <a:pt x="1269890" y="0"/>
                    </a:lnTo>
                    <a:cubicBezTo>
                      <a:pt x="1287764" y="0"/>
                      <a:pt x="1302254" y="14490"/>
                      <a:pt x="1302254" y="32363"/>
                    </a:cubicBezTo>
                    <a:lnTo>
                      <a:pt x="1302254" y="300426"/>
                    </a:lnTo>
                    <a:cubicBezTo>
                      <a:pt x="1302254" y="309009"/>
                      <a:pt x="1298844" y="317241"/>
                      <a:pt x="1292775" y="323310"/>
                    </a:cubicBezTo>
                    <a:cubicBezTo>
                      <a:pt x="1286705" y="329379"/>
                      <a:pt x="1278474" y="332789"/>
                      <a:pt x="1269890" y="332789"/>
                    </a:cubicBezTo>
                    <a:lnTo>
                      <a:pt x="32363" y="332789"/>
                    </a:lnTo>
                    <a:cubicBezTo>
                      <a:pt x="23780" y="332789"/>
                      <a:pt x="15548" y="329379"/>
                      <a:pt x="9479" y="323310"/>
                    </a:cubicBezTo>
                    <a:cubicBezTo>
                      <a:pt x="3410" y="317241"/>
                      <a:pt x="0" y="309009"/>
                      <a:pt x="0" y="300426"/>
                    </a:cubicBezTo>
                    <a:lnTo>
                      <a:pt x="0" y="32363"/>
                    </a:lnTo>
                    <a:cubicBezTo>
                      <a:pt x="0" y="23780"/>
                      <a:pt x="3410" y="15548"/>
                      <a:pt x="9479" y="9479"/>
                    </a:cubicBezTo>
                    <a:cubicBezTo>
                      <a:pt x="15548" y="3410"/>
                      <a:pt x="23780" y="0"/>
                      <a:pt x="32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486250" y="273040"/>
              <a:ext cx="5475734" cy="1191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399"/>
                </a:lnSpc>
              </a:pPr>
              <a:r>
                <a:rPr lang="en-US" sz="3399" spc="108">
                  <a:solidFill>
                    <a:srgbClr val="4D4D4E"/>
                  </a:solidFill>
                  <a:latin typeface="DM Sans"/>
                </a:rPr>
                <a:t>Reservations about intent/safety.</a:t>
              </a:r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7434839" y="0"/>
              <a:ext cx="6379160" cy="1630185"/>
              <a:chOff x="0" y="0"/>
              <a:chExt cx="1302254" cy="33278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302254" cy="332789"/>
              </a:xfrm>
              <a:custGeom>
                <a:avLst/>
                <a:gdLst/>
                <a:ahLst/>
                <a:cxnLst/>
                <a:rect l="l" t="t" r="r" b="b"/>
                <a:pathLst>
                  <a:path w="1302254" h="332789">
                    <a:moveTo>
                      <a:pt x="32363" y="0"/>
                    </a:moveTo>
                    <a:lnTo>
                      <a:pt x="1269890" y="0"/>
                    </a:lnTo>
                    <a:cubicBezTo>
                      <a:pt x="1287764" y="0"/>
                      <a:pt x="1302254" y="14490"/>
                      <a:pt x="1302254" y="32363"/>
                    </a:cubicBezTo>
                    <a:lnTo>
                      <a:pt x="1302254" y="300426"/>
                    </a:lnTo>
                    <a:cubicBezTo>
                      <a:pt x="1302254" y="309009"/>
                      <a:pt x="1298844" y="317241"/>
                      <a:pt x="1292775" y="323310"/>
                    </a:cubicBezTo>
                    <a:cubicBezTo>
                      <a:pt x="1286705" y="329379"/>
                      <a:pt x="1278474" y="332789"/>
                      <a:pt x="1269890" y="332789"/>
                    </a:cubicBezTo>
                    <a:lnTo>
                      <a:pt x="32363" y="332789"/>
                    </a:lnTo>
                    <a:cubicBezTo>
                      <a:pt x="23780" y="332789"/>
                      <a:pt x="15548" y="329379"/>
                      <a:pt x="9479" y="323310"/>
                    </a:cubicBezTo>
                    <a:cubicBezTo>
                      <a:pt x="3410" y="317241"/>
                      <a:pt x="0" y="309009"/>
                      <a:pt x="0" y="300426"/>
                    </a:cubicBezTo>
                    <a:lnTo>
                      <a:pt x="0" y="32363"/>
                    </a:lnTo>
                    <a:cubicBezTo>
                      <a:pt x="0" y="23780"/>
                      <a:pt x="3410" y="15548"/>
                      <a:pt x="9479" y="9479"/>
                    </a:cubicBezTo>
                    <a:cubicBezTo>
                      <a:pt x="15548" y="3410"/>
                      <a:pt x="23780" y="0"/>
                      <a:pt x="32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7846588" y="558790"/>
              <a:ext cx="5475734" cy="619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399"/>
                </a:lnSpc>
              </a:pPr>
              <a:r>
                <a:rPr lang="en-US" sz="3399" spc="108">
                  <a:solidFill>
                    <a:srgbClr val="4D4D4E"/>
                  </a:solidFill>
                  <a:latin typeface="DM Sans"/>
                </a:rPr>
                <a:t>Confidential</a:t>
              </a:r>
            </a:p>
          </p:txBody>
        </p:sp>
        <p:sp>
          <p:nvSpPr>
            <p:cNvPr id="38" name="AutoShape 38"/>
            <p:cNvSpPr/>
            <p:nvPr/>
          </p:nvSpPr>
          <p:spPr>
            <a:xfrm>
              <a:off x="6531560" y="789692"/>
              <a:ext cx="743528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ysDot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216923" y="5317751"/>
            <a:ext cx="4784370" cy="1222639"/>
            <a:chOff x="0" y="0"/>
            <a:chExt cx="1302254" cy="33278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302254" cy="332789"/>
            </a:xfrm>
            <a:custGeom>
              <a:avLst/>
              <a:gdLst/>
              <a:ahLst/>
              <a:cxnLst/>
              <a:rect l="l" t="t" r="r" b="b"/>
              <a:pathLst>
                <a:path w="1302254" h="332789">
                  <a:moveTo>
                    <a:pt x="32363" y="0"/>
                  </a:moveTo>
                  <a:lnTo>
                    <a:pt x="1269890" y="0"/>
                  </a:lnTo>
                  <a:cubicBezTo>
                    <a:pt x="1287764" y="0"/>
                    <a:pt x="1302254" y="14490"/>
                    <a:pt x="1302254" y="32363"/>
                  </a:cubicBezTo>
                  <a:lnTo>
                    <a:pt x="1302254" y="300426"/>
                  </a:lnTo>
                  <a:cubicBezTo>
                    <a:pt x="1302254" y="309009"/>
                    <a:pt x="1298844" y="317241"/>
                    <a:pt x="1292775" y="323310"/>
                  </a:cubicBezTo>
                  <a:cubicBezTo>
                    <a:pt x="1286705" y="329379"/>
                    <a:pt x="1278474" y="332789"/>
                    <a:pt x="1269890" y="332789"/>
                  </a:cubicBezTo>
                  <a:lnTo>
                    <a:pt x="32363" y="332789"/>
                  </a:lnTo>
                  <a:cubicBezTo>
                    <a:pt x="23780" y="332789"/>
                    <a:pt x="15548" y="329379"/>
                    <a:pt x="9479" y="323310"/>
                  </a:cubicBezTo>
                  <a:cubicBezTo>
                    <a:pt x="3410" y="317241"/>
                    <a:pt x="0" y="309009"/>
                    <a:pt x="0" y="300426"/>
                  </a:cubicBezTo>
                  <a:lnTo>
                    <a:pt x="0" y="32363"/>
                  </a:lnTo>
                  <a:cubicBezTo>
                    <a:pt x="0" y="23780"/>
                    <a:pt x="3410" y="15548"/>
                    <a:pt x="9479" y="9479"/>
                  </a:cubicBezTo>
                  <a:cubicBezTo>
                    <a:pt x="15548" y="3410"/>
                    <a:pt x="23780" y="0"/>
                    <a:pt x="32363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7581611" y="5539200"/>
            <a:ext cx="4106800" cy="87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399"/>
              </a:lnSpc>
            </a:pPr>
            <a:r>
              <a:rPr lang="en-US" sz="3399" spc="108">
                <a:solidFill>
                  <a:srgbClr val="4D4D4E"/>
                </a:solidFill>
                <a:latin typeface="DM Sans"/>
              </a:rPr>
              <a:t>Time in RSC is not protected.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2793053" y="5317751"/>
            <a:ext cx="4784370" cy="1222639"/>
            <a:chOff x="0" y="0"/>
            <a:chExt cx="1302254" cy="33278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302254" cy="332789"/>
            </a:xfrm>
            <a:custGeom>
              <a:avLst/>
              <a:gdLst/>
              <a:ahLst/>
              <a:cxnLst/>
              <a:rect l="l" t="t" r="r" b="b"/>
              <a:pathLst>
                <a:path w="1302254" h="332789">
                  <a:moveTo>
                    <a:pt x="32363" y="0"/>
                  </a:moveTo>
                  <a:lnTo>
                    <a:pt x="1269890" y="0"/>
                  </a:lnTo>
                  <a:cubicBezTo>
                    <a:pt x="1287764" y="0"/>
                    <a:pt x="1302254" y="14490"/>
                    <a:pt x="1302254" y="32363"/>
                  </a:cubicBezTo>
                  <a:lnTo>
                    <a:pt x="1302254" y="300426"/>
                  </a:lnTo>
                  <a:cubicBezTo>
                    <a:pt x="1302254" y="309009"/>
                    <a:pt x="1298844" y="317241"/>
                    <a:pt x="1292775" y="323310"/>
                  </a:cubicBezTo>
                  <a:cubicBezTo>
                    <a:pt x="1286705" y="329379"/>
                    <a:pt x="1278474" y="332789"/>
                    <a:pt x="1269890" y="332789"/>
                  </a:cubicBezTo>
                  <a:lnTo>
                    <a:pt x="32363" y="332789"/>
                  </a:lnTo>
                  <a:cubicBezTo>
                    <a:pt x="23780" y="332789"/>
                    <a:pt x="15548" y="329379"/>
                    <a:pt x="9479" y="323310"/>
                  </a:cubicBezTo>
                  <a:cubicBezTo>
                    <a:pt x="3410" y="317241"/>
                    <a:pt x="0" y="309009"/>
                    <a:pt x="0" y="300426"/>
                  </a:cubicBezTo>
                  <a:lnTo>
                    <a:pt x="0" y="32363"/>
                  </a:lnTo>
                  <a:cubicBezTo>
                    <a:pt x="0" y="23780"/>
                    <a:pt x="3410" y="15548"/>
                    <a:pt x="9479" y="9479"/>
                  </a:cubicBezTo>
                  <a:cubicBezTo>
                    <a:pt x="15548" y="3410"/>
                    <a:pt x="23780" y="0"/>
                    <a:pt x="32363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3152500" y="5581634"/>
            <a:ext cx="4106800" cy="73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719"/>
              </a:lnSpc>
            </a:pPr>
            <a:r>
              <a:rPr lang="en-US" sz="3399" spc="108">
                <a:solidFill>
                  <a:srgbClr val="4D4D4E"/>
                </a:solidFill>
                <a:latin typeface="DM Sans"/>
              </a:rPr>
              <a:t>Requires support from management </a:t>
            </a:r>
          </a:p>
        </p:txBody>
      </p:sp>
      <p:sp>
        <p:nvSpPr>
          <p:cNvPr id="47" name="AutoShape 47"/>
          <p:cNvSpPr/>
          <p:nvPr/>
        </p:nvSpPr>
        <p:spPr>
          <a:xfrm>
            <a:off x="12115594" y="5910021"/>
            <a:ext cx="557646" cy="0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8" name="Group 48"/>
          <p:cNvGrpSpPr/>
          <p:nvPr/>
        </p:nvGrpSpPr>
        <p:grpSpPr>
          <a:xfrm>
            <a:off x="7216923" y="6841311"/>
            <a:ext cx="4784370" cy="1222639"/>
            <a:chOff x="0" y="0"/>
            <a:chExt cx="1302254" cy="332789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302254" cy="332789"/>
            </a:xfrm>
            <a:custGeom>
              <a:avLst/>
              <a:gdLst/>
              <a:ahLst/>
              <a:cxnLst/>
              <a:rect l="l" t="t" r="r" b="b"/>
              <a:pathLst>
                <a:path w="1302254" h="332789">
                  <a:moveTo>
                    <a:pt x="32363" y="0"/>
                  </a:moveTo>
                  <a:lnTo>
                    <a:pt x="1269890" y="0"/>
                  </a:lnTo>
                  <a:cubicBezTo>
                    <a:pt x="1287764" y="0"/>
                    <a:pt x="1302254" y="14490"/>
                    <a:pt x="1302254" y="32363"/>
                  </a:cubicBezTo>
                  <a:lnTo>
                    <a:pt x="1302254" y="300426"/>
                  </a:lnTo>
                  <a:cubicBezTo>
                    <a:pt x="1302254" y="309009"/>
                    <a:pt x="1298844" y="317241"/>
                    <a:pt x="1292775" y="323310"/>
                  </a:cubicBezTo>
                  <a:cubicBezTo>
                    <a:pt x="1286705" y="329379"/>
                    <a:pt x="1278474" y="332789"/>
                    <a:pt x="1269890" y="332789"/>
                  </a:cubicBezTo>
                  <a:lnTo>
                    <a:pt x="32363" y="332789"/>
                  </a:lnTo>
                  <a:cubicBezTo>
                    <a:pt x="23780" y="332789"/>
                    <a:pt x="15548" y="329379"/>
                    <a:pt x="9479" y="323310"/>
                  </a:cubicBezTo>
                  <a:cubicBezTo>
                    <a:pt x="3410" y="317241"/>
                    <a:pt x="0" y="309009"/>
                    <a:pt x="0" y="300426"/>
                  </a:cubicBezTo>
                  <a:lnTo>
                    <a:pt x="0" y="32363"/>
                  </a:lnTo>
                  <a:cubicBezTo>
                    <a:pt x="0" y="23780"/>
                    <a:pt x="3410" y="15548"/>
                    <a:pt x="9479" y="9479"/>
                  </a:cubicBezTo>
                  <a:cubicBezTo>
                    <a:pt x="15548" y="3410"/>
                    <a:pt x="23780" y="0"/>
                    <a:pt x="32363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7386316" y="7261813"/>
            <a:ext cx="444558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399"/>
              </a:lnSpc>
            </a:pPr>
            <a:r>
              <a:rPr lang="en-US" sz="3399" spc="108">
                <a:solidFill>
                  <a:srgbClr val="4D4D4E"/>
                </a:solidFill>
                <a:latin typeface="DM Sans"/>
              </a:rPr>
              <a:t>Funding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12793053" y="6841311"/>
            <a:ext cx="4784370" cy="1222639"/>
            <a:chOff x="0" y="0"/>
            <a:chExt cx="1302254" cy="332789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302254" cy="332789"/>
            </a:xfrm>
            <a:custGeom>
              <a:avLst/>
              <a:gdLst/>
              <a:ahLst/>
              <a:cxnLst/>
              <a:rect l="l" t="t" r="r" b="b"/>
              <a:pathLst>
                <a:path w="1302254" h="332789">
                  <a:moveTo>
                    <a:pt x="32363" y="0"/>
                  </a:moveTo>
                  <a:lnTo>
                    <a:pt x="1269890" y="0"/>
                  </a:lnTo>
                  <a:cubicBezTo>
                    <a:pt x="1287764" y="0"/>
                    <a:pt x="1302254" y="14490"/>
                    <a:pt x="1302254" y="32363"/>
                  </a:cubicBezTo>
                  <a:lnTo>
                    <a:pt x="1302254" y="300426"/>
                  </a:lnTo>
                  <a:cubicBezTo>
                    <a:pt x="1302254" y="309009"/>
                    <a:pt x="1298844" y="317241"/>
                    <a:pt x="1292775" y="323310"/>
                  </a:cubicBezTo>
                  <a:cubicBezTo>
                    <a:pt x="1286705" y="329379"/>
                    <a:pt x="1278474" y="332789"/>
                    <a:pt x="1269890" y="332789"/>
                  </a:cubicBezTo>
                  <a:lnTo>
                    <a:pt x="32363" y="332789"/>
                  </a:lnTo>
                  <a:cubicBezTo>
                    <a:pt x="23780" y="332789"/>
                    <a:pt x="15548" y="329379"/>
                    <a:pt x="9479" y="323310"/>
                  </a:cubicBezTo>
                  <a:cubicBezTo>
                    <a:pt x="3410" y="317241"/>
                    <a:pt x="0" y="309009"/>
                    <a:pt x="0" y="300426"/>
                  </a:cubicBezTo>
                  <a:lnTo>
                    <a:pt x="0" y="32363"/>
                  </a:lnTo>
                  <a:cubicBezTo>
                    <a:pt x="0" y="23780"/>
                    <a:pt x="3410" y="15548"/>
                    <a:pt x="9479" y="9479"/>
                  </a:cubicBezTo>
                  <a:cubicBezTo>
                    <a:pt x="15548" y="3410"/>
                    <a:pt x="23780" y="0"/>
                    <a:pt x="32363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3101865" y="7223713"/>
            <a:ext cx="410680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399"/>
              </a:lnSpc>
            </a:pPr>
            <a:r>
              <a:rPr lang="en-US" sz="3399" spc="108">
                <a:solidFill>
                  <a:srgbClr val="4D4D4E"/>
                </a:solidFill>
                <a:latin typeface="DM Sans"/>
              </a:rPr>
              <a:t>Title IV-E Funded</a:t>
            </a:r>
          </a:p>
        </p:txBody>
      </p:sp>
      <p:sp>
        <p:nvSpPr>
          <p:cNvPr id="56" name="AutoShape 56"/>
          <p:cNvSpPr/>
          <p:nvPr/>
        </p:nvSpPr>
        <p:spPr>
          <a:xfrm>
            <a:off x="12121107" y="7433581"/>
            <a:ext cx="557646" cy="0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7" name="Group 57"/>
          <p:cNvGrpSpPr/>
          <p:nvPr/>
        </p:nvGrpSpPr>
        <p:grpSpPr>
          <a:xfrm>
            <a:off x="3853157" y="8292550"/>
            <a:ext cx="13724265" cy="1163128"/>
            <a:chOff x="0" y="0"/>
            <a:chExt cx="18299021" cy="1550838"/>
          </a:xfrm>
        </p:grpSpPr>
        <p:sp>
          <p:nvSpPr>
            <p:cNvPr id="58" name="TextBox 58"/>
            <p:cNvSpPr txBox="1"/>
            <p:nvPr/>
          </p:nvSpPr>
          <p:spPr>
            <a:xfrm>
              <a:off x="0" y="28575"/>
              <a:ext cx="18299021" cy="651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39"/>
                </a:lnSpc>
              </a:pPr>
              <a:r>
                <a:rPr lang="en-US" sz="3399">
                  <a:solidFill>
                    <a:srgbClr val="051760"/>
                  </a:solidFill>
                  <a:latin typeface="DM Sans Bold"/>
                </a:rPr>
                <a:t>Let's hear from Calaveras and Tuolumne on their experiences.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872438"/>
              <a:ext cx="11184467" cy="678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endParaRPr/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-788993" y="9179168"/>
            <a:ext cx="1688153" cy="1767285"/>
          </a:xfrm>
          <a:prstGeom prst="rect">
            <a:avLst/>
          </a:prstGeom>
        </p:spPr>
        <p:txBody>
          <a:bodyPr lIns="60638" tIns="60638" rIns="60638" bIns="60638" rtlCol="0" anchor="ctr"/>
          <a:lstStyle/>
          <a:p>
            <a:pPr algn="ctr">
              <a:lnSpc>
                <a:spcPts val="2823"/>
              </a:lnSpc>
            </a:pPr>
            <a:endParaRPr/>
          </a:p>
        </p:txBody>
      </p:sp>
      <p:sp>
        <p:nvSpPr>
          <p:cNvPr id="65" name="Freeform 15">
            <a:extLst>
              <a:ext uri="{FF2B5EF4-FFF2-40B4-BE49-F238E27FC236}">
                <a16:creationId xmlns:a16="http://schemas.microsoft.com/office/drawing/2014/main" id="{D13471F3-C9F4-FB70-0C00-86A3CC9D9554}"/>
              </a:ext>
            </a:extLst>
          </p:cNvPr>
          <p:cNvSpPr/>
          <p:nvPr/>
        </p:nvSpPr>
        <p:spPr>
          <a:xfrm>
            <a:off x="-788993" y="9238029"/>
            <a:ext cx="19076994" cy="1048971"/>
          </a:xfrm>
          <a:custGeom>
            <a:avLst/>
            <a:gdLst/>
            <a:ahLst/>
            <a:cxnLst/>
            <a:rect l="l" t="t" r="r" b="b"/>
            <a:pathLst>
              <a:path w="9613224" h="960016">
                <a:moveTo>
                  <a:pt x="6979" y="0"/>
                </a:moveTo>
                <a:lnTo>
                  <a:pt x="9606245" y="0"/>
                </a:lnTo>
                <a:cubicBezTo>
                  <a:pt x="9610099" y="0"/>
                  <a:pt x="9613224" y="3125"/>
                  <a:pt x="9613224" y="6979"/>
                </a:cubicBezTo>
                <a:lnTo>
                  <a:pt x="9613224" y="953036"/>
                </a:lnTo>
                <a:cubicBezTo>
                  <a:pt x="9613224" y="954887"/>
                  <a:pt x="9612488" y="956662"/>
                  <a:pt x="9611180" y="957971"/>
                </a:cubicBezTo>
                <a:cubicBezTo>
                  <a:pt x="9609871" y="959280"/>
                  <a:pt x="9608096" y="960016"/>
                  <a:pt x="9606245" y="960016"/>
                </a:cubicBezTo>
                <a:lnTo>
                  <a:pt x="6979" y="960016"/>
                </a:lnTo>
                <a:cubicBezTo>
                  <a:pt x="5128" y="960016"/>
                  <a:pt x="3353" y="959280"/>
                  <a:pt x="2044" y="957971"/>
                </a:cubicBezTo>
                <a:cubicBezTo>
                  <a:pt x="735" y="956662"/>
                  <a:pt x="0" y="954887"/>
                  <a:pt x="0" y="953036"/>
                </a:cubicBezTo>
                <a:lnTo>
                  <a:pt x="0" y="6979"/>
                </a:lnTo>
                <a:cubicBezTo>
                  <a:pt x="0" y="5128"/>
                  <a:pt x="735" y="3353"/>
                  <a:pt x="2044" y="2044"/>
                </a:cubicBezTo>
                <a:cubicBezTo>
                  <a:pt x="3353" y="735"/>
                  <a:pt x="5128" y="0"/>
                  <a:pt x="6979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66" name="TextBox 51">
            <a:extLst>
              <a:ext uri="{FF2B5EF4-FFF2-40B4-BE49-F238E27FC236}">
                <a16:creationId xmlns:a16="http://schemas.microsoft.com/office/drawing/2014/main" id="{6127BB22-1296-BA06-B9F6-F20548BF11DD}"/>
              </a:ext>
            </a:extLst>
          </p:cNvPr>
          <p:cNvSpPr txBox="1"/>
          <p:nvPr/>
        </p:nvSpPr>
        <p:spPr>
          <a:xfrm>
            <a:off x="93183" y="9446761"/>
            <a:ext cx="18138177" cy="541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 dirty="0">
                <a:solidFill>
                  <a:srgbClr val="9AA6AC"/>
                </a:solidFill>
                <a:latin typeface="Now"/>
              </a:rPr>
              <a:t>Addressing Secondary Traumatic Stress, Supporting Skill Development, and Improving Workforce Resilience through Reflective Supervision/Consultation (RSC), CWDA Conference 2023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9AA6AC"/>
                </a:solidFill>
                <a:latin typeface="Now"/>
              </a:rPr>
              <a:t>Alyssa Najera Consulting | Calaveras County Health and Human Services | Tuolumne County Department of Social Services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62451" y="842524"/>
            <a:ext cx="15690047" cy="3026899"/>
            <a:chOff x="0" y="0"/>
            <a:chExt cx="4132358" cy="7972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32358" cy="797208"/>
            </a:xfrm>
            <a:custGeom>
              <a:avLst/>
              <a:gdLst/>
              <a:ahLst/>
              <a:cxnLst/>
              <a:rect l="l" t="t" r="r" b="b"/>
              <a:pathLst>
                <a:path w="4132358" h="797208">
                  <a:moveTo>
                    <a:pt x="0" y="0"/>
                  </a:moveTo>
                  <a:lnTo>
                    <a:pt x="4132358" y="0"/>
                  </a:lnTo>
                  <a:lnTo>
                    <a:pt x="4132358" y="797208"/>
                  </a:lnTo>
                  <a:lnTo>
                    <a:pt x="0" y="797208"/>
                  </a:lnTo>
                  <a:lnTo>
                    <a:pt x="0" y="0"/>
                  </a:lnTo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62451" y="842524"/>
            <a:ext cx="15646316" cy="3026899"/>
          </a:xfrm>
          <a:custGeom>
            <a:avLst/>
            <a:gdLst/>
            <a:ahLst/>
            <a:cxnLst/>
            <a:rect l="l" t="t" r="r" b="b"/>
            <a:pathLst>
              <a:path w="15646316" h="3026899">
                <a:moveTo>
                  <a:pt x="0" y="0"/>
                </a:moveTo>
                <a:lnTo>
                  <a:pt x="15646316" y="0"/>
                </a:lnTo>
                <a:lnTo>
                  <a:pt x="15646316" y="3026899"/>
                </a:lnTo>
                <a:lnTo>
                  <a:pt x="0" y="3026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95249" b="-1924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90917" y="764434"/>
            <a:ext cx="10482246" cy="168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70"/>
              </a:lnSpc>
              <a:spcBef>
                <a:spcPct val="0"/>
              </a:spcBef>
            </a:pPr>
            <a:r>
              <a:rPr lang="en-US" sz="9181" spc="899">
                <a:solidFill>
                  <a:srgbClr val="FFFFFF"/>
                </a:solidFill>
                <a:latin typeface="Codec Pro ExtraBold"/>
              </a:rPr>
              <a:t>CALAVERAS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092119" y="4164698"/>
            <a:ext cx="93492" cy="4740292"/>
            <a:chOff x="0" y="0"/>
            <a:chExt cx="12543" cy="13246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43" cy="1324680"/>
            </a:xfrm>
            <a:custGeom>
              <a:avLst/>
              <a:gdLst/>
              <a:ahLst/>
              <a:cxnLst/>
              <a:rect l="l" t="t" r="r" b="b"/>
              <a:pathLst>
                <a:path w="12543" h="1324680">
                  <a:moveTo>
                    <a:pt x="0" y="0"/>
                  </a:moveTo>
                  <a:lnTo>
                    <a:pt x="12543" y="0"/>
                  </a:lnTo>
                  <a:lnTo>
                    <a:pt x="12543" y="1324680"/>
                  </a:lnTo>
                  <a:lnTo>
                    <a:pt x="0" y="1324680"/>
                  </a:lnTo>
                  <a:lnTo>
                    <a:pt x="0" y="0"/>
                  </a:ln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1446" tIns="51446" rIns="51446" bIns="51446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07474" y="4059838"/>
            <a:ext cx="4907396" cy="2651661"/>
            <a:chOff x="0" y="0"/>
            <a:chExt cx="6543195" cy="3535548"/>
          </a:xfrm>
        </p:grpSpPr>
        <p:sp>
          <p:nvSpPr>
            <p:cNvPr id="12" name="Freeform 12"/>
            <p:cNvSpPr/>
            <p:nvPr/>
          </p:nvSpPr>
          <p:spPr>
            <a:xfrm>
              <a:off x="1302001" y="0"/>
              <a:ext cx="3535548" cy="3535548"/>
            </a:xfrm>
            <a:custGeom>
              <a:avLst/>
              <a:gdLst/>
              <a:ahLst/>
              <a:cxnLst/>
              <a:rect l="l" t="t" r="r" b="b"/>
              <a:pathLst>
                <a:path w="3535548" h="3535548">
                  <a:moveTo>
                    <a:pt x="0" y="0"/>
                  </a:moveTo>
                  <a:lnTo>
                    <a:pt x="3535548" y="0"/>
                  </a:lnTo>
                  <a:lnTo>
                    <a:pt x="3535548" y="3535548"/>
                  </a:lnTo>
                  <a:lnTo>
                    <a:pt x="0" y="3535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39690"/>
              <a:ext cx="6543195" cy="1283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1"/>
                </a:lnSpc>
              </a:pPr>
              <a:r>
                <a:rPr lang="en-US" sz="3671" spc="359">
                  <a:solidFill>
                    <a:srgbClr val="231F20"/>
                  </a:solidFill>
                  <a:latin typeface="DM Sans Bold"/>
                </a:rPr>
                <a:t>WHY REFLECTIVE CONSULTATION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02951" y="2512613"/>
              <a:ext cx="5537292" cy="604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99"/>
                </a:lnSpc>
              </a:pPr>
              <a:r>
                <a:rPr lang="en-US" sz="2753" spc="269">
                  <a:solidFill>
                    <a:srgbClr val="231F20"/>
                  </a:solidFill>
                  <a:latin typeface="Open Sauce"/>
                </a:rPr>
                <a:t>Vision and Goals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61172" y="6361805"/>
            <a:ext cx="5889591" cy="2896495"/>
            <a:chOff x="0" y="0"/>
            <a:chExt cx="7852788" cy="3861993"/>
          </a:xfrm>
        </p:grpSpPr>
        <p:sp>
          <p:nvSpPr>
            <p:cNvPr id="16" name="Freeform 16"/>
            <p:cNvSpPr/>
            <p:nvPr/>
          </p:nvSpPr>
          <p:spPr>
            <a:xfrm>
              <a:off x="2110452" y="0"/>
              <a:ext cx="3861993" cy="3861993"/>
            </a:xfrm>
            <a:custGeom>
              <a:avLst/>
              <a:gdLst/>
              <a:ahLst/>
              <a:cxnLst/>
              <a:rect l="l" t="t" r="r" b="b"/>
              <a:pathLst>
                <a:path w="3861993" h="3861993">
                  <a:moveTo>
                    <a:pt x="0" y="0"/>
                  </a:moveTo>
                  <a:lnTo>
                    <a:pt x="3861993" y="0"/>
                  </a:lnTo>
                  <a:lnTo>
                    <a:pt x="3861993" y="3861993"/>
                  </a:lnTo>
                  <a:lnTo>
                    <a:pt x="0" y="3861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2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45595" y="903394"/>
              <a:ext cx="6161599" cy="1341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0"/>
                </a:lnSpc>
              </a:pPr>
              <a:r>
                <a:rPr lang="en-US" sz="3800" spc="372">
                  <a:solidFill>
                    <a:srgbClr val="231F20"/>
                  </a:solidFill>
                  <a:latin typeface="DM Sans Bold"/>
                </a:rPr>
                <a:t>ONBOARDING EXPERIENCE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456574"/>
              <a:ext cx="7852788" cy="63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3"/>
                </a:lnSpc>
              </a:pPr>
              <a:r>
                <a:rPr lang="en-US" sz="2850" spc="279">
                  <a:solidFill>
                    <a:srgbClr val="231F20"/>
                  </a:solidFill>
                  <a:latin typeface="Open Sauce"/>
                </a:rPr>
                <a:t>Navigating Implementation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2007393" y="1281585"/>
            <a:ext cx="2367049" cy="2335488"/>
          </a:xfrm>
          <a:custGeom>
            <a:avLst/>
            <a:gdLst/>
            <a:ahLst/>
            <a:cxnLst/>
            <a:rect l="l" t="t" r="r" b="b"/>
            <a:pathLst>
              <a:path w="2367049" h="2335488">
                <a:moveTo>
                  <a:pt x="0" y="0"/>
                </a:moveTo>
                <a:lnTo>
                  <a:pt x="2367049" y="0"/>
                </a:lnTo>
                <a:lnTo>
                  <a:pt x="2367049" y="2335488"/>
                </a:lnTo>
                <a:lnTo>
                  <a:pt x="0" y="23354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681723" y="2924329"/>
            <a:ext cx="9849125" cy="68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759"/>
              </a:lnSpc>
            </a:pPr>
            <a:r>
              <a:rPr lang="en-US" sz="2508" spc="245">
                <a:solidFill>
                  <a:srgbClr val="FFFFFF"/>
                </a:solidFill>
                <a:latin typeface="Open Sauce"/>
              </a:rPr>
              <a:t>REFLECTIVE CONSULTATION EXPERIENCE WITH ALYSSA NAJERA TEAM, DEC. 2021-PRESENT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681723" y="2071090"/>
            <a:ext cx="8911311" cy="68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508"/>
              </a:lnSpc>
              <a:spcBef>
                <a:spcPct val="0"/>
              </a:spcBef>
            </a:pPr>
            <a:r>
              <a:rPr lang="en-US" sz="3991" spc="782">
                <a:solidFill>
                  <a:srgbClr val="FFFFFF"/>
                </a:solidFill>
                <a:latin typeface="Open Sauce"/>
              </a:rPr>
              <a:t>PROTECTIVE SERVICES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12446" y="4981127"/>
            <a:ext cx="6331029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7000"/>
              </a:lnSpc>
              <a:spcBef>
                <a:spcPct val="0"/>
              </a:spcBef>
            </a:pPr>
            <a:r>
              <a:rPr lang="en-US" sz="5000" spc="160">
                <a:solidFill>
                  <a:srgbClr val="0053BC"/>
                </a:solidFill>
                <a:latin typeface="Barlow Bold"/>
              </a:rPr>
              <a:t>CORI ALLEN, MPA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12446" y="5873302"/>
            <a:ext cx="7006798" cy="235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9"/>
              </a:lnSpc>
            </a:pPr>
            <a:r>
              <a:rPr lang="en-US" sz="3399" spc="108">
                <a:solidFill>
                  <a:srgbClr val="0167AF"/>
                </a:solidFill>
                <a:latin typeface="Barlow"/>
              </a:rPr>
              <a:t>(She/Her)</a:t>
            </a:r>
          </a:p>
          <a:p>
            <a:pPr>
              <a:lnSpc>
                <a:spcPts val="3739"/>
              </a:lnSpc>
            </a:pPr>
            <a:r>
              <a:rPr lang="en-US" sz="3399" spc="108">
                <a:solidFill>
                  <a:srgbClr val="0167AF"/>
                </a:solidFill>
                <a:latin typeface="Barlow"/>
              </a:rPr>
              <a:t>Health and Human Services Agency Director</a:t>
            </a:r>
          </a:p>
          <a:p>
            <a:pPr>
              <a:lnSpc>
                <a:spcPts val="3739"/>
              </a:lnSpc>
            </a:pPr>
            <a:r>
              <a:rPr lang="en-US" sz="3399" spc="108">
                <a:solidFill>
                  <a:srgbClr val="0167AF"/>
                </a:solidFill>
                <a:latin typeface="Barlow"/>
              </a:rPr>
              <a:t>Calaveras County </a:t>
            </a:r>
          </a:p>
          <a:p>
            <a:pPr marL="0" lvl="1" indent="0">
              <a:lnSpc>
                <a:spcPts val="3739"/>
              </a:lnSpc>
            </a:pPr>
            <a:endParaRPr lang="en-US" sz="3399" spc="108">
              <a:solidFill>
                <a:srgbClr val="0167AF"/>
              </a:solidFill>
              <a:latin typeface="Barlow"/>
            </a:endParaRPr>
          </a:p>
        </p:txBody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id="{347ECD8B-D808-F67D-CF46-AD6BDD21A113}"/>
              </a:ext>
            </a:extLst>
          </p:cNvPr>
          <p:cNvSpPr/>
          <p:nvPr/>
        </p:nvSpPr>
        <p:spPr>
          <a:xfrm>
            <a:off x="0" y="9203881"/>
            <a:ext cx="18288000" cy="1048971"/>
          </a:xfrm>
          <a:custGeom>
            <a:avLst/>
            <a:gdLst/>
            <a:ahLst/>
            <a:cxnLst/>
            <a:rect l="l" t="t" r="r" b="b"/>
            <a:pathLst>
              <a:path w="9613224" h="960016">
                <a:moveTo>
                  <a:pt x="6979" y="0"/>
                </a:moveTo>
                <a:lnTo>
                  <a:pt x="9606245" y="0"/>
                </a:lnTo>
                <a:cubicBezTo>
                  <a:pt x="9610099" y="0"/>
                  <a:pt x="9613224" y="3125"/>
                  <a:pt x="9613224" y="6979"/>
                </a:cubicBezTo>
                <a:lnTo>
                  <a:pt x="9613224" y="953036"/>
                </a:lnTo>
                <a:cubicBezTo>
                  <a:pt x="9613224" y="954887"/>
                  <a:pt x="9612488" y="956662"/>
                  <a:pt x="9611180" y="957971"/>
                </a:cubicBezTo>
                <a:cubicBezTo>
                  <a:pt x="9609871" y="959280"/>
                  <a:pt x="9608096" y="960016"/>
                  <a:pt x="9606245" y="960016"/>
                </a:cubicBezTo>
                <a:lnTo>
                  <a:pt x="6979" y="960016"/>
                </a:lnTo>
                <a:cubicBezTo>
                  <a:pt x="5128" y="960016"/>
                  <a:pt x="3353" y="959280"/>
                  <a:pt x="2044" y="957971"/>
                </a:cubicBezTo>
                <a:cubicBezTo>
                  <a:pt x="735" y="956662"/>
                  <a:pt x="0" y="954887"/>
                  <a:pt x="0" y="953036"/>
                </a:cubicBezTo>
                <a:lnTo>
                  <a:pt x="0" y="6979"/>
                </a:lnTo>
                <a:cubicBezTo>
                  <a:pt x="0" y="5128"/>
                  <a:pt x="735" y="3353"/>
                  <a:pt x="2044" y="2044"/>
                </a:cubicBezTo>
                <a:cubicBezTo>
                  <a:pt x="3353" y="735"/>
                  <a:pt x="5128" y="0"/>
                  <a:pt x="6979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0" name="TextBox 51">
            <a:extLst>
              <a:ext uri="{FF2B5EF4-FFF2-40B4-BE49-F238E27FC236}">
                <a16:creationId xmlns:a16="http://schemas.microsoft.com/office/drawing/2014/main" id="{CA1CD54F-4EAC-37AF-AFB3-4851C0EB2F0A}"/>
              </a:ext>
            </a:extLst>
          </p:cNvPr>
          <p:cNvSpPr txBox="1"/>
          <p:nvPr/>
        </p:nvSpPr>
        <p:spPr>
          <a:xfrm>
            <a:off x="449994" y="9302239"/>
            <a:ext cx="17388011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 dirty="0">
                <a:solidFill>
                  <a:srgbClr val="9AA6AC"/>
                </a:solidFill>
                <a:latin typeface="Now"/>
              </a:rPr>
              <a:t>Addressing Secondary Traumatic Stress, Supporting Skill Development, and Improving Workforce Resilience through Reflective Supervision/Consultation (RSC), CWDA Conference 2023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9AA6AC"/>
                </a:solidFill>
                <a:latin typeface="Now"/>
              </a:rPr>
              <a:t>Alyssa Najera Consulting | Calaveras County Health and Human Services | Tuolumne County Department of Social Services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41067"/>
            <a:ext cx="16619042" cy="7225029"/>
            <a:chOff x="0" y="0"/>
            <a:chExt cx="4377032" cy="19028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7032" cy="1902889"/>
            </a:xfrm>
            <a:custGeom>
              <a:avLst/>
              <a:gdLst/>
              <a:ahLst/>
              <a:cxnLst/>
              <a:rect l="l" t="t" r="r" b="b"/>
              <a:pathLst>
                <a:path w="4377032" h="1902889">
                  <a:moveTo>
                    <a:pt x="0" y="0"/>
                  </a:moveTo>
                  <a:lnTo>
                    <a:pt x="4377032" y="0"/>
                  </a:lnTo>
                  <a:lnTo>
                    <a:pt x="4377032" y="1902889"/>
                  </a:lnTo>
                  <a:lnTo>
                    <a:pt x="0" y="1902889"/>
                  </a:lnTo>
                  <a:lnTo>
                    <a:pt x="0" y="0"/>
                  </a:lnTo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69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88567" y="2715277"/>
            <a:ext cx="8811001" cy="210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054" spc="103">
                <a:solidFill>
                  <a:srgbClr val="004AAD"/>
                </a:solidFill>
                <a:latin typeface="Montserrat Italics"/>
              </a:rPr>
              <a:t>Reflective Consultation has improved my ability to slow down, observe, and reflect within my professional role of working with trauma-exposed populations.</a:t>
            </a:r>
          </a:p>
          <a:p>
            <a:pPr>
              <a:lnSpc>
                <a:spcPts val="3359"/>
              </a:lnSpc>
            </a:pPr>
            <a:endParaRPr lang="en-US" sz="3054" spc="103">
              <a:solidFill>
                <a:srgbClr val="004AAD"/>
              </a:solidFill>
              <a:latin typeface="Montserrat Itali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442779" y="2375910"/>
            <a:ext cx="1985999" cy="1985999"/>
            <a:chOff x="0" y="0"/>
            <a:chExt cx="2647998" cy="2647998"/>
          </a:xfrm>
        </p:grpSpPr>
        <p:sp>
          <p:nvSpPr>
            <p:cNvPr id="7" name="TextBox 7"/>
            <p:cNvSpPr txBox="1"/>
            <p:nvPr/>
          </p:nvSpPr>
          <p:spPr>
            <a:xfrm>
              <a:off x="719439" y="950320"/>
              <a:ext cx="1209120" cy="642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4"/>
                </a:lnSpc>
              </a:pPr>
              <a:r>
                <a:rPr lang="en-US" sz="2653">
                  <a:solidFill>
                    <a:srgbClr val="545454"/>
                  </a:solidFill>
                  <a:latin typeface="Kollektif"/>
                </a:rPr>
                <a:t>64.2%</a:t>
              </a: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0"/>
              <a:ext cx="2647998" cy="2647998"/>
              <a:chOff x="0" y="0"/>
              <a:chExt cx="2540000" cy="254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BBCBC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282857" y="0"/>
                <a:ext cx="2357602" cy="2670712"/>
              </a:xfrm>
              <a:custGeom>
                <a:avLst/>
                <a:gdLst/>
                <a:ahLst/>
                <a:cxnLst/>
                <a:rect l="l" t="t" r="r" b="b"/>
                <a:pathLst>
                  <a:path w="2357602" h="2670712">
                    <a:moveTo>
                      <a:pt x="987143" y="0"/>
                    </a:moveTo>
                    <a:cubicBezTo>
                      <a:pt x="1578515" y="0"/>
                      <a:pt x="2091623" y="408174"/>
                      <a:pt x="2224613" y="984399"/>
                    </a:cubicBezTo>
                    <a:cubicBezTo>
                      <a:pt x="2357602" y="1560623"/>
                      <a:pt x="2075273" y="2152380"/>
                      <a:pt x="1543715" y="2411546"/>
                    </a:cubicBezTo>
                    <a:cubicBezTo>
                      <a:pt x="1012157" y="2670712"/>
                      <a:pt x="372066" y="2528690"/>
                      <a:pt x="0" y="2069030"/>
                    </a:cubicBezTo>
                    <a:lnTo>
                      <a:pt x="394857" y="1749418"/>
                    </a:lnTo>
                    <a:cubicBezTo>
                      <a:pt x="618097" y="2025214"/>
                      <a:pt x="1002152" y="2110427"/>
                      <a:pt x="1321086" y="1954928"/>
                    </a:cubicBezTo>
                    <a:cubicBezTo>
                      <a:pt x="1640021" y="1799428"/>
                      <a:pt x="1809419" y="1444374"/>
                      <a:pt x="1729625" y="1098639"/>
                    </a:cubicBezTo>
                    <a:cubicBezTo>
                      <a:pt x="1649831" y="752905"/>
                      <a:pt x="1341966" y="508000"/>
                      <a:pt x="987143" y="50800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TextBox 11"/>
          <p:cNvSpPr txBox="1"/>
          <p:nvPr/>
        </p:nvSpPr>
        <p:spPr>
          <a:xfrm>
            <a:off x="11711552" y="1904396"/>
            <a:ext cx="1448454" cy="32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1"/>
              </a:lnSpc>
            </a:pPr>
            <a:r>
              <a:rPr lang="en-US" sz="2451" spc="78">
                <a:solidFill>
                  <a:srgbClr val="4D4D4E"/>
                </a:solidFill>
                <a:latin typeface="Montserrat Classic"/>
              </a:rPr>
              <a:t>n=136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59871" y="7684180"/>
            <a:ext cx="9340305" cy="331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36"/>
              </a:lnSpc>
            </a:pPr>
            <a:r>
              <a:rPr lang="en-US" sz="2536">
                <a:solidFill>
                  <a:srgbClr val="4D4D4E"/>
                </a:solidFill>
                <a:latin typeface="DM Sans Italics"/>
              </a:rPr>
              <a:t>*Positively</a:t>
            </a:r>
            <a:r>
              <a:rPr lang="en-US" sz="2536">
                <a:solidFill>
                  <a:srgbClr val="4D4D4E"/>
                </a:solidFill>
                <a:latin typeface="DM Sans"/>
              </a:rPr>
              <a:t> defined as </a:t>
            </a:r>
            <a:r>
              <a:rPr lang="en-US" sz="2536">
                <a:solidFill>
                  <a:srgbClr val="00BF6F"/>
                </a:solidFill>
                <a:latin typeface="DM Sans"/>
              </a:rPr>
              <a:t>strongly agree</a:t>
            </a:r>
            <a:r>
              <a:rPr lang="en-US" sz="2536">
                <a:solidFill>
                  <a:srgbClr val="4D4D4E"/>
                </a:solidFill>
                <a:latin typeface="DM Sans"/>
              </a:rPr>
              <a:t> or </a:t>
            </a:r>
            <a:r>
              <a:rPr lang="en-US" sz="2536">
                <a:solidFill>
                  <a:srgbClr val="507CB6"/>
                </a:solidFill>
                <a:latin typeface="DM Sans"/>
              </a:rPr>
              <a:t>agree </a:t>
            </a:r>
            <a:r>
              <a:rPr lang="en-US" sz="2536">
                <a:solidFill>
                  <a:srgbClr val="4D4D4E"/>
                </a:solidFill>
                <a:latin typeface="DM Sans"/>
              </a:rPr>
              <a:t>responses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948357" y="8010408"/>
            <a:ext cx="10423297" cy="280331"/>
            <a:chOff x="0" y="0"/>
            <a:chExt cx="13897729" cy="373775"/>
          </a:xfrm>
        </p:grpSpPr>
        <p:sp>
          <p:nvSpPr>
            <p:cNvPr id="14" name="Freeform 14"/>
            <p:cNvSpPr/>
            <p:nvPr/>
          </p:nvSpPr>
          <p:spPr>
            <a:xfrm>
              <a:off x="4332946" y="134647"/>
              <a:ext cx="219585" cy="239128"/>
            </a:xfrm>
            <a:custGeom>
              <a:avLst/>
              <a:gdLst/>
              <a:ahLst/>
              <a:cxnLst/>
              <a:rect l="l" t="t" r="r" b="b"/>
              <a:pathLst>
                <a:path w="219585" h="239128">
                  <a:moveTo>
                    <a:pt x="0" y="0"/>
                  </a:moveTo>
                  <a:lnTo>
                    <a:pt x="219585" y="0"/>
                  </a:lnTo>
                  <a:lnTo>
                    <a:pt x="219585" y="239128"/>
                  </a:lnTo>
                  <a:lnTo>
                    <a:pt x="0" y="239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7734" t="-36148" r="-65039" b="-6129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614299" y="28575"/>
              <a:ext cx="2921035" cy="34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78"/>
                </a:lnSpc>
              </a:pPr>
              <a:r>
                <a:rPr lang="en-US" sz="1878" spc="60">
                  <a:solidFill>
                    <a:srgbClr val="4D4D4E"/>
                  </a:solidFill>
                  <a:latin typeface="Montserrat Classic"/>
                </a:rPr>
                <a:t>somewhat agree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90411" y="106813"/>
              <a:ext cx="231805" cy="239128"/>
            </a:xfrm>
            <a:custGeom>
              <a:avLst/>
              <a:gdLst/>
              <a:ahLst/>
              <a:cxnLst/>
              <a:rect l="l" t="t" r="r" b="b"/>
              <a:pathLst>
                <a:path w="231805" h="239128">
                  <a:moveTo>
                    <a:pt x="0" y="0"/>
                  </a:moveTo>
                  <a:lnTo>
                    <a:pt x="231805" y="0"/>
                  </a:lnTo>
                  <a:lnTo>
                    <a:pt x="231805" y="239128"/>
                  </a:lnTo>
                  <a:lnTo>
                    <a:pt x="0" y="239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9124" t="-23412" r="-56827" b="-482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991706" y="28575"/>
              <a:ext cx="1713230" cy="34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78"/>
                </a:lnSpc>
              </a:pPr>
              <a:r>
                <a:rPr lang="en-US" sz="1878" spc="60">
                  <a:solidFill>
                    <a:srgbClr val="4D4D4E"/>
                  </a:solidFill>
                  <a:latin typeface="Montserrat Classic"/>
                </a:rPr>
                <a:t>disagree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9658695" y="129790"/>
              <a:ext cx="184639" cy="191498"/>
            </a:xfrm>
            <a:custGeom>
              <a:avLst/>
              <a:gdLst/>
              <a:ahLst/>
              <a:cxnLst/>
              <a:rect l="l" t="t" r="r" b="b"/>
              <a:pathLst>
                <a:path w="184639" h="191498">
                  <a:moveTo>
                    <a:pt x="0" y="0"/>
                  </a:moveTo>
                  <a:lnTo>
                    <a:pt x="184638" y="0"/>
                  </a:lnTo>
                  <a:lnTo>
                    <a:pt x="184638" y="191498"/>
                  </a:lnTo>
                  <a:lnTo>
                    <a:pt x="0" y="19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4672" t="-47573" r="-167100" b="-13354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923002" y="28575"/>
              <a:ext cx="3974728" cy="34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78"/>
                </a:lnSpc>
              </a:pPr>
              <a:r>
                <a:rPr lang="en-US" sz="1878" spc="60">
                  <a:solidFill>
                    <a:srgbClr val="4D4D4E"/>
                  </a:solidFill>
                  <a:latin typeface="Montserrat Classic"/>
                </a:rPr>
                <a:t>strongly disagree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2935334" y="172543"/>
              <a:ext cx="206124" cy="174464"/>
            </a:xfrm>
            <a:custGeom>
              <a:avLst/>
              <a:gdLst/>
              <a:ahLst/>
              <a:cxnLst/>
              <a:rect l="l" t="t" r="r" b="b"/>
              <a:pathLst>
                <a:path w="206124" h="174464">
                  <a:moveTo>
                    <a:pt x="0" y="0"/>
                  </a:moveTo>
                  <a:lnTo>
                    <a:pt x="206124" y="0"/>
                  </a:lnTo>
                  <a:lnTo>
                    <a:pt x="206124" y="174464"/>
                  </a:lnTo>
                  <a:lnTo>
                    <a:pt x="0" y="174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4474" r="-129582" b="-5000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210948" y="28575"/>
              <a:ext cx="1713230" cy="34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78"/>
                </a:lnSpc>
              </a:pPr>
              <a:r>
                <a:rPr lang="en-US" sz="1878" spc="60">
                  <a:solidFill>
                    <a:srgbClr val="4D4D4E"/>
                  </a:solidFill>
                  <a:latin typeface="Montserrat Classic"/>
                </a:rPr>
                <a:t>agree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140561"/>
              <a:ext cx="175025" cy="186888"/>
            </a:xfrm>
            <a:custGeom>
              <a:avLst/>
              <a:gdLst/>
              <a:ahLst/>
              <a:cxnLst/>
              <a:rect l="l" t="t" r="r" b="b"/>
              <a:pathLst>
                <a:path w="175025" h="186888">
                  <a:moveTo>
                    <a:pt x="0" y="0"/>
                  </a:moveTo>
                  <a:lnTo>
                    <a:pt x="175025" y="0"/>
                  </a:lnTo>
                  <a:lnTo>
                    <a:pt x="175025" y="186888"/>
                  </a:lnTo>
                  <a:lnTo>
                    <a:pt x="0" y="186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7934" t="-90479" r="-113413" b="-5704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23228" y="28575"/>
              <a:ext cx="2557650" cy="34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78"/>
                </a:lnSpc>
              </a:pPr>
              <a:r>
                <a:rPr lang="en-US" sz="1878" spc="60">
                  <a:solidFill>
                    <a:srgbClr val="4D4D4E"/>
                  </a:solidFill>
                  <a:latin typeface="Montserrat Classic"/>
                </a:rPr>
                <a:t>strongly agree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586174" y="2028253"/>
            <a:ext cx="1267782" cy="284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2146" spc="68">
                <a:solidFill>
                  <a:srgbClr val="4D4D4E"/>
                </a:solidFill>
                <a:latin typeface="Montserrat Classic"/>
              </a:rPr>
              <a:t>n=200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81734" y="1507980"/>
            <a:ext cx="2108090" cy="624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4D4D4E"/>
                </a:solidFill>
                <a:latin typeface="DM Sans Bold"/>
              </a:rPr>
              <a:t>6 MONTHS</a:t>
            </a:r>
          </a:p>
          <a:p>
            <a:pPr algn="ctr">
              <a:lnSpc>
                <a:spcPts val="1684"/>
              </a:lnSpc>
            </a:pPr>
            <a:endParaRPr lang="en-US" sz="3200">
              <a:solidFill>
                <a:srgbClr val="4D4D4E"/>
              </a:solidFill>
              <a:latin typeface="DM Sans Bold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11539696" y="5338609"/>
            <a:ext cx="1985999" cy="1985999"/>
            <a:chOff x="0" y="0"/>
            <a:chExt cx="2647998" cy="2647998"/>
          </a:xfrm>
        </p:grpSpPr>
        <p:sp>
          <p:nvSpPr>
            <p:cNvPr id="27" name="TextBox 27"/>
            <p:cNvSpPr txBox="1"/>
            <p:nvPr/>
          </p:nvSpPr>
          <p:spPr>
            <a:xfrm>
              <a:off x="754940" y="950320"/>
              <a:ext cx="1138118" cy="642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4"/>
                </a:lnSpc>
              </a:pPr>
              <a:r>
                <a:rPr lang="en-US" sz="2653">
                  <a:solidFill>
                    <a:srgbClr val="545454"/>
                  </a:solidFill>
                  <a:latin typeface="Kollektif"/>
                </a:rPr>
                <a:t>58.2%</a:t>
              </a:r>
            </a:p>
          </p:txBody>
        </p:sp>
        <p:grpSp>
          <p:nvGrpSpPr>
            <p:cNvPr id="28" name="Group 28"/>
            <p:cNvGrpSpPr>
              <a:grpSpLocks noChangeAspect="1"/>
            </p:cNvGrpSpPr>
            <p:nvPr/>
          </p:nvGrpSpPr>
          <p:grpSpPr>
            <a:xfrm>
              <a:off x="0" y="0"/>
              <a:ext cx="2647998" cy="2647998"/>
              <a:chOff x="0" y="0"/>
              <a:chExt cx="2540000" cy="254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BBCBC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643542" y="0"/>
                <a:ext cx="2002230" cy="2637509"/>
              </a:xfrm>
              <a:custGeom>
                <a:avLst/>
                <a:gdLst/>
                <a:ahLst/>
                <a:cxnLst/>
                <a:rect l="l" t="t" r="r" b="b"/>
                <a:pathLst>
                  <a:path w="2002230" h="2637509">
                    <a:moveTo>
                      <a:pt x="626458" y="0"/>
                    </a:moveTo>
                    <a:lnTo>
                      <a:pt x="626458" y="0"/>
                    </a:lnTo>
                    <a:cubicBezTo>
                      <a:pt x="1159162" y="0"/>
                      <a:pt x="1635254" y="332447"/>
                      <a:pt x="1818742" y="832553"/>
                    </a:cubicBezTo>
                    <a:cubicBezTo>
                      <a:pt x="2002230" y="1332659"/>
                      <a:pt x="1854114" y="1894127"/>
                      <a:pt x="1447813" y="2238646"/>
                    </a:cubicBezTo>
                    <a:cubicBezTo>
                      <a:pt x="1041513" y="2583165"/>
                      <a:pt x="463385" y="2637509"/>
                      <a:pt x="0" y="2374740"/>
                    </a:cubicBezTo>
                    <a:lnTo>
                      <a:pt x="250583" y="1932844"/>
                    </a:lnTo>
                    <a:cubicBezTo>
                      <a:pt x="528614" y="2090505"/>
                      <a:pt x="875491" y="2057899"/>
                      <a:pt x="1119271" y="1851188"/>
                    </a:cubicBezTo>
                    <a:cubicBezTo>
                      <a:pt x="1363051" y="1644476"/>
                      <a:pt x="1451921" y="1307595"/>
                      <a:pt x="1341828" y="1007532"/>
                    </a:cubicBezTo>
                    <a:cubicBezTo>
                      <a:pt x="1231735" y="707469"/>
                      <a:pt x="946080" y="508000"/>
                      <a:pt x="626458" y="508000"/>
                    </a:cubicBezTo>
                    <a:close/>
                  </a:path>
                </a:pathLst>
              </a:custGeom>
              <a:solidFill>
                <a:srgbClr val="05176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1" name="Group 31"/>
          <p:cNvGrpSpPr/>
          <p:nvPr/>
        </p:nvGrpSpPr>
        <p:grpSpPr>
          <a:xfrm>
            <a:off x="14227066" y="2375910"/>
            <a:ext cx="1985999" cy="1985999"/>
            <a:chOff x="0" y="0"/>
            <a:chExt cx="2647998" cy="2647998"/>
          </a:xfrm>
        </p:grpSpPr>
        <p:sp>
          <p:nvSpPr>
            <p:cNvPr id="32" name="TextBox 32"/>
            <p:cNvSpPr txBox="1"/>
            <p:nvPr/>
          </p:nvSpPr>
          <p:spPr>
            <a:xfrm>
              <a:off x="916226" y="950320"/>
              <a:ext cx="815547" cy="642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4"/>
                </a:lnSpc>
              </a:pPr>
              <a:r>
                <a:rPr lang="en-US" sz="2653">
                  <a:solidFill>
                    <a:srgbClr val="545454"/>
                  </a:solidFill>
                  <a:latin typeface="Kollektif"/>
                </a:rPr>
                <a:t>96%</a:t>
              </a:r>
            </a:p>
          </p:txBody>
        </p:sp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0" y="0"/>
              <a:ext cx="2647998" cy="2647998"/>
              <a:chOff x="0" y="0"/>
              <a:chExt cx="2540000" cy="254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BBCBC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-103499" y="0"/>
                <a:ext cx="2683266" cy="2614312"/>
              </a:xfrm>
              <a:custGeom>
                <a:avLst/>
                <a:gdLst/>
                <a:ahLst/>
                <a:cxnLst/>
                <a:rect l="l" t="t" r="r" b="b"/>
                <a:pathLst>
                  <a:path w="2683266" h="2614312">
                    <a:moveTo>
                      <a:pt x="1373499" y="0"/>
                    </a:moveTo>
                    <a:cubicBezTo>
                      <a:pt x="2043783" y="0"/>
                      <a:pt x="2598670" y="520909"/>
                      <a:pt x="2640968" y="1189858"/>
                    </a:cubicBezTo>
                    <a:cubicBezTo>
                      <a:pt x="2683266" y="1858806"/>
                      <a:pt x="2198410" y="2445459"/>
                      <a:pt x="1533464" y="2529886"/>
                    </a:cubicBezTo>
                    <a:cubicBezTo>
                      <a:pt x="868518" y="2614312"/>
                      <a:pt x="252438" y="2167443"/>
                      <a:pt x="126219" y="1509150"/>
                    </a:cubicBezTo>
                    <a:cubicBezTo>
                      <a:pt x="0" y="850857"/>
                      <a:pt x="407101" y="207806"/>
                      <a:pt x="1056117" y="40297"/>
                    </a:cubicBezTo>
                    <a:lnTo>
                      <a:pt x="1183070" y="532178"/>
                    </a:lnTo>
                    <a:cubicBezTo>
                      <a:pt x="793660" y="632684"/>
                      <a:pt x="549400" y="1018514"/>
                      <a:pt x="625131" y="1413490"/>
                    </a:cubicBezTo>
                    <a:cubicBezTo>
                      <a:pt x="700863" y="1808466"/>
                      <a:pt x="1070511" y="2076587"/>
                      <a:pt x="1469478" y="2025931"/>
                    </a:cubicBezTo>
                    <a:cubicBezTo>
                      <a:pt x="1868446" y="1975275"/>
                      <a:pt x="2159359" y="1623284"/>
                      <a:pt x="2133980" y="1221915"/>
                    </a:cubicBezTo>
                    <a:cubicBezTo>
                      <a:pt x="2108602" y="820546"/>
                      <a:pt x="1775670" y="508000"/>
                      <a:pt x="1373499" y="50800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" name="TextBox 36"/>
          <p:cNvSpPr txBox="1"/>
          <p:nvPr/>
        </p:nvSpPr>
        <p:spPr>
          <a:xfrm>
            <a:off x="11069586" y="798860"/>
            <a:ext cx="6314960" cy="32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2"/>
              </a:lnSpc>
            </a:pPr>
            <a:r>
              <a:rPr lang="en-US" sz="2442" spc="-61">
                <a:solidFill>
                  <a:srgbClr val="4D4D4E"/>
                </a:solidFill>
                <a:latin typeface="Montserrat Classic"/>
              </a:rPr>
              <a:t> % of participants who answered positively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88567" y="5605216"/>
            <a:ext cx="9151029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4"/>
              </a:lnSpc>
            </a:pPr>
            <a:r>
              <a:rPr lang="en-US" sz="3149" spc="107">
                <a:solidFill>
                  <a:srgbClr val="051760"/>
                </a:solidFill>
                <a:latin typeface="Montserrat Italics"/>
              </a:rPr>
              <a:t>I gained the skills, support, or knowledge I needed to help navigate the topics/cases brought to this month's consultation(s).</a:t>
            </a:r>
          </a:p>
          <a:p>
            <a:pPr>
              <a:lnSpc>
                <a:spcPts val="3464"/>
              </a:lnSpc>
            </a:pPr>
            <a:endParaRPr lang="en-US" sz="3149" spc="107">
              <a:solidFill>
                <a:srgbClr val="051760"/>
              </a:solidFill>
              <a:latin typeface="Montserrat Italics"/>
            </a:endParaRPr>
          </a:p>
        </p:txBody>
      </p:sp>
      <p:grpSp>
        <p:nvGrpSpPr>
          <p:cNvPr id="38" name="Group 38"/>
          <p:cNvGrpSpPr/>
          <p:nvPr/>
        </p:nvGrpSpPr>
        <p:grpSpPr>
          <a:xfrm>
            <a:off x="14323983" y="5338609"/>
            <a:ext cx="1985999" cy="1985999"/>
            <a:chOff x="0" y="0"/>
            <a:chExt cx="2647998" cy="2647998"/>
          </a:xfrm>
        </p:grpSpPr>
        <p:sp>
          <p:nvSpPr>
            <p:cNvPr id="39" name="TextBox 39"/>
            <p:cNvSpPr txBox="1"/>
            <p:nvPr/>
          </p:nvSpPr>
          <p:spPr>
            <a:xfrm>
              <a:off x="748657" y="950320"/>
              <a:ext cx="1150684" cy="642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4"/>
                </a:lnSpc>
              </a:pPr>
              <a:r>
                <a:rPr lang="en-US" sz="2653">
                  <a:solidFill>
                    <a:srgbClr val="545454"/>
                  </a:solidFill>
                  <a:latin typeface="Kollektif"/>
                </a:rPr>
                <a:t>95.5%</a:t>
              </a:r>
            </a:p>
          </p:txBody>
        </p:sp>
        <p:grpSp>
          <p:nvGrpSpPr>
            <p:cNvPr id="40" name="Group 40"/>
            <p:cNvGrpSpPr>
              <a:grpSpLocks noChangeAspect="1"/>
            </p:cNvGrpSpPr>
            <p:nvPr/>
          </p:nvGrpSpPr>
          <p:grpSpPr>
            <a:xfrm>
              <a:off x="0" y="0"/>
              <a:ext cx="2647998" cy="2647998"/>
              <a:chOff x="0" y="0"/>
              <a:chExt cx="2540000" cy="25400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BBCBC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2"/>
              <p:cNvSpPr/>
              <p:nvPr/>
            </p:nvSpPr>
            <p:spPr>
              <a:xfrm>
                <a:off x="-111851" y="0"/>
                <a:ext cx="2695760" cy="2621254"/>
              </a:xfrm>
              <a:custGeom>
                <a:avLst/>
                <a:gdLst/>
                <a:ahLst/>
                <a:cxnLst/>
                <a:rect l="l" t="t" r="r" b="b"/>
                <a:pathLst>
                  <a:path w="2695760" h="2621254">
                    <a:moveTo>
                      <a:pt x="1381851" y="0"/>
                    </a:moveTo>
                    <a:cubicBezTo>
                      <a:pt x="2048446" y="0"/>
                      <a:pt x="2601600" y="515373"/>
                      <a:pt x="2648679" y="1180304"/>
                    </a:cubicBezTo>
                    <a:cubicBezTo>
                      <a:pt x="2695759" y="1845234"/>
                      <a:pt x="2220740" y="2433406"/>
                      <a:pt x="1560796" y="2527330"/>
                    </a:cubicBezTo>
                    <a:cubicBezTo>
                      <a:pt x="900851" y="2621254"/>
                      <a:pt x="280599" y="2188962"/>
                      <a:pt x="140299" y="1537299"/>
                    </a:cubicBezTo>
                    <a:cubicBezTo>
                      <a:pt x="0" y="885636"/>
                      <a:pt x="387405" y="236401"/>
                      <a:pt x="1027532" y="50427"/>
                    </a:cubicBezTo>
                    <a:lnTo>
                      <a:pt x="1169260" y="538256"/>
                    </a:lnTo>
                    <a:cubicBezTo>
                      <a:pt x="785184" y="649841"/>
                      <a:pt x="552740" y="1039382"/>
                      <a:pt x="636920" y="1430379"/>
                    </a:cubicBezTo>
                    <a:cubicBezTo>
                      <a:pt x="721099" y="1821377"/>
                      <a:pt x="1093251" y="2080752"/>
                      <a:pt x="1489218" y="2024398"/>
                    </a:cubicBezTo>
                    <a:cubicBezTo>
                      <a:pt x="1885185" y="1968044"/>
                      <a:pt x="2170196" y="1615140"/>
                      <a:pt x="2141948" y="1216182"/>
                    </a:cubicBezTo>
                    <a:cubicBezTo>
                      <a:pt x="2113700" y="817224"/>
                      <a:pt x="1781808" y="508000"/>
                      <a:pt x="1381851" y="508000"/>
                    </a:cubicBezTo>
                    <a:close/>
                  </a:path>
                </a:pathLst>
              </a:custGeom>
              <a:solidFill>
                <a:srgbClr val="05176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TextBox 43"/>
          <p:cNvSpPr txBox="1"/>
          <p:nvPr/>
        </p:nvSpPr>
        <p:spPr>
          <a:xfrm>
            <a:off x="13838638" y="1527030"/>
            <a:ext cx="2492172" cy="617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2"/>
              </a:lnSpc>
            </a:pPr>
            <a:r>
              <a:rPr lang="en-US" sz="3262">
                <a:solidFill>
                  <a:srgbClr val="4D4D4E"/>
                </a:solidFill>
                <a:latin typeface="DM Sans Bold"/>
              </a:rPr>
              <a:t>18 MONTHS</a:t>
            </a:r>
          </a:p>
          <a:p>
            <a:pPr algn="ctr">
              <a:lnSpc>
                <a:spcPts val="1716"/>
              </a:lnSpc>
            </a:pPr>
            <a:endParaRPr lang="en-US" sz="3262">
              <a:solidFill>
                <a:srgbClr val="4D4D4E"/>
              </a:solidFill>
              <a:latin typeface="DM Sans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6151722" y="3416534"/>
            <a:ext cx="1448454" cy="353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651" spc="84">
                <a:solidFill>
                  <a:srgbClr val="298B0C"/>
                </a:solidFill>
                <a:latin typeface="Montserrat Classic"/>
              </a:rPr>
              <a:t>+31.8%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09981" y="6268680"/>
            <a:ext cx="1448454" cy="353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651" spc="84">
                <a:solidFill>
                  <a:srgbClr val="298B0C"/>
                </a:solidFill>
                <a:latin typeface="Montserrat Classic"/>
              </a:rPr>
              <a:t>+37.3%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9448914" y="8622040"/>
            <a:ext cx="8365365" cy="489425"/>
            <a:chOff x="0" y="0"/>
            <a:chExt cx="11153820" cy="652567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0"/>
              <a:ext cx="11153820" cy="652567"/>
              <a:chOff x="0" y="0"/>
              <a:chExt cx="2203224" cy="128902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2203224" cy="128902"/>
              </a:xfrm>
              <a:custGeom>
                <a:avLst/>
                <a:gdLst/>
                <a:ahLst/>
                <a:cxnLst/>
                <a:rect l="l" t="t" r="r" b="b"/>
                <a:pathLst>
                  <a:path w="2203224" h="128902">
                    <a:moveTo>
                      <a:pt x="0" y="0"/>
                    </a:moveTo>
                    <a:lnTo>
                      <a:pt x="2203224" y="0"/>
                    </a:lnTo>
                    <a:lnTo>
                      <a:pt x="2203224" y="128902"/>
                    </a:lnTo>
                    <a:lnTo>
                      <a:pt x="0" y="12890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0"/>
                  </a:lnSpc>
                </a:pPr>
                <a:endParaRPr/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471063" y="95567"/>
              <a:ext cx="10211693" cy="397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10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Bold"/>
                </a:rPr>
                <a:t>Source: Calaveras Monthly Evals, 2021 - Present</a:t>
              </a:r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1588567" y="1505596"/>
            <a:ext cx="6726444" cy="647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167AF"/>
                </a:solidFill>
                <a:latin typeface="DM Sans Bold"/>
              </a:rPr>
              <a:t>IT'S A PROCESS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897805" y="7866264"/>
            <a:ext cx="5064356" cy="616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4"/>
              </a:lnSpc>
            </a:pPr>
            <a:r>
              <a:rPr lang="en-US" sz="2534" spc="81">
                <a:solidFill>
                  <a:srgbClr val="F2F4F5"/>
                </a:solidFill>
                <a:latin typeface="Barlow Bold Italics"/>
              </a:rPr>
              <a:t>IT'S LIKE BUILT-IN SELF CARE. </a:t>
            </a:r>
          </a:p>
          <a:p>
            <a:pPr marL="0" lvl="1" indent="0" algn="r">
              <a:lnSpc>
                <a:spcPts val="2236"/>
              </a:lnSpc>
            </a:pPr>
            <a:r>
              <a:rPr lang="en-US" sz="2236" spc="71">
                <a:solidFill>
                  <a:srgbClr val="F2F4F5"/>
                </a:solidFill>
                <a:latin typeface="Barlow Italics"/>
              </a:rPr>
              <a:t>-child welfare social worker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-788993" y="9179168"/>
            <a:ext cx="1688153" cy="1767285"/>
          </a:xfrm>
          <a:prstGeom prst="rect">
            <a:avLst/>
          </a:prstGeom>
        </p:spPr>
        <p:txBody>
          <a:bodyPr lIns="60638" tIns="60638" rIns="60638" bIns="60638" rtlCol="0" anchor="ctr"/>
          <a:lstStyle/>
          <a:p>
            <a:pPr algn="ctr">
              <a:lnSpc>
                <a:spcPts val="2823"/>
              </a:lnSpc>
            </a:pPr>
            <a:endParaRPr/>
          </a:p>
        </p:txBody>
      </p:sp>
      <p:sp>
        <p:nvSpPr>
          <p:cNvPr id="58" name="Freeform 15">
            <a:extLst>
              <a:ext uri="{FF2B5EF4-FFF2-40B4-BE49-F238E27FC236}">
                <a16:creationId xmlns:a16="http://schemas.microsoft.com/office/drawing/2014/main" id="{6EC8A858-A908-459F-2727-5CAD1C3C4C53}"/>
              </a:ext>
            </a:extLst>
          </p:cNvPr>
          <p:cNvSpPr/>
          <p:nvPr/>
        </p:nvSpPr>
        <p:spPr>
          <a:xfrm>
            <a:off x="1" y="9221455"/>
            <a:ext cx="18288000" cy="1048971"/>
          </a:xfrm>
          <a:custGeom>
            <a:avLst/>
            <a:gdLst/>
            <a:ahLst/>
            <a:cxnLst/>
            <a:rect l="l" t="t" r="r" b="b"/>
            <a:pathLst>
              <a:path w="9613224" h="960016">
                <a:moveTo>
                  <a:pt x="6979" y="0"/>
                </a:moveTo>
                <a:lnTo>
                  <a:pt x="9606245" y="0"/>
                </a:lnTo>
                <a:cubicBezTo>
                  <a:pt x="9610099" y="0"/>
                  <a:pt x="9613224" y="3125"/>
                  <a:pt x="9613224" y="6979"/>
                </a:cubicBezTo>
                <a:lnTo>
                  <a:pt x="9613224" y="953036"/>
                </a:lnTo>
                <a:cubicBezTo>
                  <a:pt x="9613224" y="954887"/>
                  <a:pt x="9612488" y="956662"/>
                  <a:pt x="9611180" y="957971"/>
                </a:cubicBezTo>
                <a:cubicBezTo>
                  <a:pt x="9609871" y="959280"/>
                  <a:pt x="9608096" y="960016"/>
                  <a:pt x="9606245" y="960016"/>
                </a:cubicBezTo>
                <a:lnTo>
                  <a:pt x="6979" y="960016"/>
                </a:lnTo>
                <a:cubicBezTo>
                  <a:pt x="5128" y="960016"/>
                  <a:pt x="3353" y="959280"/>
                  <a:pt x="2044" y="957971"/>
                </a:cubicBezTo>
                <a:cubicBezTo>
                  <a:pt x="735" y="956662"/>
                  <a:pt x="0" y="954887"/>
                  <a:pt x="0" y="953036"/>
                </a:cubicBezTo>
                <a:lnTo>
                  <a:pt x="0" y="6979"/>
                </a:lnTo>
                <a:cubicBezTo>
                  <a:pt x="0" y="5128"/>
                  <a:pt x="735" y="3353"/>
                  <a:pt x="2044" y="2044"/>
                </a:cubicBezTo>
                <a:cubicBezTo>
                  <a:pt x="3353" y="735"/>
                  <a:pt x="5128" y="0"/>
                  <a:pt x="6979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59" name="TextBox 51">
            <a:extLst>
              <a:ext uri="{FF2B5EF4-FFF2-40B4-BE49-F238E27FC236}">
                <a16:creationId xmlns:a16="http://schemas.microsoft.com/office/drawing/2014/main" id="{01AC772B-639E-4743-0623-871BBF03C71A}"/>
              </a:ext>
            </a:extLst>
          </p:cNvPr>
          <p:cNvSpPr txBox="1"/>
          <p:nvPr/>
        </p:nvSpPr>
        <p:spPr>
          <a:xfrm>
            <a:off x="449994" y="9220200"/>
            <a:ext cx="17388011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 dirty="0">
                <a:solidFill>
                  <a:srgbClr val="9AA6AC"/>
                </a:solidFill>
                <a:latin typeface="Now"/>
              </a:rPr>
              <a:t>Addressing Secondary Traumatic Stress, Supporting Skill Development, and Improving Workforce Resilience through Reflective Supervision/Consultation (RSC), CWDA Conference 2023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9AA6AC"/>
                </a:solidFill>
                <a:latin typeface="Now"/>
              </a:rPr>
              <a:t>Alyssa Najera Consulting | Calaveras County Health and Human Services | Tuolumne County Department of Social Services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55869" y="2408309"/>
            <a:ext cx="6713914" cy="731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0"/>
              </a:lnSpc>
            </a:pPr>
            <a:r>
              <a:rPr lang="en-US" sz="3350" spc="107">
                <a:solidFill>
                  <a:srgbClr val="544F4F"/>
                </a:solidFill>
                <a:latin typeface="Barlow"/>
              </a:rPr>
              <a:t>"THERE IS MORE POSITIVITY." </a:t>
            </a:r>
          </a:p>
          <a:p>
            <a:pPr marL="0" lvl="1" indent="0" algn="r">
              <a:lnSpc>
                <a:spcPts val="2799"/>
              </a:lnSpc>
            </a:pPr>
            <a:endParaRPr lang="en-US" sz="3350" spc="107">
              <a:solidFill>
                <a:srgbClr val="544F4F"/>
              </a:solidFill>
              <a:latin typeface="Barlow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92174" y="3308374"/>
            <a:ext cx="3063695" cy="2850925"/>
            <a:chOff x="0" y="0"/>
            <a:chExt cx="4084927" cy="3801233"/>
          </a:xfrm>
        </p:grpSpPr>
        <p:sp>
          <p:nvSpPr>
            <p:cNvPr id="4" name="TextBox 4"/>
            <p:cNvSpPr txBox="1"/>
            <p:nvPr/>
          </p:nvSpPr>
          <p:spPr>
            <a:xfrm>
              <a:off x="0" y="2597308"/>
              <a:ext cx="4084927" cy="120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4"/>
                </a:lnSpc>
              </a:pPr>
              <a:r>
                <a:rPr lang="en-US" sz="3404" spc="108">
                  <a:solidFill>
                    <a:srgbClr val="303030"/>
                  </a:solidFill>
                  <a:latin typeface="Barlow SemiCondensed Semi-Bold"/>
                </a:rPr>
                <a:t>WORKPLACE ENVIRONMENT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724564" y="0"/>
              <a:ext cx="2540158" cy="2540158"/>
            </a:xfrm>
            <a:custGeom>
              <a:avLst/>
              <a:gdLst/>
              <a:ahLst/>
              <a:cxnLst/>
              <a:rect l="l" t="t" r="r" b="b"/>
              <a:pathLst>
                <a:path w="2540158" h="2540158">
                  <a:moveTo>
                    <a:pt x="0" y="0"/>
                  </a:moveTo>
                  <a:lnTo>
                    <a:pt x="2540158" y="0"/>
                  </a:lnTo>
                  <a:lnTo>
                    <a:pt x="2540158" y="2540158"/>
                  </a:lnTo>
                  <a:lnTo>
                    <a:pt x="0" y="2540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81361" y="453734"/>
              <a:ext cx="1426564" cy="1632691"/>
            </a:xfrm>
            <a:custGeom>
              <a:avLst/>
              <a:gdLst/>
              <a:ahLst/>
              <a:cxnLst/>
              <a:rect l="l" t="t" r="r" b="b"/>
              <a:pathLst>
                <a:path w="1426564" h="1632691">
                  <a:moveTo>
                    <a:pt x="0" y="0"/>
                  </a:moveTo>
                  <a:lnTo>
                    <a:pt x="1426564" y="0"/>
                  </a:lnTo>
                  <a:lnTo>
                    <a:pt x="1426564" y="1632690"/>
                  </a:lnTo>
                  <a:lnTo>
                    <a:pt x="0" y="1632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692174" y="619037"/>
            <a:ext cx="3063695" cy="2558140"/>
            <a:chOff x="0" y="0"/>
            <a:chExt cx="4084927" cy="3410853"/>
          </a:xfrm>
        </p:grpSpPr>
        <p:sp>
          <p:nvSpPr>
            <p:cNvPr id="8" name="Freeform 8"/>
            <p:cNvSpPr/>
            <p:nvPr/>
          </p:nvSpPr>
          <p:spPr>
            <a:xfrm>
              <a:off x="772384" y="0"/>
              <a:ext cx="2540158" cy="2540158"/>
            </a:xfrm>
            <a:custGeom>
              <a:avLst/>
              <a:gdLst/>
              <a:ahLst/>
              <a:cxnLst/>
              <a:rect l="l" t="t" r="r" b="b"/>
              <a:pathLst>
                <a:path w="2540158" h="2540158">
                  <a:moveTo>
                    <a:pt x="0" y="0"/>
                  </a:moveTo>
                  <a:lnTo>
                    <a:pt x="2540158" y="0"/>
                  </a:lnTo>
                  <a:lnTo>
                    <a:pt x="2540158" y="2540158"/>
                  </a:lnTo>
                  <a:lnTo>
                    <a:pt x="0" y="2540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63077" y="580665"/>
              <a:ext cx="1358772" cy="1378828"/>
            </a:xfrm>
            <a:custGeom>
              <a:avLst/>
              <a:gdLst/>
              <a:ahLst/>
              <a:cxnLst/>
              <a:rect l="l" t="t" r="r" b="b"/>
              <a:pathLst>
                <a:path w="1358772" h="1378828">
                  <a:moveTo>
                    <a:pt x="0" y="0"/>
                  </a:moveTo>
                  <a:lnTo>
                    <a:pt x="1358772" y="0"/>
                  </a:lnTo>
                  <a:lnTo>
                    <a:pt x="1358772" y="1378828"/>
                  </a:lnTo>
                  <a:lnTo>
                    <a:pt x="0" y="1378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779816"/>
              <a:ext cx="4084927" cy="63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4"/>
                </a:lnSpc>
              </a:pPr>
              <a:r>
                <a:rPr lang="en-US" sz="3404" spc="108">
                  <a:solidFill>
                    <a:srgbClr val="303030"/>
                  </a:solidFill>
                  <a:latin typeface="Barlow SemiCondensed Semi-Bold"/>
                </a:rPr>
                <a:t>TEAMING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692174" y="6478443"/>
            <a:ext cx="3063695" cy="2535144"/>
            <a:chOff x="0" y="0"/>
            <a:chExt cx="4084927" cy="3380192"/>
          </a:xfrm>
        </p:grpSpPr>
        <p:sp>
          <p:nvSpPr>
            <p:cNvPr id="12" name="Freeform 12"/>
            <p:cNvSpPr/>
            <p:nvPr/>
          </p:nvSpPr>
          <p:spPr>
            <a:xfrm>
              <a:off x="772384" y="0"/>
              <a:ext cx="2540158" cy="2540158"/>
            </a:xfrm>
            <a:custGeom>
              <a:avLst/>
              <a:gdLst/>
              <a:ahLst/>
              <a:cxnLst/>
              <a:rect l="l" t="t" r="r" b="b"/>
              <a:pathLst>
                <a:path w="2540158" h="2540158">
                  <a:moveTo>
                    <a:pt x="0" y="0"/>
                  </a:moveTo>
                  <a:lnTo>
                    <a:pt x="2540158" y="0"/>
                  </a:lnTo>
                  <a:lnTo>
                    <a:pt x="2540158" y="2540158"/>
                  </a:lnTo>
                  <a:lnTo>
                    <a:pt x="0" y="2540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749156"/>
              <a:ext cx="4084927" cy="63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4"/>
                </a:lnSpc>
              </a:pPr>
              <a:r>
                <a:rPr lang="en-US" sz="3404" spc="108">
                  <a:solidFill>
                    <a:srgbClr val="303030"/>
                  </a:solidFill>
                  <a:latin typeface="Barlow SemiCondensed Semi-Bold"/>
                </a:rPr>
                <a:t>RETENTION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1178908" y="767055"/>
              <a:ext cx="1727111" cy="1018996"/>
            </a:xfrm>
            <a:custGeom>
              <a:avLst/>
              <a:gdLst/>
              <a:ahLst/>
              <a:cxnLst/>
              <a:rect l="l" t="t" r="r" b="b"/>
              <a:pathLst>
                <a:path w="1727111" h="1018996">
                  <a:moveTo>
                    <a:pt x="0" y="0"/>
                  </a:moveTo>
                  <a:lnTo>
                    <a:pt x="1727111" y="0"/>
                  </a:lnTo>
                  <a:lnTo>
                    <a:pt x="1727111" y="1018995"/>
                  </a:lnTo>
                  <a:lnTo>
                    <a:pt x="0" y="1018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309185" y="1012900"/>
            <a:ext cx="11040157" cy="154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99"/>
              </a:lnSpc>
            </a:pPr>
            <a:r>
              <a:rPr lang="en-US" sz="3299" spc="105">
                <a:solidFill>
                  <a:srgbClr val="544F4F"/>
                </a:solidFill>
                <a:latin typeface="DM Sans"/>
              </a:rPr>
              <a:t>"It allows for everyone to support each other, regardless of our roles in the workplace".</a:t>
            </a:r>
          </a:p>
          <a:p>
            <a:pPr>
              <a:lnSpc>
                <a:spcPts val="3299"/>
              </a:lnSpc>
            </a:pPr>
            <a:endParaRPr lang="en-US" sz="3299" spc="105">
              <a:solidFill>
                <a:srgbClr val="544F4F"/>
              </a:solidFill>
              <a:latin typeface="DM Sans"/>
            </a:endParaRPr>
          </a:p>
          <a:p>
            <a:pPr marL="0" lvl="1" indent="0" algn="r">
              <a:lnSpc>
                <a:spcPts val="2300"/>
              </a:lnSpc>
            </a:pPr>
            <a:endParaRPr lang="en-US" sz="3299" spc="105">
              <a:solidFill>
                <a:srgbClr val="544F4F"/>
              </a:solidFill>
              <a:latin typeface="DM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181887" y="6257719"/>
            <a:ext cx="9294752" cy="232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79"/>
              </a:lnSpc>
            </a:pPr>
            <a:r>
              <a:rPr lang="en-US" sz="3315" spc="29">
                <a:solidFill>
                  <a:srgbClr val="544F4F"/>
                </a:solidFill>
                <a:latin typeface="Now"/>
              </a:rPr>
              <a:t>"It has created a positive and supportive atmosphere [and] helped create a healthy dynamic among coworkers, supervisors, and decrease of employees leaving."</a:t>
            </a:r>
          </a:p>
          <a:p>
            <a:pPr marL="0" lvl="1" indent="0" algn="r">
              <a:lnSpc>
                <a:spcPts val="2400"/>
              </a:lnSpc>
            </a:pPr>
            <a:endParaRPr lang="en-US" sz="3315" spc="29">
              <a:solidFill>
                <a:srgbClr val="544F4F"/>
              </a:solidFill>
              <a:latin typeface="Now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9911194" y="3421889"/>
            <a:ext cx="7010527" cy="2550079"/>
            <a:chOff x="0" y="0"/>
            <a:chExt cx="9347370" cy="34001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347370" cy="3400106"/>
            </a:xfrm>
            <a:custGeom>
              <a:avLst/>
              <a:gdLst/>
              <a:ahLst/>
              <a:cxnLst/>
              <a:rect l="l" t="t" r="r" b="b"/>
              <a:pathLst>
                <a:path w="9347370" h="3400106">
                  <a:moveTo>
                    <a:pt x="0" y="0"/>
                  </a:moveTo>
                  <a:lnTo>
                    <a:pt x="9347370" y="0"/>
                  </a:lnTo>
                  <a:lnTo>
                    <a:pt x="9347370" y="3400106"/>
                  </a:lnTo>
                  <a:lnTo>
                    <a:pt x="0" y="3400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14654" y="762793"/>
              <a:ext cx="7607089" cy="1950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4199" spc="134">
                  <a:solidFill>
                    <a:srgbClr val="0167AF"/>
                  </a:solidFill>
                  <a:latin typeface="Barlow Bold Italics"/>
                </a:rPr>
                <a:t>IT'S LIKE BUILT-IN SELF CARE.</a:t>
              </a:r>
            </a:p>
            <a:p>
              <a:pPr marL="0" lvl="1" indent="0" algn="r">
                <a:lnSpc>
                  <a:spcPts val="3000"/>
                </a:lnSpc>
              </a:pPr>
              <a:r>
                <a:rPr lang="en-US" sz="3000" spc="96">
                  <a:solidFill>
                    <a:srgbClr val="0167AF"/>
                  </a:solidFill>
                  <a:latin typeface="Barlow Italics"/>
                </a:rPr>
                <a:t>- SOCIAL WORKER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-3049011" y="3643984"/>
            <a:ext cx="9960072" cy="1029324"/>
            <a:chOff x="0" y="0"/>
            <a:chExt cx="2977768" cy="2710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977768" cy="271098"/>
            </a:xfrm>
            <a:custGeom>
              <a:avLst/>
              <a:gdLst/>
              <a:ahLst/>
              <a:cxnLst/>
              <a:rect l="l" t="t" r="r" b="b"/>
              <a:pathLst>
                <a:path w="2977768" h="271098">
                  <a:moveTo>
                    <a:pt x="0" y="0"/>
                  </a:moveTo>
                  <a:lnTo>
                    <a:pt x="2977768" y="0"/>
                  </a:lnTo>
                  <a:lnTo>
                    <a:pt x="2977768" y="271098"/>
                  </a:lnTo>
                  <a:lnTo>
                    <a:pt x="0" y="271098"/>
                  </a:lnTo>
                  <a:lnTo>
                    <a:pt x="0" y="0"/>
                  </a:lnTo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69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 rot="-5400000">
            <a:off x="-2183688" y="3966077"/>
            <a:ext cx="8394550" cy="83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0"/>
              </a:lnSpc>
            </a:pPr>
            <a:r>
              <a:rPr lang="en-US" sz="5900" spc="4000" dirty="0">
                <a:solidFill>
                  <a:srgbClr val="0167AF"/>
                </a:solidFill>
                <a:latin typeface="DM Sans Bold"/>
              </a:rPr>
              <a:t>OUTCOMES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983977" y="8768875"/>
            <a:ext cx="8365365" cy="489425"/>
            <a:chOff x="0" y="0"/>
            <a:chExt cx="11153820" cy="65256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1153820" cy="652567"/>
              <a:chOff x="0" y="0"/>
              <a:chExt cx="2203224" cy="128902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203224" cy="128902"/>
              </a:xfrm>
              <a:custGeom>
                <a:avLst/>
                <a:gdLst/>
                <a:ahLst/>
                <a:cxnLst/>
                <a:rect l="l" t="t" r="r" b="b"/>
                <a:pathLst>
                  <a:path w="2203224" h="128902">
                    <a:moveTo>
                      <a:pt x="0" y="0"/>
                    </a:moveTo>
                    <a:lnTo>
                      <a:pt x="2203224" y="0"/>
                    </a:lnTo>
                    <a:lnTo>
                      <a:pt x="2203224" y="128902"/>
                    </a:lnTo>
                    <a:lnTo>
                      <a:pt x="0" y="12890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471063" y="95567"/>
              <a:ext cx="10211693" cy="397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10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Bold"/>
                </a:rPr>
                <a:t>Source: Calaveras Monthly Evals, 2021 - Present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-788993" y="9179168"/>
            <a:ext cx="1688153" cy="1767285"/>
          </a:xfrm>
          <a:prstGeom prst="rect">
            <a:avLst/>
          </a:prstGeom>
        </p:spPr>
        <p:txBody>
          <a:bodyPr lIns="60638" tIns="60638" rIns="60638" bIns="60638" rtlCol="0" anchor="ctr"/>
          <a:lstStyle/>
          <a:p>
            <a:pPr algn="ctr">
              <a:lnSpc>
                <a:spcPts val="2823"/>
              </a:lnSpc>
            </a:pPr>
            <a:endParaRPr/>
          </a:p>
        </p:txBody>
      </p:sp>
      <p:sp>
        <p:nvSpPr>
          <p:cNvPr id="34" name="Freeform 15">
            <a:extLst>
              <a:ext uri="{FF2B5EF4-FFF2-40B4-BE49-F238E27FC236}">
                <a16:creationId xmlns:a16="http://schemas.microsoft.com/office/drawing/2014/main" id="{93915B3E-67C5-D89E-ABD1-57E3C30624B0}"/>
              </a:ext>
            </a:extLst>
          </p:cNvPr>
          <p:cNvSpPr/>
          <p:nvPr/>
        </p:nvSpPr>
        <p:spPr>
          <a:xfrm>
            <a:off x="1" y="9221455"/>
            <a:ext cx="18288000" cy="1048971"/>
          </a:xfrm>
          <a:custGeom>
            <a:avLst/>
            <a:gdLst/>
            <a:ahLst/>
            <a:cxnLst/>
            <a:rect l="l" t="t" r="r" b="b"/>
            <a:pathLst>
              <a:path w="9613224" h="960016">
                <a:moveTo>
                  <a:pt x="6979" y="0"/>
                </a:moveTo>
                <a:lnTo>
                  <a:pt x="9606245" y="0"/>
                </a:lnTo>
                <a:cubicBezTo>
                  <a:pt x="9610099" y="0"/>
                  <a:pt x="9613224" y="3125"/>
                  <a:pt x="9613224" y="6979"/>
                </a:cubicBezTo>
                <a:lnTo>
                  <a:pt x="9613224" y="953036"/>
                </a:lnTo>
                <a:cubicBezTo>
                  <a:pt x="9613224" y="954887"/>
                  <a:pt x="9612488" y="956662"/>
                  <a:pt x="9611180" y="957971"/>
                </a:cubicBezTo>
                <a:cubicBezTo>
                  <a:pt x="9609871" y="959280"/>
                  <a:pt x="9608096" y="960016"/>
                  <a:pt x="9606245" y="960016"/>
                </a:cubicBezTo>
                <a:lnTo>
                  <a:pt x="6979" y="960016"/>
                </a:lnTo>
                <a:cubicBezTo>
                  <a:pt x="5128" y="960016"/>
                  <a:pt x="3353" y="959280"/>
                  <a:pt x="2044" y="957971"/>
                </a:cubicBezTo>
                <a:cubicBezTo>
                  <a:pt x="735" y="956662"/>
                  <a:pt x="0" y="954887"/>
                  <a:pt x="0" y="953036"/>
                </a:cubicBezTo>
                <a:lnTo>
                  <a:pt x="0" y="6979"/>
                </a:lnTo>
                <a:cubicBezTo>
                  <a:pt x="0" y="5128"/>
                  <a:pt x="735" y="3353"/>
                  <a:pt x="2044" y="2044"/>
                </a:cubicBezTo>
                <a:cubicBezTo>
                  <a:pt x="3353" y="735"/>
                  <a:pt x="5128" y="0"/>
                  <a:pt x="6979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Box 51">
            <a:extLst>
              <a:ext uri="{FF2B5EF4-FFF2-40B4-BE49-F238E27FC236}">
                <a16:creationId xmlns:a16="http://schemas.microsoft.com/office/drawing/2014/main" id="{341891E0-E3ED-6259-9637-3C5706EE2DF9}"/>
              </a:ext>
            </a:extLst>
          </p:cNvPr>
          <p:cNvSpPr txBox="1"/>
          <p:nvPr/>
        </p:nvSpPr>
        <p:spPr>
          <a:xfrm>
            <a:off x="449994" y="9331556"/>
            <a:ext cx="17388011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 dirty="0">
                <a:solidFill>
                  <a:srgbClr val="9AA6AC"/>
                </a:solidFill>
                <a:latin typeface="Now"/>
              </a:rPr>
              <a:t>Addressing Secondary Traumatic Stress, Supporting Skill Development, and Improving Workforce Resilience through Reflective Supervision/Consultation (RSC), CWDA Conference 2023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9AA6AC"/>
                </a:solidFill>
                <a:latin typeface="Now"/>
              </a:rPr>
              <a:t>Alyssa Najera Consulting | Calaveras County Health and Human Services | Tuolumne County Department of Social Services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0270" y="2197973"/>
            <a:ext cx="4685193" cy="6227210"/>
            <a:chOff x="0" y="0"/>
            <a:chExt cx="1233960" cy="1640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3960" cy="1640088"/>
            </a:xfrm>
            <a:custGeom>
              <a:avLst/>
              <a:gdLst/>
              <a:ahLst/>
              <a:cxnLst/>
              <a:rect l="l" t="t" r="r" b="b"/>
              <a:pathLst>
                <a:path w="1233960" h="1640088">
                  <a:moveTo>
                    <a:pt x="84274" y="0"/>
                  </a:moveTo>
                  <a:lnTo>
                    <a:pt x="1149687" y="0"/>
                  </a:lnTo>
                  <a:cubicBezTo>
                    <a:pt x="1172037" y="0"/>
                    <a:pt x="1193473" y="8879"/>
                    <a:pt x="1209277" y="24683"/>
                  </a:cubicBezTo>
                  <a:cubicBezTo>
                    <a:pt x="1225082" y="40488"/>
                    <a:pt x="1233960" y="61923"/>
                    <a:pt x="1233960" y="84274"/>
                  </a:cubicBezTo>
                  <a:lnTo>
                    <a:pt x="1233960" y="1555814"/>
                  </a:lnTo>
                  <a:cubicBezTo>
                    <a:pt x="1233960" y="1578165"/>
                    <a:pt x="1225082" y="1599600"/>
                    <a:pt x="1209277" y="1615405"/>
                  </a:cubicBezTo>
                  <a:cubicBezTo>
                    <a:pt x="1193473" y="1631209"/>
                    <a:pt x="1172037" y="1640088"/>
                    <a:pt x="1149687" y="1640088"/>
                  </a:cubicBezTo>
                  <a:lnTo>
                    <a:pt x="84274" y="1640088"/>
                  </a:lnTo>
                  <a:cubicBezTo>
                    <a:pt x="37731" y="1640088"/>
                    <a:pt x="0" y="1602357"/>
                    <a:pt x="0" y="1555814"/>
                  </a:cubicBezTo>
                  <a:lnTo>
                    <a:pt x="0" y="84274"/>
                  </a:lnTo>
                  <a:cubicBezTo>
                    <a:pt x="0" y="61923"/>
                    <a:pt x="8879" y="40488"/>
                    <a:pt x="24683" y="24683"/>
                  </a:cubicBezTo>
                  <a:cubicBezTo>
                    <a:pt x="40488" y="8879"/>
                    <a:pt x="61923" y="0"/>
                    <a:pt x="84274" y="0"/>
                  </a:cubicBezTo>
                  <a:close/>
                </a:path>
              </a:pathLst>
            </a:custGeom>
            <a:solidFill>
              <a:srgbClr val="3E709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01404" y="2197973"/>
            <a:ext cx="4685193" cy="6227210"/>
            <a:chOff x="0" y="0"/>
            <a:chExt cx="1233960" cy="16400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3960" cy="1640088"/>
            </a:xfrm>
            <a:custGeom>
              <a:avLst/>
              <a:gdLst/>
              <a:ahLst/>
              <a:cxnLst/>
              <a:rect l="l" t="t" r="r" b="b"/>
              <a:pathLst>
                <a:path w="1233960" h="1640088">
                  <a:moveTo>
                    <a:pt x="84274" y="0"/>
                  </a:moveTo>
                  <a:lnTo>
                    <a:pt x="1149687" y="0"/>
                  </a:lnTo>
                  <a:cubicBezTo>
                    <a:pt x="1172037" y="0"/>
                    <a:pt x="1193473" y="8879"/>
                    <a:pt x="1209277" y="24683"/>
                  </a:cubicBezTo>
                  <a:cubicBezTo>
                    <a:pt x="1225082" y="40488"/>
                    <a:pt x="1233960" y="61923"/>
                    <a:pt x="1233960" y="84274"/>
                  </a:cubicBezTo>
                  <a:lnTo>
                    <a:pt x="1233960" y="1555814"/>
                  </a:lnTo>
                  <a:cubicBezTo>
                    <a:pt x="1233960" y="1578165"/>
                    <a:pt x="1225082" y="1599600"/>
                    <a:pt x="1209277" y="1615405"/>
                  </a:cubicBezTo>
                  <a:cubicBezTo>
                    <a:pt x="1193473" y="1631209"/>
                    <a:pt x="1172037" y="1640088"/>
                    <a:pt x="1149687" y="1640088"/>
                  </a:cubicBezTo>
                  <a:lnTo>
                    <a:pt x="84274" y="1640088"/>
                  </a:lnTo>
                  <a:cubicBezTo>
                    <a:pt x="37731" y="1640088"/>
                    <a:pt x="0" y="1602357"/>
                    <a:pt x="0" y="1555814"/>
                  </a:cubicBezTo>
                  <a:lnTo>
                    <a:pt x="0" y="84274"/>
                  </a:lnTo>
                  <a:cubicBezTo>
                    <a:pt x="0" y="61923"/>
                    <a:pt x="8879" y="40488"/>
                    <a:pt x="24683" y="24683"/>
                  </a:cubicBezTo>
                  <a:cubicBezTo>
                    <a:pt x="40488" y="8879"/>
                    <a:pt x="61923" y="0"/>
                    <a:pt x="84274" y="0"/>
                  </a:cubicBezTo>
                  <a:close/>
                </a:path>
              </a:pathLst>
            </a:custGeom>
            <a:solidFill>
              <a:srgbClr val="3E709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22539" y="2167556"/>
            <a:ext cx="4685193" cy="6257627"/>
            <a:chOff x="0" y="0"/>
            <a:chExt cx="1233960" cy="16480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3960" cy="1648099"/>
            </a:xfrm>
            <a:custGeom>
              <a:avLst/>
              <a:gdLst/>
              <a:ahLst/>
              <a:cxnLst/>
              <a:rect l="l" t="t" r="r" b="b"/>
              <a:pathLst>
                <a:path w="1233960" h="1648099">
                  <a:moveTo>
                    <a:pt x="84274" y="0"/>
                  </a:moveTo>
                  <a:lnTo>
                    <a:pt x="1149687" y="0"/>
                  </a:lnTo>
                  <a:cubicBezTo>
                    <a:pt x="1172037" y="0"/>
                    <a:pt x="1193473" y="8879"/>
                    <a:pt x="1209277" y="24683"/>
                  </a:cubicBezTo>
                  <a:cubicBezTo>
                    <a:pt x="1225082" y="40488"/>
                    <a:pt x="1233960" y="61923"/>
                    <a:pt x="1233960" y="84274"/>
                  </a:cubicBezTo>
                  <a:lnTo>
                    <a:pt x="1233960" y="1563825"/>
                  </a:lnTo>
                  <a:cubicBezTo>
                    <a:pt x="1233960" y="1586176"/>
                    <a:pt x="1225082" y="1607611"/>
                    <a:pt x="1209277" y="1623416"/>
                  </a:cubicBezTo>
                  <a:cubicBezTo>
                    <a:pt x="1193473" y="1639220"/>
                    <a:pt x="1172037" y="1648099"/>
                    <a:pt x="1149687" y="1648099"/>
                  </a:cubicBezTo>
                  <a:lnTo>
                    <a:pt x="84274" y="1648099"/>
                  </a:lnTo>
                  <a:cubicBezTo>
                    <a:pt x="37731" y="1648099"/>
                    <a:pt x="0" y="1610368"/>
                    <a:pt x="0" y="1563825"/>
                  </a:cubicBezTo>
                  <a:lnTo>
                    <a:pt x="0" y="84274"/>
                  </a:lnTo>
                  <a:cubicBezTo>
                    <a:pt x="0" y="61923"/>
                    <a:pt x="8879" y="40488"/>
                    <a:pt x="24683" y="24683"/>
                  </a:cubicBezTo>
                  <a:cubicBezTo>
                    <a:pt x="40488" y="8879"/>
                    <a:pt x="61923" y="0"/>
                    <a:pt x="84274" y="0"/>
                  </a:cubicBezTo>
                  <a:close/>
                </a:path>
              </a:pathLst>
            </a:custGeom>
            <a:solidFill>
              <a:srgbClr val="3E709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80270" y="2167556"/>
            <a:ext cx="4685193" cy="1799873"/>
            <a:chOff x="0" y="0"/>
            <a:chExt cx="6246924" cy="239983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6244012" cy="2399830"/>
              <a:chOff x="0" y="0"/>
              <a:chExt cx="1233385" cy="4740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33385" cy="474041"/>
              </a:xfrm>
              <a:custGeom>
                <a:avLst/>
                <a:gdLst/>
                <a:ahLst/>
                <a:cxnLst/>
                <a:rect l="l" t="t" r="r" b="b"/>
                <a:pathLst>
                  <a:path w="1233385" h="474041">
                    <a:moveTo>
                      <a:pt x="84313" y="0"/>
                    </a:moveTo>
                    <a:lnTo>
                      <a:pt x="1149072" y="0"/>
                    </a:lnTo>
                    <a:cubicBezTo>
                      <a:pt x="1171433" y="0"/>
                      <a:pt x="1192879" y="8883"/>
                      <a:pt x="1208690" y="24695"/>
                    </a:cubicBezTo>
                    <a:cubicBezTo>
                      <a:pt x="1224502" y="40506"/>
                      <a:pt x="1233385" y="61952"/>
                      <a:pt x="1233385" y="84313"/>
                    </a:cubicBezTo>
                    <a:lnTo>
                      <a:pt x="1233385" y="389728"/>
                    </a:lnTo>
                    <a:cubicBezTo>
                      <a:pt x="1233385" y="412089"/>
                      <a:pt x="1224502" y="433534"/>
                      <a:pt x="1208690" y="449346"/>
                    </a:cubicBezTo>
                    <a:cubicBezTo>
                      <a:pt x="1192879" y="465158"/>
                      <a:pt x="1171433" y="474041"/>
                      <a:pt x="1149072" y="474041"/>
                    </a:cubicBezTo>
                    <a:lnTo>
                      <a:pt x="84313" y="474041"/>
                    </a:lnTo>
                    <a:cubicBezTo>
                      <a:pt x="61952" y="474041"/>
                      <a:pt x="40506" y="465158"/>
                      <a:pt x="24695" y="449346"/>
                    </a:cubicBezTo>
                    <a:cubicBezTo>
                      <a:pt x="8883" y="433534"/>
                      <a:pt x="0" y="412089"/>
                      <a:pt x="0" y="389728"/>
                    </a:cubicBezTo>
                    <a:lnTo>
                      <a:pt x="0" y="84313"/>
                    </a:lnTo>
                    <a:cubicBezTo>
                      <a:pt x="0" y="61952"/>
                      <a:pt x="8883" y="40506"/>
                      <a:pt x="24695" y="24695"/>
                    </a:cubicBezTo>
                    <a:cubicBezTo>
                      <a:pt x="40506" y="8883"/>
                      <a:pt x="61952" y="0"/>
                      <a:pt x="84313" y="0"/>
                    </a:cubicBezTo>
                    <a:close/>
                  </a:path>
                </a:pathLst>
              </a:custGeom>
              <a:solidFill>
                <a:srgbClr val="4DCAB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590969"/>
              <a:ext cx="6246924" cy="1808861"/>
              <a:chOff x="0" y="0"/>
              <a:chExt cx="1233960" cy="357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233960" cy="357306"/>
              </a:xfrm>
              <a:custGeom>
                <a:avLst/>
                <a:gdLst/>
                <a:ahLst/>
                <a:cxnLst/>
                <a:rect l="l" t="t" r="r" b="b"/>
                <a:pathLst>
                  <a:path w="1233960" h="357306">
                    <a:moveTo>
                      <a:pt x="0" y="0"/>
                    </a:moveTo>
                    <a:lnTo>
                      <a:pt x="1233960" y="0"/>
                    </a:lnTo>
                    <a:lnTo>
                      <a:pt x="1233960" y="357306"/>
                    </a:lnTo>
                    <a:lnTo>
                      <a:pt x="0" y="357306"/>
                    </a:lnTo>
                    <a:close/>
                  </a:path>
                </a:pathLst>
              </a:custGeom>
              <a:solidFill>
                <a:srgbClr val="4DCAB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6801404" y="2197973"/>
            <a:ext cx="4685193" cy="1799873"/>
            <a:chOff x="0" y="0"/>
            <a:chExt cx="6246924" cy="239983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6244012" cy="2399830"/>
              <a:chOff x="0" y="0"/>
              <a:chExt cx="1233385" cy="4740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33385" cy="474041"/>
              </a:xfrm>
              <a:custGeom>
                <a:avLst/>
                <a:gdLst/>
                <a:ahLst/>
                <a:cxnLst/>
                <a:rect l="l" t="t" r="r" b="b"/>
                <a:pathLst>
                  <a:path w="1233385" h="474041">
                    <a:moveTo>
                      <a:pt x="84313" y="0"/>
                    </a:moveTo>
                    <a:lnTo>
                      <a:pt x="1149072" y="0"/>
                    </a:lnTo>
                    <a:cubicBezTo>
                      <a:pt x="1171433" y="0"/>
                      <a:pt x="1192879" y="8883"/>
                      <a:pt x="1208690" y="24695"/>
                    </a:cubicBezTo>
                    <a:cubicBezTo>
                      <a:pt x="1224502" y="40506"/>
                      <a:pt x="1233385" y="61952"/>
                      <a:pt x="1233385" y="84313"/>
                    </a:cubicBezTo>
                    <a:lnTo>
                      <a:pt x="1233385" y="389728"/>
                    </a:lnTo>
                    <a:cubicBezTo>
                      <a:pt x="1233385" y="412089"/>
                      <a:pt x="1224502" y="433534"/>
                      <a:pt x="1208690" y="449346"/>
                    </a:cubicBezTo>
                    <a:cubicBezTo>
                      <a:pt x="1192879" y="465158"/>
                      <a:pt x="1171433" y="474041"/>
                      <a:pt x="1149072" y="474041"/>
                    </a:cubicBezTo>
                    <a:lnTo>
                      <a:pt x="84313" y="474041"/>
                    </a:lnTo>
                    <a:cubicBezTo>
                      <a:pt x="61952" y="474041"/>
                      <a:pt x="40506" y="465158"/>
                      <a:pt x="24695" y="449346"/>
                    </a:cubicBezTo>
                    <a:cubicBezTo>
                      <a:pt x="8883" y="433534"/>
                      <a:pt x="0" y="412089"/>
                      <a:pt x="0" y="389728"/>
                    </a:cubicBezTo>
                    <a:lnTo>
                      <a:pt x="0" y="84313"/>
                    </a:lnTo>
                    <a:cubicBezTo>
                      <a:pt x="0" y="61952"/>
                      <a:pt x="8883" y="40506"/>
                      <a:pt x="24695" y="24695"/>
                    </a:cubicBezTo>
                    <a:cubicBezTo>
                      <a:pt x="40506" y="8883"/>
                      <a:pt x="61952" y="0"/>
                      <a:pt x="84313" y="0"/>
                    </a:cubicBezTo>
                    <a:close/>
                  </a:path>
                </a:pathLst>
              </a:custGeom>
              <a:solidFill>
                <a:srgbClr val="9BBFD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590969"/>
              <a:ext cx="6246924" cy="1808861"/>
              <a:chOff x="0" y="0"/>
              <a:chExt cx="1233960" cy="35730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33960" cy="357306"/>
              </a:xfrm>
              <a:custGeom>
                <a:avLst/>
                <a:gdLst/>
                <a:ahLst/>
                <a:cxnLst/>
                <a:rect l="l" t="t" r="r" b="b"/>
                <a:pathLst>
                  <a:path w="1233960" h="357306">
                    <a:moveTo>
                      <a:pt x="0" y="0"/>
                    </a:moveTo>
                    <a:lnTo>
                      <a:pt x="1233960" y="0"/>
                    </a:lnTo>
                    <a:lnTo>
                      <a:pt x="1233960" y="357306"/>
                    </a:lnTo>
                    <a:lnTo>
                      <a:pt x="0" y="357306"/>
                    </a:lnTo>
                    <a:close/>
                  </a:path>
                </a:pathLst>
              </a:custGeom>
              <a:solidFill>
                <a:srgbClr val="9BBFD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11722539" y="2177161"/>
            <a:ext cx="4685193" cy="1799873"/>
            <a:chOff x="0" y="0"/>
            <a:chExt cx="6246924" cy="239983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6244012" cy="2399830"/>
              <a:chOff x="0" y="0"/>
              <a:chExt cx="1233385" cy="474041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233385" cy="474041"/>
              </a:xfrm>
              <a:custGeom>
                <a:avLst/>
                <a:gdLst/>
                <a:ahLst/>
                <a:cxnLst/>
                <a:rect l="l" t="t" r="r" b="b"/>
                <a:pathLst>
                  <a:path w="1233385" h="474041">
                    <a:moveTo>
                      <a:pt x="84313" y="0"/>
                    </a:moveTo>
                    <a:lnTo>
                      <a:pt x="1149072" y="0"/>
                    </a:lnTo>
                    <a:cubicBezTo>
                      <a:pt x="1171433" y="0"/>
                      <a:pt x="1192879" y="8883"/>
                      <a:pt x="1208690" y="24695"/>
                    </a:cubicBezTo>
                    <a:cubicBezTo>
                      <a:pt x="1224502" y="40506"/>
                      <a:pt x="1233385" y="61952"/>
                      <a:pt x="1233385" y="84313"/>
                    </a:cubicBezTo>
                    <a:lnTo>
                      <a:pt x="1233385" y="389728"/>
                    </a:lnTo>
                    <a:cubicBezTo>
                      <a:pt x="1233385" y="412089"/>
                      <a:pt x="1224502" y="433534"/>
                      <a:pt x="1208690" y="449346"/>
                    </a:cubicBezTo>
                    <a:cubicBezTo>
                      <a:pt x="1192879" y="465158"/>
                      <a:pt x="1171433" y="474041"/>
                      <a:pt x="1149072" y="474041"/>
                    </a:cubicBezTo>
                    <a:lnTo>
                      <a:pt x="84313" y="474041"/>
                    </a:lnTo>
                    <a:cubicBezTo>
                      <a:pt x="61952" y="474041"/>
                      <a:pt x="40506" y="465158"/>
                      <a:pt x="24695" y="449346"/>
                    </a:cubicBezTo>
                    <a:cubicBezTo>
                      <a:pt x="8883" y="433534"/>
                      <a:pt x="0" y="412089"/>
                      <a:pt x="0" y="389728"/>
                    </a:cubicBezTo>
                    <a:lnTo>
                      <a:pt x="0" y="84313"/>
                    </a:lnTo>
                    <a:cubicBezTo>
                      <a:pt x="0" y="61952"/>
                      <a:pt x="8883" y="40506"/>
                      <a:pt x="24695" y="24695"/>
                    </a:cubicBezTo>
                    <a:cubicBezTo>
                      <a:pt x="40506" y="8883"/>
                      <a:pt x="61952" y="0"/>
                      <a:pt x="84313" y="0"/>
                    </a:cubicBezTo>
                    <a:close/>
                  </a:path>
                </a:pathLst>
              </a:custGeom>
              <a:solidFill>
                <a:srgbClr val="0662A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590969"/>
              <a:ext cx="6246924" cy="1808861"/>
              <a:chOff x="0" y="0"/>
              <a:chExt cx="1233960" cy="35730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233960" cy="357306"/>
              </a:xfrm>
              <a:custGeom>
                <a:avLst/>
                <a:gdLst/>
                <a:ahLst/>
                <a:cxnLst/>
                <a:rect l="l" t="t" r="r" b="b"/>
                <a:pathLst>
                  <a:path w="1233960" h="357306">
                    <a:moveTo>
                      <a:pt x="0" y="0"/>
                    </a:moveTo>
                    <a:lnTo>
                      <a:pt x="1233960" y="0"/>
                    </a:lnTo>
                    <a:lnTo>
                      <a:pt x="1233960" y="357306"/>
                    </a:lnTo>
                    <a:lnTo>
                      <a:pt x="0" y="357306"/>
                    </a:lnTo>
                    <a:close/>
                  </a:path>
                </a:pathLst>
              </a:custGeom>
              <a:solidFill>
                <a:srgbClr val="0662A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32" name="TextBox 32"/>
          <p:cNvSpPr txBox="1"/>
          <p:nvPr/>
        </p:nvSpPr>
        <p:spPr>
          <a:xfrm>
            <a:off x="6949882" y="4104361"/>
            <a:ext cx="4388240" cy="3747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89" lvl="1" indent="-259094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Bi-monthly meetings with Champions</a:t>
            </a:r>
          </a:p>
          <a:p>
            <a:pPr marL="518189" lvl="1" indent="-259094">
              <a:lnSpc>
                <a:spcPts val="4500"/>
              </a:lnSpc>
              <a:buFont typeface="Arial"/>
              <a:buChar char="•"/>
            </a:pPr>
            <a:endParaRPr lang="en-US" sz="2400" dirty="0">
              <a:solidFill>
                <a:srgbClr val="FFFFFF"/>
              </a:solidFill>
              <a:latin typeface="Poppins"/>
            </a:endParaRPr>
          </a:p>
          <a:p>
            <a:pPr marL="518189" lvl="1" indent="-259094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Monthly meetings with Implementation Team</a:t>
            </a:r>
          </a:p>
          <a:p>
            <a:pPr marL="518189" lvl="1" indent="-259094">
              <a:lnSpc>
                <a:spcPts val="4500"/>
              </a:lnSpc>
              <a:buFont typeface="Arial"/>
              <a:buChar char="•"/>
            </a:pPr>
            <a:endParaRPr lang="en-US" sz="2400" dirty="0">
              <a:solidFill>
                <a:srgbClr val="FFFFFF"/>
              </a:solidFill>
              <a:latin typeface="Poppins"/>
            </a:endParaRPr>
          </a:p>
          <a:p>
            <a:pPr marL="518189" lvl="1" indent="-259094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Exploration &amp; Implementation</a:t>
            </a:r>
          </a:p>
        </p:txBody>
      </p:sp>
      <p:sp>
        <p:nvSpPr>
          <p:cNvPr id="33" name="AutoShape 33"/>
          <p:cNvSpPr/>
          <p:nvPr/>
        </p:nvSpPr>
        <p:spPr>
          <a:xfrm flipV="1">
            <a:off x="1707325" y="9703929"/>
            <a:ext cx="14913098" cy="0"/>
          </a:xfrm>
          <a:prstGeom prst="line">
            <a:avLst/>
          </a:prstGeom>
          <a:ln w="304800" cap="rnd">
            <a:solidFill>
              <a:srgbClr val="3E709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 flipV="1">
            <a:off x="4241916" y="8425201"/>
            <a:ext cx="1092" cy="1151138"/>
          </a:xfrm>
          <a:prstGeom prst="line">
            <a:avLst/>
          </a:prstGeom>
          <a:ln w="38100" cap="flat">
            <a:solidFill>
              <a:srgbClr val="3E7095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AutoShape 35"/>
          <p:cNvSpPr/>
          <p:nvPr/>
        </p:nvSpPr>
        <p:spPr>
          <a:xfrm flipV="1">
            <a:off x="9164142" y="8425165"/>
            <a:ext cx="1092" cy="1151138"/>
          </a:xfrm>
          <a:prstGeom prst="line">
            <a:avLst/>
          </a:prstGeom>
          <a:ln w="38100" cap="flat">
            <a:solidFill>
              <a:srgbClr val="3E7095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" name="AutoShape 36"/>
          <p:cNvSpPr/>
          <p:nvPr/>
        </p:nvSpPr>
        <p:spPr>
          <a:xfrm flipV="1">
            <a:off x="14084184" y="8425201"/>
            <a:ext cx="1092" cy="1151138"/>
          </a:xfrm>
          <a:prstGeom prst="line">
            <a:avLst/>
          </a:prstGeom>
          <a:ln w="38100" cap="flat">
            <a:solidFill>
              <a:srgbClr val="3E7095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7" name="Group 37"/>
          <p:cNvGrpSpPr/>
          <p:nvPr/>
        </p:nvGrpSpPr>
        <p:grpSpPr>
          <a:xfrm>
            <a:off x="1231271" y="9273113"/>
            <a:ext cx="807114" cy="832368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E709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880270" y="2195447"/>
            <a:ext cx="4683009" cy="14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1"/>
              </a:lnSpc>
            </a:pPr>
            <a:r>
              <a:rPr lang="en-US" sz="4500" dirty="0">
                <a:solidFill>
                  <a:srgbClr val="FFFFFF"/>
                </a:solidFill>
                <a:latin typeface="Poppins Medium"/>
              </a:rPr>
              <a:t>PHASE ONE</a:t>
            </a:r>
          </a:p>
          <a:p>
            <a:pPr algn="ctr">
              <a:lnSpc>
                <a:spcPts val="4760"/>
              </a:lnSpc>
            </a:pPr>
            <a:r>
              <a:rPr lang="en-US" sz="3401" dirty="0">
                <a:solidFill>
                  <a:srgbClr val="FFFFFF"/>
                </a:solidFill>
                <a:latin typeface="Poppins Medium"/>
              </a:rPr>
              <a:t>Start - Month 3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028748" y="4076867"/>
            <a:ext cx="4388240" cy="3747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89" lvl="1" indent="-259094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Weekly meetings with Champions</a:t>
            </a:r>
          </a:p>
          <a:p>
            <a:pPr marL="518189" lvl="1" indent="-259094">
              <a:lnSpc>
                <a:spcPts val="4500"/>
              </a:lnSpc>
              <a:buFont typeface="Arial"/>
              <a:buChar char="•"/>
            </a:pPr>
            <a:endParaRPr lang="en-US" sz="2400" dirty="0">
              <a:solidFill>
                <a:srgbClr val="FFFFFF"/>
              </a:solidFill>
              <a:latin typeface="Poppins"/>
            </a:endParaRPr>
          </a:p>
          <a:p>
            <a:pPr marL="518189" lvl="1" indent="-259094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Monthly meetings with Implementation Team</a:t>
            </a:r>
          </a:p>
          <a:p>
            <a:pPr marL="259095" lvl="1">
              <a:lnSpc>
                <a:spcPts val="4500"/>
              </a:lnSpc>
            </a:pPr>
            <a:endParaRPr lang="en-US" sz="2400" dirty="0">
              <a:solidFill>
                <a:srgbClr val="FFFFFF"/>
              </a:solidFill>
              <a:latin typeface="Poppins"/>
            </a:endParaRPr>
          </a:p>
          <a:p>
            <a:pPr marL="518189" lvl="1" indent="-259094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Planning &amp; </a:t>
            </a:r>
          </a:p>
          <a:p>
            <a:pPr marL="259095" lvl="1">
              <a:lnSpc>
                <a:spcPts val="3360"/>
              </a:lnSpc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   Exploration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871016" y="4076867"/>
            <a:ext cx="4388240" cy="3747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98" lvl="1" indent="-259100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Monthly meetings with Champions</a:t>
            </a:r>
          </a:p>
          <a:p>
            <a:pPr marL="518198" lvl="1" indent="-259100">
              <a:lnSpc>
                <a:spcPts val="4500"/>
              </a:lnSpc>
              <a:buFont typeface="Arial"/>
              <a:buChar char="•"/>
            </a:pPr>
            <a:endParaRPr lang="en-US" sz="2400" dirty="0">
              <a:solidFill>
                <a:srgbClr val="FFFFFF"/>
              </a:solidFill>
              <a:latin typeface="Poppins"/>
            </a:endParaRPr>
          </a:p>
          <a:p>
            <a:pPr marL="518198" lvl="1" indent="-259100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Monthly meetings with Implementation Team</a:t>
            </a:r>
          </a:p>
          <a:p>
            <a:pPr marL="518198" lvl="1" indent="-259100">
              <a:lnSpc>
                <a:spcPts val="4500"/>
              </a:lnSpc>
              <a:buFont typeface="Arial"/>
              <a:buChar char="•"/>
            </a:pPr>
            <a:endParaRPr lang="en-US" sz="2400" dirty="0">
              <a:solidFill>
                <a:srgbClr val="FFFFFF"/>
              </a:solidFill>
              <a:latin typeface="Poppins"/>
            </a:endParaRPr>
          </a:p>
          <a:p>
            <a:pPr marL="518198" lvl="1" indent="-259100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Implementation &amp; Sustainment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803588" y="2195447"/>
            <a:ext cx="4683009" cy="14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1"/>
              </a:lnSpc>
            </a:pPr>
            <a:r>
              <a:rPr lang="en-US" sz="4500" dirty="0">
                <a:solidFill>
                  <a:srgbClr val="FFFFFF"/>
                </a:solidFill>
                <a:latin typeface="Poppins Medium"/>
              </a:rPr>
              <a:t>PHASE TWO</a:t>
            </a:r>
          </a:p>
          <a:p>
            <a:pPr algn="ctr">
              <a:lnSpc>
                <a:spcPts val="4760"/>
              </a:lnSpc>
            </a:pPr>
            <a:r>
              <a:rPr lang="en-US" sz="3401" dirty="0">
                <a:solidFill>
                  <a:srgbClr val="FFFFFF"/>
                </a:solidFill>
                <a:latin typeface="Poppins Medium"/>
              </a:rPr>
              <a:t>Month 3 - Month 6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722539" y="2195447"/>
            <a:ext cx="4683009" cy="143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1"/>
              </a:lnSpc>
            </a:pPr>
            <a:r>
              <a:rPr lang="en-US" sz="4500" dirty="0">
                <a:solidFill>
                  <a:srgbClr val="FFFFFF"/>
                </a:solidFill>
                <a:latin typeface="Poppins Medium"/>
              </a:rPr>
              <a:t>PHASE THREE</a:t>
            </a:r>
          </a:p>
          <a:p>
            <a:pPr algn="ctr">
              <a:lnSpc>
                <a:spcPts val="4760"/>
              </a:lnSpc>
            </a:pPr>
            <a:r>
              <a:rPr lang="en-US" sz="3405" dirty="0">
                <a:solidFill>
                  <a:srgbClr val="FFFFFF"/>
                </a:solidFill>
                <a:latin typeface="Poppins Medium"/>
              </a:rPr>
              <a:t>Month 6 - Month 9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16394244" y="9273113"/>
            <a:ext cx="810732" cy="832370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E709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2451" y="842524"/>
            <a:ext cx="15690047" cy="3026899"/>
            <a:chOff x="0" y="0"/>
            <a:chExt cx="4132358" cy="7972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32358" cy="797208"/>
            </a:xfrm>
            <a:custGeom>
              <a:avLst/>
              <a:gdLst/>
              <a:ahLst/>
              <a:cxnLst/>
              <a:rect l="l" t="t" r="r" b="b"/>
              <a:pathLst>
                <a:path w="4132358" h="797208">
                  <a:moveTo>
                    <a:pt x="0" y="0"/>
                  </a:moveTo>
                  <a:lnTo>
                    <a:pt x="4132358" y="0"/>
                  </a:lnTo>
                  <a:lnTo>
                    <a:pt x="4132358" y="797208"/>
                  </a:lnTo>
                  <a:lnTo>
                    <a:pt x="0" y="797208"/>
                  </a:lnTo>
                  <a:lnTo>
                    <a:pt x="0" y="0"/>
                  </a:lnTo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62451" y="842524"/>
            <a:ext cx="15646316" cy="3026899"/>
          </a:xfrm>
          <a:custGeom>
            <a:avLst/>
            <a:gdLst/>
            <a:ahLst/>
            <a:cxnLst/>
            <a:rect l="l" t="t" r="r" b="b"/>
            <a:pathLst>
              <a:path w="15646316" h="3026899">
                <a:moveTo>
                  <a:pt x="0" y="0"/>
                </a:moveTo>
                <a:lnTo>
                  <a:pt x="15646316" y="0"/>
                </a:lnTo>
                <a:lnTo>
                  <a:pt x="15646316" y="3026899"/>
                </a:lnTo>
                <a:lnTo>
                  <a:pt x="0" y="3026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95249" b="-1924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681723" y="742950"/>
            <a:ext cx="10482246" cy="167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2670"/>
              </a:lnSpc>
              <a:spcBef>
                <a:spcPct val="0"/>
              </a:spcBef>
            </a:pPr>
            <a:r>
              <a:rPr lang="en-US" sz="9181" spc="899">
                <a:solidFill>
                  <a:srgbClr val="FFFFFF"/>
                </a:solidFill>
                <a:latin typeface="Codec Pro ExtraBold"/>
              </a:rPr>
              <a:t>TUOLUMNE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81723" y="2924329"/>
            <a:ext cx="9849125" cy="68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759"/>
              </a:lnSpc>
            </a:pPr>
            <a:r>
              <a:rPr lang="en-US" sz="2508" spc="245">
                <a:solidFill>
                  <a:srgbClr val="FFFFFF"/>
                </a:solidFill>
                <a:latin typeface="Open Sauce"/>
              </a:rPr>
              <a:t>REFLECTIVE CONSULTATION EXPERIENCE WITH ALYSSA NAJERA TEAM, 2017-PRESENT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81723" y="2071090"/>
            <a:ext cx="11764325" cy="68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508"/>
              </a:lnSpc>
              <a:spcBef>
                <a:spcPct val="0"/>
              </a:spcBef>
            </a:pPr>
            <a:r>
              <a:rPr lang="en-US" sz="3991" spc="782">
                <a:solidFill>
                  <a:srgbClr val="FFFFFF"/>
                </a:solidFill>
                <a:latin typeface="Open Sauce"/>
              </a:rPr>
              <a:t>DEPT. OF SOCIAL SERVICES (DSS)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2451" y="5343774"/>
            <a:ext cx="7006798" cy="189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9"/>
              </a:lnSpc>
            </a:pPr>
            <a:r>
              <a:rPr lang="en-US" sz="3399" spc="108">
                <a:solidFill>
                  <a:srgbClr val="0167AF"/>
                </a:solidFill>
                <a:latin typeface="Barlow"/>
              </a:rPr>
              <a:t>(She/Her)</a:t>
            </a:r>
          </a:p>
          <a:p>
            <a:pPr>
              <a:lnSpc>
                <a:spcPts val="3739"/>
              </a:lnSpc>
            </a:pPr>
            <a:r>
              <a:rPr lang="en-US" sz="3399" spc="108">
                <a:solidFill>
                  <a:srgbClr val="0167AF"/>
                </a:solidFill>
                <a:latin typeface="Barlow"/>
              </a:rPr>
              <a:t>DSS Director</a:t>
            </a:r>
          </a:p>
          <a:p>
            <a:pPr>
              <a:lnSpc>
                <a:spcPts val="3739"/>
              </a:lnSpc>
            </a:pPr>
            <a:r>
              <a:rPr lang="en-US" sz="3399" spc="108">
                <a:solidFill>
                  <a:srgbClr val="0167AF"/>
                </a:solidFill>
                <a:latin typeface="Barlow"/>
              </a:rPr>
              <a:t>Systems of Care</a:t>
            </a:r>
          </a:p>
          <a:p>
            <a:pPr marL="0" lvl="1" indent="0">
              <a:lnSpc>
                <a:spcPts val="3739"/>
              </a:lnSpc>
            </a:pPr>
            <a:r>
              <a:rPr lang="en-US" sz="3399" spc="108">
                <a:solidFill>
                  <a:srgbClr val="0167AF"/>
                </a:solidFill>
                <a:latin typeface="Barlow"/>
              </a:rPr>
              <a:t>Tuolumne County</a:t>
            </a:r>
          </a:p>
        </p:txBody>
      </p:sp>
      <p:sp>
        <p:nvSpPr>
          <p:cNvPr id="10" name="Freeform 10"/>
          <p:cNvSpPr/>
          <p:nvPr/>
        </p:nvSpPr>
        <p:spPr>
          <a:xfrm>
            <a:off x="7693480" y="3869423"/>
            <a:ext cx="9315287" cy="4038493"/>
          </a:xfrm>
          <a:custGeom>
            <a:avLst/>
            <a:gdLst/>
            <a:ahLst/>
            <a:cxnLst/>
            <a:rect l="l" t="t" r="r" b="b"/>
            <a:pathLst>
              <a:path w="9315287" h="4038493">
                <a:moveTo>
                  <a:pt x="0" y="0"/>
                </a:moveTo>
                <a:lnTo>
                  <a:pt x="9315287" y="0"/>
                </a:lnTo>
                <a:lnTo>
                  <a:pt x="9315287" y="4038493"/>
                </a:lnTo>
                <a:lnTo>
                  <a:pt x="0" y="4038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8238" t="-75210" r="-1892" b="-149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62451" y="4451599"/>
            <a:ext cx="6331029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7000"/>
              </a:lnSpc>
              <a:spcBef>
                <a:spcPct val="0"/>
              </a:spcBef>
            </a:pPr>
            <a:r>
              <a:rPr lang="en-US" sz="5000" spc="160">
                <a:solidFill>
                  <a:srgbClr val="0053BC"/>
                </a:solidFill>
                <a:latin typeface="Barlow Bold"/>
              </a:rPr>
              <a:t>MICHELLE CLARK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41934" y="1110312"/>
            <a:ext cx="2627203" cy="2678034"/>
          </a:xfrm>
          <a:custGeom>
            <a:avLst/>
            <a:gdLst/>
            <a:ahLst/>
            <a:cxnLst/>
            <a:rect l="l" t="t" r="r" b="b"/>
            <a:pathLst>
              <a:path w="2627203" h="2678034">
                <a:moveTo>
                  <a:pt x="0" y="0"/>
                </a:moveTo>
                <a:lnTo>
                  <a:pt x="2627203" y="0"/>
                </a:lnTo>
                <a:lnTo>
                  <a:pt x="2627203" y="2678034"/>
                </a:lnTo>
                <a:lnTo>
                  <a:pt x="0" y="2678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796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62451" y="8126991"/>
            <a:ext cx="15646316" cy="474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1"/>
              </a:lnSpc>
            </a:pPr>
            <a:r>
              <a:rPr lang="en-US" sz="3671" spc="359">
                <a:solidFill>
                  <a:srgbClr val="231F20"/>
                </a:solidFill>
                <a:latin typeface="DM Sans Bold"/>
              </a:rPr>
              <a:t>IMPLEMENTATION | OUTCOMES | WHAT WE LEARNED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39665" y="8015854"/>
            <a:ext cx="4152969" cy="46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-788993" y="9179168"/>
            <a:ext cx="18520214" cy="1767285"/>
            <a:chOff x="0" y="-105509"/>
            <a:chExt cx="24693618" cy="235638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05509"/>
              <a:ext cx="2250871" cy="2356380"/>
            </a:xfrm>
            <a:prstGeom prst="rect">
              <a:avLst/>
            </a:prstGeom>
          </p:spPr>
          <p:txBody>
            <a:bodyPr lIns="60638" tIns="60638" rIns="60638" bIns="60638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509603" y="217181"/>
              <a:ext cx="23184015" cy="709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sz="1500" dirty="0">
                  <a:solidFill>
                    <a:srgbClr val="9AA6AC"/>
                  </a:solidFill>
                  <a:latin typeface="Now"/>
                </a:rPr>
                <a:t>Addressing Secondary Traumatic Stress, Supporting Skill Development, and Improving Workforce Resilience through Reflective Supervision/Consultation (RSC), CWDA Conference 2023</a:t>
              </a:r>
            </a:p>
            <a:p>
              <a:pPr>
                <a:lnSpc>
                  <a:spcPts val="2239"/>
                </a:lnSpc>
              </a:pPr>
              <a:r>
                <a:rPr lang="en-US" sz="1599" dirty="0">
                  <a:solidFill>
                    <a:srgbClr val="9AA6AC"/>
                  </a:solidFill>
                  <a:latin typeface="Now"/>
                </a:rPr>
                <a:t>Alyssa Najera Consulting | Calaveras County Health and Human Services | Tuolumne County Department of Social Services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01400" y="8377639"/>
            <a:ext cx="4754247" cy="503479"/>
          </a:xfrm>
          <a:custGeom>
            <a:avLst/>
            <a:gdLst/>
            <a:ahLst/>
            <a:cxnLst/>
            <a:rect l="l" t="t" r="r" b="b"/>
            <a:pathLst>
              <a:path w="4754247" h="503479">
                <a:moveTo>
                  <a:pt x="0" y="0"/>
                </a:moveTo>
                <a:lnTo>
                  <a:pt x="4754248" y="0"/>
                </a:lnTo>
                <a:lnTo>
                  <a:pt x="4754248" y="503478"/>
                </a:lnTo>
                <a:lnTo>
                  <a:pt x="0" y="503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4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318494" y="2136169"/>
            <a:ext cx="4737153" cy="6241470"/>
            <a:chOff x="0" y="0"/>
            <a:chExt cx="1279723" cy="16861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9723" cy="1686108"/>
            </a:xfrm>
            <a:custGeom>
              <a:avLst/>
              <a:gdLst/>
              <a:ahLst/>
              <a:cxnLst/>
              <a:rect l="l" t="t" r="r" b="b"/>
              <a:pathLst>
                <a:path w="1279723" h="1686108">
                  <a:moveTo>
                    <a:pt x="0" y="0"/>
                  </a:moveTo>
                  <a:lnTo>
                    <a:pt x="1279723" y="0"/>
                  </a:lnTo>
                  <a:lnTo>
                    <a:pt x="1279723" y="1686108"/>
                  </a:lnTo>
                  <a:lnTo>
                    <a:pt x="0" y="1686108"/>
                  </a:lnTo>
                  <a:lnTo>
                    <a:pt x="0" y="0"/>
                  </a:lnTo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767109" y="8377639"/>
            <a:ext cx="4754247" cy="503479"/>
          </a:xfrm>
          <a:custGeom>
            <a:avLst/>
            <a:gdLst/>
            <a:ahLst/>
            <a:cxnLst/>
            <a:rect l="l" t="t" r="r" b="b"/>
            <a:pathLst>
              <a:path w="4754247" h="503479">
                <a:moveTo>
                  <a:pt x="0" y="0"/>
                </a:moveTo>
                <a:lnTo>
                  <a:pt x="4754247" y="0"/>
                </a:lnTo>
                <a:lnTo>
                  <a:pt x="4754247" y="503478"/>
                </a:lnTo>
                <a:lnTo>
                  <a:pt x="0" y="503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4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803253" y="2136169"/>
            <a:ext cx="4737153" cy="6241470"/>
            <a:chOff x="0" y="0"/>
            <a:chExt cx="1279723" cy="16861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9723" cy="1686108"/>
            </a:xfrm>
            <a:custGeom>
              <a:avLst/>
              <a:gdLst/>
              <a:ahLst/>
              <a:cxnLst/>
              <a:rect l="l" t="t" r="r" b="b"/>
              <a:pathLst>
                <a:path w="1279723" h="1686108">
                  <a:moveTo>
                    <a:pt x="0" y="0"/>
                  </a:moveTo>
                  <a:lnTo>
                    <a:pt x="1279723" y="0"/>
                  </a:lnTo>
                  <a:lnTo>
                    <a:pt x="1279723" y="1686108"/>
                  </a:lnTo>
                  <a:lnTo>
                    <a:pt x="0" y="1686108"/>
                  </a:lnTo>
                  <a:lnTo>
                    <a:pt x="0" y="0"/>
                  </a:lnTo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32352" y="8377639"/>
            <a:ext cx="4754247" cy="503479"/>
          </a:xfrm>
          <a:custGeom>
            <a:avLst/>
            <a:gdLst/>
            <a:ahLst/>
            <a:cxnLst/>
            <a:rect l="l" t="t" r="r" b="b"/>
            <a:pathLst>
              <a:path w="4754247" h="503479">
                <a:moveTo>
                  <a:pt x="0" y="0"/>
                </a:moveTo>
                <a:lnTo>
                  <a:pt x="4754248" y="0"/>
                </a:lnTo>
                <a:lnTo>
                  <a:pt x="4754248" y="503478"/>
                </a:lnTo>
                <a:lnTo>
                  <a:pt x="0" y="503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4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249447" y="2136169"/>
            <a:ext cx="4737153" cy="6241470"/>
            <a:chOff x="0" y="0"/>
            <a:chExt cx="1279723" cy="16861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9723" cy="1686108"/>
            </a:xfrm>
            <a:custGeom>
              <a:avLst/>
              <a:gdLst/>
              <a:ahLst/>
              <a:cxnLst/>
              <a:rect l="l" t="t" r="r" b="b"/>
              <a:pathLst>
                <a:path w="1279723" h="1686108">
                  <a:moveTo>
                    <a:pt x="0" y="0"/>
                  </a:moveTo>
                  <a:lnTo>
                    <a:pt x="1279723" y="0"/>
                  </a:lnTo>
                  <a:lnTo>
                    <a:pt x="1279723" y="1686108"/>
                  </a:lnTo>
                  <a:lnTo>
                    <a:pt x="0" y="1686108"/>
                  </a:lnTo>
                  <a:lnTo>
                    <a:pt x="0" y="0"/>
                  </a:lnTo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32352" y="942975"/>
            <a:ext cx="13617940" cy="7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209"/>
              </a:lnSpc>
              <a:spcBef>
                <a:spcPct val="0"/>
              </a:spcBef>
            </a:pPr>
            <a:r>
              <a:rPr lang="en-US" sz="4500" spc="441">
                <a:solidFill>
                  <a:srgbClr val="0167AF"/>
                </a:solidFill>
                <a:latin typeface="DM Sans Bold"/>
              </a:rPr>
              <a:t>IMPLEMENTATION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69455" y="2408237"/>
            <a:ext cx="4080043" cy="205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/>
          </a:p>
          <a:p>
            <a:pPr algn="ctr">
              <a:lnSpc>
                <a:spcPts val="3000"/>
              </a:lnSpc>
            </a:pPr>
            <a:endParaRPr/>
          </a:p>
          <a:p>
            <a:pPr algn="ctr">
              <a:lnSpc>
                <a:spcPts val="3400"/>
              </a:lnSpc>
            </a:pPr>
            <a:r>
              <a:rPr lang="en-US" sz="3400">
                <a:solidFill>
                  <a:srgbClr val="FFFBFB"/>
                </a:solidFill>
                <a:latin typeface="DM Sans"/>
              </a:rPr>
              <a:t>ONCE MONTHLY PROBATIONARY GROUP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04929" y="7234248"/>
            <a:ext cx="3426188" cy="75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9"/>
              </a:lnSpc>
              <a:spcBef>
                <a:spcPct val="0"/>
              </a:spcBef>
            </a:pPr>
            <a:r>
              <a:rPr lang="en-US" sz="4500" spc="441">
                <a:solidFill>
                  <a:srgbClr val="FDFBFB"/>
                </a:solidFill>
                <a:latin typeface="Oswald"/>
              </a:rPr>
              <a:t>ONBOARDING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41003" y="7234248"/>
            <a:ext cx="3426188" cy="75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9"/>
              </a:lnSpc>
              <a:spcBef>
                <a:spcPct val="0"/>
              </a:spcBef>
            </a:pPr>
            <a:r>
              <a:rPr lang="en-US" sz="4499" spc="440">
                <a:solidFill>
                  <a:srgbClr val="FDFBFB"/>
                </a:solidFill>
                <a:latin typeface="Oswald"/>
              </a:rPr>
              <a:t>GROUPS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80360" y="7234248"/>
            <a:ext cx="3426188" cy="75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9"/>
              </a:lnSpc>
              <a:spcBef>
                <a:spcPct val="0"/>
              </a:spcBef>
            </a:pPr>
            <a:r>
              <a:rPr lang="en-US" sz="4499" spc="440">
                <a:solidFill>
                  <a:srgbClr val="FDFBFB"/>
                </a:solidFill>
                <a:latin typeface="Oswald"/>
              </a:rPr>
              <a:t>ON DEMAND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89735" y="5200650"/>
            <a:ext cx="4080043" cy="88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400">
                <a:solidFill>
                  <a:srgbClr val="FFFBFB"/>
                </a:solidFill>
                <a:latin typeface="DM Sans"/>
              </a:rPr>
              <a:t>WEEKLY 1:1 </a:t>
            </a:r>
          </a:p>
          <a:p>
            <a:pPr algn="ctr">
              <a:lnSpc>
                <a:spcPts val="3400"/>
              </a:lnSpc>
            </a:pPr>
            <a:r>
              <a:rPr lang="en-US" sz="3400">
                <a:solidFill>
                  <a:srgbClr val="FFFBFB"/>
                </a:solidFill>
                <a:latin typeface="DM Sans"/>
              </a:rPr>
              <a:t>FIRST 1-3 MONTHS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03978" y="2417762"/>
            <a:ext cx="4080043" cy="4744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400">
                <a:solidFill>
                  <a:srgbClr val="FFFBFB"/>
                </a:solidFill>
                <a:latin typeface="DM Sans"/>
              </a:rPr>
              <a:t>SUPPORT TEAMS</a:t>
            </a:r>
          </a:p>
          <a:p>
            <a:pPr algn="ctr">
              <a:lnSpc>
                <a:spcPts val="3400"/>
              </a:lnSpc>
            </a:pPr>
            <a:endParaRPr lang="en-US" sz="3400">
              <a:solidFill>
                <a:srgbClr val="FFFBFB"/>
              </a:solidFill>
              <a:latin typeface="DM Sans"/>
            </a:endParaRPr>
          </a:p>
          <a:p>
            <a:pPr algn="ctr">
              <a:lnSpc>
                <a:spcPts val="3400"/>
              </a:lnSpc>
            </a:pPr>
            <a:r>
              <a:rPr lang="en-US" sz="3400">
                <a:solidFill>
                  <a:srgbClr val="FFFBFB"/>
                </a:solidFill>
                <a:latin typeface="DM Sans"/>
              </a:rPr>
              <a:t>SEASONED SOCIAL WORKERS</a:t>
            </a:r>
          </a:p>
          <a:p>
            <a:pPr algn="ctr">
              <a:lnSpc>
                <a:spcPts val="3400"/>
              </a:lnSpc>
            </a:pPr>
            <a:endParaRPr lang="en-US" sz="3400">
              <a:solidFill>
                <a:srgbClr val="FFFBFB"/>
              </a:solidFill>
              <a:latin typeface="DM Sans"/>
            </a:endParaRPr>
          </a:p>
          <a:p>
            <a:pPr algn="ctr">
              <a:lnSpc>
                <a:spcPts val="3400"/>
              </a:lnSpc>
            </a:pPr>
            <a:r>
              <a:rPr lang="en-US" sz="3400">
                <a:solidFill>
                  <a:srgbClr val="FFFBFB"/>
                </a:solidFill>
                <a:latin typeface="DM Sans"/>
              </a:rPr>
              <a:t>SUPERVISORS</a:t>
            </a:r>
          </a:p>
          <a:p>
            <a:pPr algn="ctr">
              <a:lnSpc>
                <a:spcPts val="3400"/>
              </a:lnSpc>
            </a:pPr>
            <a:endParaRPr lang="en-US" sz="3400">
              <a:solidFill>
                <a:srgbClr val="FFFBFB"/>
              </a:solidFill>
              <a:latin typeface="DM Sans"/>
            </a:endParaRPr>
          </a:p>
          <a:p>
            <a:pPr algn="ctr">
              <a:lnSpc>
                <a:spcPts val="3400"/>
              </a:lnSpc>
            </a:pPr>
            <a:r>
              <a:rPr lang="en-US" sz="3400">
                <a:solidFill>
                  <a:srgbClr val="FFFBFB"/>
                </a:solidFill>
                <a:latin typeface="DM Sans"/>
              </a:rPr>
              <a:t>AGENCY MGRS</a:t>
            </a:r>
          </a:p>
          <a:p>
            <a:pPr algn="ctr">
              <a:lnSpc>
                <a:spcPts val="3400"/>
              </a:lnSpc>
            </a:pPr>
            <a:endParaRPr lang="en-US" sz="3400">
              <a:solidFill>
                <a:srgbClr val="FFFBFB"/>
              </a:solidFill>
              <a:latin typeface="DM Sans"/>
            </a:endParaRPr>
          </a:p>
          <a:p>
            <a:pPr algn="ctr">
              <a:lnSpc>
                <a:spcPts val="3400"/>
              </a:lnSpc>
            </a:pPr>
            <a:r>
              <a:rPr lang="en-US" sz="3400">
                <a:solidFill>
                  <a:srgbClr val="FFFBFB"/>
                </a:solidFill>
                <a:latin typeface="DM Sans"/>
              </a:rPr>
              <a:t>EXECUTIVE LEADERSHIP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35781" y="4546918"/>
            <a:ext cx="4080043" cy="131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400">
                <a:solidFill>
                  <a:srgbClr val="FFFBFB"/>
                </a:solidFill>
                <a:latin typeface="DM Sans"/>
              </a:rPr>
              <a:t>AVAILABLE AS NEEDED FOR </a:t>
            </a:r>
          </a:p>
          <a:p>
            <a:pPr algn="ctr">
              <a:lnSpc>
                <a:spcPts val="3400"/>
              </a:lnSpc>
            </a:pPr>
            <a:r>
              <a:rPr lang="en-US" sz="3400">
                <a:solidFill>
                  <a:srgbClr val="FFFBFB"/>
                </a:solidFill>
                <a:latin typeface="DM Sans"/>
              </a:rPr>
              <a:t>ALL STAFF</a:t>
            </a:r>
          </a:p>
        </p:txBody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id="{17486A30-14B2-2B38-8E95-B7A4E5B07499}"/>
              </a:ext>
            </a:extLst>
          </p:cNvPr>
          <p:cNvSpPr/>
          <p:nvPr/>
        </p:nvSpPr>
        <p:spPr>
          <a:xfrm>
            <a:off x="1" y="9221455"/>
            <a:ext cx="18288000" cy="1048971"/>
          </a:xfrm>
          <a:custGeom>
            <a:avLst/>
            <a:gdLst/>
            <a:ahLst/>
            <a:cxnLst/>
            <a:rect l="l" t="t" r="r" b="b"/>
            <a:pathLst>
              <a:path w="9613224" h="960016">
                <a:moveTo>
                  <a:pt x="6979" y="0"/>
                </a:moveTo>
                <a:lnTo>
                  <a:pt x="9606245" y="0"/>
                </a:lnTo>
                <a:cubicBezTo>
                  <a:pt x="9610099" y="0"/>
                  <a:pt x="9613224" y="3125"/>
                  <a:pt x="9613224" y="6979"/>
                </a:cubicBezTo>
                <a:lnTo>
                  <a:pt x="9613224" y="953036"/>
                </a:lnTo>
                <a:cubicBezTo>
                  <a:pt x="9613224" y="954887"/>
                  <a:pt x="9612488" y="956662"/>
                  <a:pt x="9611180" y="957971"/>
                </a:cubicBezTo>
                <a:cubicBezTo>
                  <a:pt x="9609871" y="959280"/>
                  <a:pt x="9608096" y="960016"/>
                  <a:pt x="9606245" y="960016"/>
                </a:cubicBezTo>
                <a:lnTo>
                  <a:pt x="6979" y="960016"/>
                </a:lnTo>
                <a:cubicBezTo>
                  <a:pt x="5128" y="960016"/>
                  <a:pt x="3353" y="959280"/>
                  <a:pt x="2044" y="957971"/>
                </a:cubicBezTo>
                <a:cubicBezTo>
                  <a:pt x="735" y="956662"/>
                  <a:pt x="0" y="954887"/>
                  <a:pt x="0" y="953036"/>
                </a:cubicBezTo>
                <a:lnTo>
                  <a:pt x="0" y="6979"/>
                </a:lnTo>
                <a:cubicBezTo>
                  <a:pt x="0" y="5128"/>
                  <a:pt x="735" y="3353"/>
                  <a:pt x="2044" y="2044"/>
                </a:cubicBezTo>
                <a:cubicBezTo>
                  <a:pt x="3353" y="735"/>
                  <a:pt x="5128" y="0"/>
                  <a:pt x="6979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28" name="TextBox 51">
            <a:extLst>
              <a:ext uri="{FF2B5EF4-FFF2-40B4-BE49-F238E27FC236}">
                <a16:creationId xmlns:a16="http://schemas.microsoft.com/office/drawing/2014/main" id="{8C6D74B7-8519-12C8-CA5A-5EF982CC03DD}"/>
              </a:ext>
            </a:extLst>
          </p:cNvPr>
          <p:cNvSpPr txBox="1"/>
          <p:nvPr/>
        </p:nvSpPr>
        <p:spPr>
          <a:xfrm>
            <a:off x="449993" y="9347050"/>
            <a:ext cx="17388011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 dirty="0">
                <a:solidFill>
                  <a:srgbClr val="9AA6AC"/>
                </a:solidFill>
                <a:latin typeface="Now"/>
              </a:rPr>
              <a:t>Addressing Secondary Traumatic Stress, Supporting Skill Development, and Improving Workforce Resilience through Reflective Supervision/Consultation (RSC), CWDA Conference 2023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9AA6AC"/>
                </a:solidFill>
                <a:latin typeface="Now"/>
              </a:rPr>
              <a:t>Alyssa Najera Consulting | Calaveras County Health and Human Services | Tuolumne County Department of Social Services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3064633" y="3659605"/>
            <a:ext cx="9991315" cy="1029324"/>
            <a:chOff x="0" y="0"/>
            <a:chExt cx="2977768" cy="2710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77768" cy="271098"/>
            </a:xfrm>
            <a:custGeom>
              <a:avLst/>
              <a:gdLst/>
              <a:ahLst/>
              <a:cxnLst/>
              <a:rect l="l" t="t" r="r" b="b"/>
              <a:pathLst>
                <a:path w="2977768" h="271098">
                  <a:moveTo>
                    <a:pt x="0" y="0"/>
                  </a:moveTo>
                  <a:lnTo>
                    <a:pt x="2977768" y="0"/>
                  </a:lnTo>
                  <a:lnTo>
                    <a:pt x="2977768" y="271098"/>
                  </a:lnTo>
                  <a:lnTo>
                    <a:pt x="0" y="271098"/>
                  </a:lnTo>
                  <a:lnTo>
                    <a:pt x="0" y="0"/>
                  </a:lnTo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69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70398" y="8411052"/>
            <a:ext cx="8365365" cy="489425"/>
            <a:chOff x="0" y="0"/>
            <a:chExt cx="11153820" cy="65256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1153820" cy="652567"/>
              <a:chOff x="0" y="0"/>
              <a:chExt cx="2203224" cy="12890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03224" cy="128902"/>
              </a:xfrm>
              <a:custGeom>
                <a:avLst/>
                <a:gdLst/>
                <a:ahLst/>
                <a:cxnLst/>
                <a:rect l="l" t="t" r="r" b="b"/>
                <a:pathLst>
                  <a:path w="2203224" h="128902">
                    <a:moveTo>
                      <a:pt x="0" y="0"/>
                    </a:moveTo>
                    <a:lnTo>
                      <a:pt x="2203224" y="0"/>
                    </a:lnTo>
                    <a:lnTo>
                      <a:pt x="2203224" y="128902"/>
                    </a:lnTo>
                    <a:lnTo>
                      <a:pt x="0" y="12890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471063" y="95567"/>
              <a:ext cx="10211693" cy="397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10"/>
                </a:lnSpc>
              </a:pPr>
              <a:r>
                <a:rPr lang="en-US" sz="2100">
                  <a:solidFill>
                    <a:srgbClr val="000000"/>
                  </a:solidFill>
                  <a:latin typeface="Montserrat Bold"/>
                </a:rPr>
                <a:t>Source: Tuolumne Monthly Evals, 2021 - Present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45687" y="1028700"/>
            <a:ext cx="3544251" cy="3311284"/>
            <a:chOff x="0" y="0"/>
            <a:chExt cx="4725668" cy="4415045"/>
          </a:xfrm>
        </p:grpSpPr>
        <p:sp>
          <p:nvSpPr>
            <p:cNvPr id="11" name="Freeform 11"/>
            <p:cNvSpPr/>
            <p:nvPr/>
          </p:nvSpPr>
          <p:spPr>
            <a:xfrm>
              <a:off x="291600" y="0"/>
              <a:ext cx="4142468" cy="4415045"/>
            </a:xfrm>
            <a:custGeom>
              <a:avLst/>
              <a:gdLst/>
              <a:ahLst/>
              <a:cxnLst/>
              <a:rect l="l" t="t" r="r" b="b"/>
              <a:pathLst>
                <a:path w="4142468" h="4415045">
                  <a:moveTo>
                    <a:pt x="0" y="0"/>
                  </a:moveTo>
                  <a:lnTo>
                    <a:pt x="4142468" y="0"/>
                  </a:lnTo>
                  <a:lnTo>
                    <a:pt x="4142468" y="4415045"/>
                  </a:lnTo>
                  <a:lnTo>
                    <a:pt x="0" y="441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290" r="-329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7836"/>
              <a:ext cx="4725668" cy="1955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515"/>
                </a:lnSpc>
                <a:spcBef>
                  <a:spcPct val="0"/>
                </a:spcBef>
              </a:pPr>
              <a:r>
                <a:rPr lang="en-US" sz="8344" spc="567">
                  <a:solidFill>
                    <a:srgbClr val="FFFFFF"/>
                  </a:solidFill>
                  <a:latin typeface="Codec Pro ExtraBold"/>
                </a:rPr>
                <a:t>9.24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33750" y="2400644"/>
              <a:ext cx="4258167" cy="1415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1"/>
                </a:lnSpc>
              </a:pPr>
              <a:r>
                <a:rPr lang="en-US" sz="2711" spc="27">
                  <a:solidFill>
                    <a:srgbClr val="FFFFFF"/>
                  </a:solidFill>
                  <a:latin typeface="DM Sans"/>
                </a:rPr>
                <a:t>How likely are you to recommend RC to a colleague?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33750" y="1723038"/>
              <a:ext cx="4258167" cy="394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12"/>
                </a:lnSpc>
              </a:pPr>
              <a:r>
                <a:rPr lang="en-US" sz="2011">
                  <a:solidFill>
                    <a:srgbClr val="BBCBCD"/>
                  </a:solidFill>
                  <a:latin typeface="DM Sans"/>
                </a:rPr>
                <a:t>on a scale of 1 to 10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818331" y="4411133"/>
            <a:ext cx="4440969" cy="4780625"/>
            <a:chOff x="0" y="0"/>
            <a:chExt cx="5921292" cy="6374166"/>
          </a:xfrm>
        </p:grpSpPr>
        <p:sp>
          <p:nvSpPr>
            <p:cNvPr id="16" name="Freeform 16"/>
            <p:cNvSpPr/>
            <p:nvPr/>
          </p:nvSpPr>
          <p:spPr>
            <a:xfrm rot="-5400000">
              <a:off x="182785" y="-163787"/>
              <a:ext cx="5555722" cy="5921292"/>
            </a:xfrm>
            <a:custGeom>
              <a:avLst/>
              <a:gdLst/>
              <a:ahLst/>
              <a:cxnLst/>
              <a:rect l="l" t="t" r="r" b="b"/>
              <a:pathLst>
                <a:path w="5555722" h="5921292">
                  <a:moveTo>
                    <a:pt x="0" y="0"/>
                  </a:moveTo>
                  <a:lnTo>
                    <a:pt x="5555722" y="0"/>
                  </a:lnTo>
                  <a:lnTo>
                    <a:pt x="5555722" y="5921292"/>
                  </a:lnTo>
                  <a:lnTo>
                    <a:pt x="0" y="5921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290" r="-329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6231" y="-333375"/>
              <a:ext cx="5815061" cy="2411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169"/>
                </a:lnSpc>
                <a:spcBef>
                  <a:spcPct val="0"/>
                </a:spcBef>
              </a:pPr>
              <a:r>
                <a:rPr lang="en-US" sz="10268" spc="698">
                  <a:solidFill>
                    <a:srgbClr val="FFFFFF"/>
                  </a:solidFill>
                  <a:latin typeface="Codec Pro ExtraBold"/>
                </a:rPr>
                <a:t>9.47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94788" y="2538047"/>
              <a:ext cx="5437947" cy="29411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5"/>
                </a:lnSpc>
              </a:pPr>
              <a:r>
                <a:rPr lang="en-US" sz="3445" spc="34">
                  <a:solidFill>
                    <a:srgbClr val="FFFFFF"/>
                  </a:solidFill>
                  <a:latin typeface="DM Sans"/>
                </a:rPr>
                <a:t>How necessary is it to keep Reflective Consultation available as a resource?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93867" y="1654392"/>
              <a:ext cx="5239789" cy="478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2"/>
                </a:lnSpc>
              </a:pPr>
              <a:r>
                <a:rPr lang="en-US" sz="2474">
                  <a:solidFill>
                    <a:srgbClr val="BBCBCD"/>
                  </a:solidFill>
                  <a:latin typeface="DM Sans"/>
                </a:rPr>
                <a:t>on a scale of 1 to 10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9479" y="5712689"/>
              <a:ext cx="5811813" cy="661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17"/>
                </a:lnSpc>
              </a:pPr>
              <a:r>
                <a:rPr lang="en-US" sz="1917" spc="61">
                  <a:solidFill>
                    <a:srgbClr val="544F4F"/>
                  </a:solidFill>
                  <a:latin typeface="Montserrat"/>
                </a:rPr>
                <a:t>n=17, RC Experience Survey, </a:t>
              </a:r>
            </a:p>
            <a:p>
              <a:pPr algn="ctr">
                <a:lnSpc>
                  <a:spcPts val="1917"/>
                </a:lnSpc>
              </a:pPr>
              <a:r>
                <a:rPr lang="en-US" sz="1917" spc="61">
                  <a:solidFill>
                    <a:srgbClr val="544F4F"/>
                  </a:solidFill>
                  <a:latin typeface="Montserrat"/>
                </a:rPr>
                <a:t>April 2023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6109620" y="3088437"/>
            <a:ext cx="1686920" cy="1532988"/>
          </a:xfrm>
          <a:custGeom>
            <a:avLst/>
            <a:gdLst/>
            <a:ahLst/>
            <a:cxnLst/>
            <a:rect l="l" t="t" r="r" b="b"/>
            <a:pathLst>
              <a:path w="1686920" h="1532988">
                <a:moveTo>
                  <a:pt x="0" y="0"/>
                </a:moveTo>
                <a:lnTo>
                  <a:pt x="1686920" y="0"/>
                </a:lnTo>
                <a:lnTo>
                  <a:pt x="1686920" y="1532988"/>
                </a:lnTo>
                <a:lnTo>
                  <a:pt x="0" y="1532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342968" y="1334558"/>
            <a:ext cx="10702020" cy="154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99"/>
              </a:lnSpc>
            </a:pPr>
            <a:r>
              <a:rPr lang="en-US" sz="3299" spc="105">
                <a:solidFill>
                  <a:srgbClr val="544F4F"/>
                </a:solidFill>
                <a:latin typeface="DM Sans Italics"/>
              </a:rPr>
              <a:t> "Reflective consultation was a life raft I needed during my first two years at [child welfare]. I'm not sure what I would have done without it."</a:t>
            </a:r>
          </a:p>
          <a:p>
            <a:pPr marL="0" lvl="1" indent="0" algn="just">
              <a:lnSpc>
                <a:spcPts val="2300"/>
              </a:lnSpc>
            </a:pPr>
            <a:endParaRPr lang="en-US" sz="3299" spc="105">
              <a:solidFill>
                <a:srgbClr val="544F4F"/>
              </a:solidFill>
              <a:latin typeface="DM Sans Itali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210600" y="6409532"/>
            <a:ext cx="9352533" cy="193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99"/>
              </a:lnSpc>
            </a:pPr>
            <a:r>
              <a:rPr lang="en-US" sz="3799" spc="34">
                <a:solidFill>
                  <a:srgbClr val="544F4F"/>
                </a:solidFill>
                <a:latin typeface="Barlow SemiCondensed Italics"/>
              </a:rPr>
              <a:t>"It has given me the ability to really look within myself and patterns I may exhibit caused by trauma or burnout which then gives me the ability to better coach my team."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505508" y="3507986"/>
            <a:ext cx="5797253" cy="2600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399"/>
              </a:lnSpc>
            </a:pPr>
            <a:r>
              <a:rPr lang="en-US" sz="3399" spc="108">
                <a:solidFill>
                  <a:srgbClr val="0167AF"/>
                </a:solidFill>
                <a:latin typeface="Barlow Bold Italics"/>
              </a:rPr>
              <a:t>I've been able to process some very difficult situations at work that could easily derail me from my day and take up a lot of brain power.</a:t>
            </a:r>
          </a:p>
        </p:txBody>
      </p:sp>
      <p:sp>
        <p:nvSpPr>
          <p:cNvPr id="25" name="TextBox 25"/>
          <p:cNvSpPr txBox="1"/>
          <p:nvPr/>
        </p:nvSpPr>
        <p:spPr>
          <a:xfrm rot="-5400000">
            <a:off x="-2170056" y="4202957"/>
            <a:ext cx="8394550" cy="83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0"/>
              </a:lnSpc>
            </a:pPr>
            <a:r>
              <a:rPr lang="en-US" sz="5900" spc="4000">
                <a:solidFill>
                  <a:srgbClr val="0167AF"/>
                </a:solidFill>
                <a:latin typeface="DM Sans Bold"/>
              </a:rPr>
              <a:t>OUTCOMES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447666" y="4439708"/>
            <a:ext cx="3542271" cy="392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8"/>
              </a:lnSpc>
            </a:pPr>
            <a:r>
              <a:rPr lang="en-US" sz="1558" spc="49">
                <a:solidFill>
                  <a:srgbClr val="544F4F"/>
                </a:solidFill>
                <a:latin typeface="Montserrat"/>
              </a:rPr>
              <a:t>n=17, RC Experience Survey, </a:t>
            </a:r>
          </a:p>
          <a:p>
            <a:pPr algn="ctr">
              <a:lnSpc>
                <a:spcPts val="1558"/>
              </a:lnSpc>
            </a:pPr>
            <a:r>
              <a:rPr lang="en-US" sz="1558" spc="49">
                <a:solidFill>
                  <a:srgbClr val="544F4F"/>
                </a:solidFill>
                <a:latin typeface="Montserrat"/>
              </a:rPr>
              <a:t>April 2023</a:t>
            </a:r>
          </a:p>
        </p:txBody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26F20D16-E4EF-31D6-E025-5FBC6E914830}"/>
              </a:ext>
            </a:extLst>
          </p:cNvPr>
          <p:cNvSpPr/>
          <p:nvPr/>
        </p:nvSpPr>
        <p:spPr>
          <a:xfrm>
            <a:off x="1" y="9221455"/>
            <a:ext cx="18288000" cy="1048971"/>
          </a:xfrm>
          <a:custGeom>
            <a:avLst/>
            <a:gdLst/>
            <a:ahLst/>
            <a:cxnLst/>
            <a:rect l="l" t="t" r="r" b="b"/>
            <a:pathLst>
              <a:path w="9613224" h="960016">
                <a:moveTo>
                  <a:pt x="6979" y="0"/>
                </a:moveTo>
                <a:lnTo>
                  <a:pt x="9606245" y="0"/>
                </a:lnTo>
                <a:cubicBezTo>
                  <a:pt x="9610099" y="0"/>
                  <a:pt x="9613224" y="3125"/>
                  <a:pt x="9613224" y="6979"/>
                </a:cubicBezTo>
                <a:lnTo>
                  <a:pt x="9613224" y="953036"/>
                </a:lnTo>
                <a:cubicBezTo>
                  <a:pt x="9613224" y="954887"/>
                  <a:pt x="9612488" y="956662"/>
                  <a:pt x="9611180" y="957971"/>
                </a:cubicBezTo>
                <a:cubicBezTo>
                  <a:pt x="9609871" y="959280"/>
                  <a:pt x="9608096" y="960016"/>
                  <a:pt x="9606245" y="960016"/>
                </a:cubicBezTo>
                <a:lnTo>
                  <a:pt x="6979" y="960016"/>
                </a:lnTo>
                <a:cubicBezTo>
                  <a:pt x="5128" y="960016"/>
                  <a:pt x="3353" y="959280"/>
                  <a:pt x="2044" y="957971"/>
                </a:cubicBezTo>
                <a:cubicBezTo>
                  <a:pt x="735" y="956662"/>
                  <a:pt x="0" y="954887"/>
                  <a:pt x="0" y="953036"/>
                </a:cubicBezTo>
                <a:lnTo>
                  <a:pt x="0" y="6979"/>
                </a:lnTo>
                <a:cubicBezTo>
                  <a:pt x="0" y="5128"/>
                  <a:pt x="735" y="3353"/>
                  <a:pt x="2044" y="2044"/>
                </a:cubicBezTo>
                <a:cubicBezTo>
                  <a:pt x="3353" y="735"/>
                  <a:pt x="5128" y="0"/>
                  <a:pt x="6979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TextBox 51">
            <a:extLst>
              <a:ext uri="{FF2B5EF4-FFF2-40B4-BE49-F238E27FC236}">
                <a16:creationId xmlns:a16="http://schemas.microsoft.com/office/drawing/2014/main" id="{9E5F7B33-2E93-E222-8E77-ED3652599A58}"/>
              </a:ext>
            </a:extLst>
          </p:cNvPr>
          <p:cNvSpPr txBox="1"/>
          <p:nvPr/>
        </p:nvSpPr>
        <p:spPr>
          <a:xfrm>
            <a:off x="449994" y="9367378"/>
            <a:ext cx="17388011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 dirty="0">
                <a:solidFill>
                  <a:srgbClr val="9AA6AC"/>
                </a:solidFill>
                <a:latin typeface="Now"/>
              </a:rPr>
              <a:t>Addressing Secondary Traumatic Stress, Supporting Skill Development, and Improving Workforce Resilience through Reflective Supervision/Consultation (RSC), CWDA Conference 2023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9AA6AC"/>
                </a:solidFill>
                <a:latin typeface="Now"/>
              </a:rPr>
              <a:t>Alyssa Najera Consulting | Calaveras County Health and Human Services | Tuolumne County Department of Social Services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841490" y="2518789"/>
            <a:ext cx="0" cy="5491013"/>
          </a:xfrm>
          <a:prstGeom prst="line">
            <a:avLst/>
          </a:prstGeom>
          <a:ln w="762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803101" y="7971413"/>
            <a:ext cx="633212" cy="0"/>
          </a:xfrm>
          <a:prstGeom prst="line">
            <a:avLst/>
          </a:prstGeom>
          <a:ln w="762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436313" y="7647520"/>
            <a:ext cx="4950966" cy="647785"/>
            <a:chOff x="0" y="0"/>
            <a:chExt cx="647066" cy="846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7066" cy="84662"/>
            </a:xfrm>
            <a:custGeom>
              <a:avLst/>
              <a:gdLst/>
              <a:ahLst/>
              <a:cxnLst/>
              <a:rect l="l" t="t" r="r" b="b"/>
              <a:pathLst>
                <a:path w="647066" h="84662">
                  <a:moveTo>
                    <a:pt x="0" y="0"/>
                  </a:moveTo>
                  <a:lnTo>
                    <a:pt x="647066" y="0"/>
                  </a:lnTo>
                  <a:lnTo>
                    <a:pt x="647066" y="84662"/>
                  </a:lnTo>
                  <a:lnTo>
                    <a:pt x="0" y="84662"/>
                  </a:lnTo>
                  <a:lnTo>
                    <a:pt x="0" y="0"/>
                  </a:lnTo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09186" y="2189376"/>
            <a:ext cx="1464609" cy="1616120"/>
            <a:chOff x="0" y="0"/>
            <a:chExt cx="7366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</a:path>
              </a:pathLst>
            </a:custGeom>
            <a:solidFill>
              <a:srgbClr val="0167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7366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22744" y="3805496"/>
            <a:ext cx="437493" cy="618563"/>
          </a:xfrm>
          <a:custGeom>
            <a:avLst/>
            <a:gdLst/>
            <a:ahLst/>
            <a:cxnLst/>
            <a:rect l="l" t="t" r="r" b="b"/>
            <a:pathLst>
              <a:path w="437493" h="618563">
                <a:moveTo>
                  <a:pt x="0" y="0"/>
                </a:moveTo>
                <a:lnTo>
                  <a:pt x="437493" y="0"/>
                </a:lnTo>
                <a:lnTo>
                  <a:pt x="437493" y="618564"/>
                </a:lnTo>
                <a:lnTo>
                  <a:pt x="0" y="618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22744" y="5898738"/>
            <a:ext cx="437493" cy="618563"/>
          </a:xfrm>
          <a:custGeom>
            <a:avLst/>
            <a:gdLst/>
            <a:ahLst/>
            <a:cxnLst/>
            <a:rect l="l" t="t" r="r" b="b"/>
            <a:pathLst>
              <a:path w="437493" h="618563">
                <a:moveTo>
                  <a:pt x="0" y="0"/>
                </a:moveTo>
                <a:lnTo>
                  <a:pt x="437493" y="0"/>
                </a:lnTo>
                <a:lnTo>
                  <a:pt x="437493" y="618563"/>
                </a:lnTo>
                <a:lnTo>
                  <a:pt x="0" y="618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765183" y="7647520"/>
            <a:ext cx="522152" cy="522152"/>
          </a:xfrm>
          <a:custGeom>
            <a:avLst/>
            <a:gdLst/>
            <a:ahLst/>
            <a:cxnLst/>
            <a:rect l="l" t="t" r="r" b="b"/>
            <a:pathLst>
              <a:path w="522152" h="522152">
                <a:moveTo>
                  <a:pt x="0" y="0"/>
                </a:moveTo>
                <a:lnTo>
                  <a:pt x="522152" y="0"/>
                </a:lnTo>
                <a:lnTo>
                  <a:pt x="522152" y="522152"/>
                </a:lnTo>
                <a:lnTo>
                  <a:pt x="0" y="522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28700" y="942975"/>
            <a:ext cx="13617940" cy="7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209"/>
              </a:lnSpc>
              <a:spcBef>
                <a:spcPct val="0"/>
              </a:spcBef>
            </a:pPr>
            <a:r>
              <a:rPr lang="en-US" sz="4500" spc="441">
                <a:solidFill>
                  <a:srgbClr val="0167AF"/>
                </a:solidFill>
                <a:latin typeface="DM Sans Bold"/>
              </a:rPr>
              <a:t>WHAT WE LEARNED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8700744" y="5691485"/>
            <a:ext cx="8319971" cy="1392374"/>
            <a:chOff x="0" y="0"/>
            <a:chExt cx="11093294" cy="1856498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95250"/>
              <a:ext cx="11093294" cy="869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25"/>
                </a:lnSpc>
              </a:pPr>
              <a:r>
                <a:rPr lang="en-US" sz="3875">
                  <a:solidFill>
                    <a:srgbClr val="545454"/>
                  </a:solidFill>
                  <a:latin typeface="Public Sans Bold"/>
                </a:rPr>
                <a:t>OPPORTUNITIES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024648"/>
              <a:ext cx="11093294" cy="831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601" lvl="1" indent="-431801">
                <a:lnSpc>
                  <a:spcPts val="4800"/>
                </a:lnSpc>
                <a:buFont typeface="Arial"/>
                <a:buChar char="•"/>
              </a:pPr>
              <a:r>
                <a:rPr lang="en-US" sz="4000">
                  <a:solidFill>
                    <a:srgbClr val="545454"/>
                  </a:solidFill>
                  <a:latin typeface="Public Sans"/>
                </a:rPr>
                <a:t>replication across programs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586182" y="2189376"/>
            <a:ext cx="8854580" cy="3183074"/>
            <a:chOff x="0" y="0"/>
            <a:chExt cx="11806107" cy="4244098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95250"/>
              <a:ext cx="11806107" cy="869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25"/>
                </a:lnSpc>
              </a:pPr>
              <a:r>
                <a:rPr lang="en-US" sz="3875">
                  <a:solidFill>
                    <a:srgbClr val="545454"/>
                  </a:solidFill>
                  <a:latin typeface="Public Sans Bold"/>
                </a:rPr>
                <a:t>LESSONS ON IMPLEMENTATIONS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034173"/>
              <a:ext cx="11806107" cy="3209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99">
                  <a:solidFill>
                    <a:srgbClr val="545454"/>
                  </a:solidFill>
                  <a:latin typeface="Public Sans"/>
                </a:rPr>
                <a:t>ongoing assessment</a:t>
              </a:r>
            </a:p>
            <a:p>
              <a:pPr marL="863599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99">
                  <a:solidFill>
                    <a:srgbClr val="545454"/>
                  </a:solidFill>
                  <a:latin typeface="Public Sans"/>
                </a:rPr>
                <a:t>adapt </a:t>
              </a:r>
            </a:p>
            <a:p>
              <a:pPr marL="863599" lvl="1" indent="-431800">
                <a:lnSpc>
                  <a:spcPts val="4799"/>
                </a:lnSpc>
                <a:buFont typeface="Arial"/>
                <a:buChar char="•"/>
              </a:pPr>
              <a:r>
                <a:rPr lang="en-US" sz="3999">
                  <a:solidFill>
                    <a:srgbClr val="545454"/>
                  </a:solidFill>
                  <a:latin typeface="Public Sans"/>
                </a:rPr>
                <a:t>commitment</a:t>
              </a:r>
            </a:p>
            <a:p>
              <a:pPr>
                <a:lnSpc>
                  <a:spcPts val="4799"/>
                </a:lnSpc>
              </a:pPr>
              <a:endParaRPr lang="en-US" sz="3999">
                <a:solidFill>
                  <a:srgbClr val="545454"/>
                </a:solidFill>
                <a:latin typeface="Public Sans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973265" y="2282115"/>
            <a:ext cx="283454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Barlow"/>
              </a:rPr>
              <a:t>Supervisors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76478" y="2585125"/>
            <a:ext cx="1486457" cy="412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07"/>
              </a:lnSpc>
            </a:pPr>
            <a:r>
              <a:rPr lang="en-US" sz="3107" spc="99">
                <a:solidFill>
                  <a:srgbClr val="FFFFFF"/>
                </a:solidFill>
                <a:latin typeface="Barlow Bold"/>
              </a:rPr>
              <a:t>2017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289317" y="7639803"/>
            <a:ext cx="1849045" cy="52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4350"/>
              </a:lnSpc>
              <a:spcBef>
                <a:spcPct val="0"/>
              </a:spcBef>
            </a:pPr>
            <a:r>
              <a:rPr lang="en-US" sz="3107" spc="99">
                <a:solidFill>
                  <a:srgbClr val="FFFFFF"/>
                </a:solidFill>
                <a:latin typeface="Barlow Semi-Bold"/>
              </a:rPr>
              <a:t>PRESENT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973265" y="3760390"/>
            <a:ext cx="3421868" cy="139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>
                <a:solidFill>
                  <a:srgbClr val="000000"/>
                </a:solidFill>
                <a:latin typeface="Barlow"/>
              </a:rPr>
              <a:t>Social Workers</a:t>
            </a:r>
          </a:p>
          <a:p>
            <a:pPr>
              <a:lnSpc>
                <a:spcPts val="3600"/>
              </a:lnSpc>
            </a:pPr>
            <a:r>
              <a:rPr lang="en-US" sz="3600">
                <a:solidFill>
                  <a:srgbClr val="000000"/>
                </a:solidFill>
                <a:latin typeface="Barlow"/>
              </a:rPr>
              <a:t>Pilot Groups</a:t>
            </a:r>
          </a:p>
          <a:p>
            <a:pPr marL="0" lvl="1" indent="0">
              <a:lnSpc>
                <a:spcPts val="3600"/>
              </a:lnSpc>
            </a:pPr>
            <a:r>
              <a:rPr lang="en-US" sz="3600">
                <a:solidFill>
                  <a:srgbClr val="000000"/>
                </a:solidFill>
                <a:latin typeface="Barlow"/>
              </a:rPr>
              <a:t>On Demand RSC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73265" y="5965413"/>
            <a:ext cx="4632105" cy="139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>
                <a:solidFill>
                  <a:srgbClr val="000000"/>
                </a:solidFill>
                <a:latin typeface="Barlow"/>
              </a:rPr>
              <a:t>Agency Managers</a:t>
            </a:r>
          </a:p>
          <a:p>
            <a:pPr>
              <a:lnSpc>
                <a:spcPts val="3600"/>
              </a:lnSpc>
            </a:pPr>
            <a:r>
              <a:rPr lang="en-US" sz="3600">
                <a:solidFill>
                  <a:srgbClr val="000000"/>
                </a:solidFill>
                <a:latin typeface="Barlow"/>
              </a:rPr>
              <a:t>Support Team</a:t>
            </a:r>
          </a:p>
          <a:p>
            <a:pPr marL="0" lvl="1" indent="0">
              <a:lnSpc>
                <a:spcPts val="3600"/>
              </a:lnSpc>
            </a:pPr>
            <a:r>
              <a:rPr lang="en-US" sz="3600">
                <a:solidFill>
                  <a:srgbClr val="000000"/>
                </a:solidFill>
                <a:latin typeface="Barlow"/>
              </a:rPr>
              <a:t>Executive Leadership</a:t>
            </a:r>
          </a:p>
        </p:txBody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BB48F73B-27DD-A655-3C7E-6CD8B5D9E00D}"/>
              </a:ext>
            </a:extLst>
          </p:cNvPr>
          <p:cNvSpPr/>
          <p:nvPr/>
        </p:nvSpPr>
        <p:spPr>
          <a:xfrm>
            <a:off x="1" y="9221455"/>
            <a:ext cx="18288000" cy="1048971"/>
          </a:xfrm>
          <a:custGeom>
            <a:avLst/>
            <a:gdLst/>
            <a:ahLst/>
            <a:cxnLst/>
            <a:rect l="l" t="t" r="r" b="b"/>
            <a:pathLst>
              <a:path w="9613224" h="960016">
                <a:moveTo>
                  <a:pt x="6979" y="0"/>
                </a:moveTo>
                <a:lnTo>
                  <a:pt x="9606245" y="0"/>
                </a:lnTo>
                <a:cubicBezTo>
                  <a:pt x="9610099" y="0"/>
                  <a:pt x="9613224" y="3125"/>
                  <a:pt x="9613224" y="6979"/>
                </a:cubicBezTo>
                <a:lnTo>
                  <a:pt x="9613224" y="953036"/>
                </a:lnTo>
                <a:cubicBezTo>
                  <a:pt x="9613224" y="954887"/>
                  <a:pt x="9612488" y="956662"/>
                  <a:pt x="9611180" y="957971"/>
                </a:cubicBezTo>
                <a:cubicBezTo>
                  <a:pt x="9609871" y="959280"/>
                  <a:pt x="9608096" y="960016"/>
                  <a:pt x="9606245" y="960016"/>
                </a:cubicBezTo>
                <a:lnTo>
                  <a:pt x="6979" y="960016"/>
                </a:lnTo>
                <a:cubicBezTo>
                  <a:pt x="5128" y="960016"/>
                  <a:pt x="3353" y="959280"/>
                  <a:pt x="2044" y="957971"/>
                </a:cubicBezTo>
                <a:cubicBezTo>
                  <a:pt x="735" y="956662"/>
                  <a:pt x="0" y="954887"/>
                  <a:pt x="0" y="953036"/>
                </a:cubicBezTo>
                <a:lnTo>
                  <a:pt x="0" y="6979"/>
                </a:lnTo>
                <a:cubicBezTo>
                  <a:pt x="0" y="5128"/>
                  <a:pt x="735" y="3353"/>
                  <a:pt x="2044" y="2044"/>
                </a:cubicBezTo>
                <a:cubicBezTo>
                  <a:pt x="3353" y="735"/>
                  <a:pt x="5128" y="0"/>
                  <a:pt x="6979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TextBox 51">
            <a:extLst>
              <a:ext uri="{FF2B5EF4-FFF2-40B4-BE49-F238E27FC236}">
                <a16:creationId xmlns:a16="http://schemas.microsoft.com/office/drawing/2014/main" id="{C457BA90-306E-5F52-3C0F-7B0F7AD2BEA6}"/>
              </a:ext>
            </a:extLst>
          </p:cNvPr>
          <p:cNvSpPr txBox="1"/>
          <p:nvPr/>
        </p:nvSpPr>
        <p:spPr>
          <a:xfrm>
            <a:off x="449994" y="9220200"/>
            <a:ext cx="17388011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 dirty="0">
                <a:solidFill>
                  <a:srgbClr val="9AA6AC"/>
                </a:solidFill>
                <a:latin typeface="Now"/>
              </a:rPr>
              <a:t>Addressing Secondary Traumatic Stress, Supporting Skill Development, and Improving Workforce Resilience through Reflective Supervision/Consultation (RSC), CWDA Conference 2023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9AA6AC"/>
                </a:solidFill>
                <a:latin typeface="Now"/>
              </a:rPr>
              <a:t>Alyssa Najera Consulting | Calaveras County Health and Human Services | Tuolumne County Department of Social Services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62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3AEE68CD-54C5-4AFF-9EC1-CDA3D29E17D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rot="629580">
            <a:off x="5002738" y="654107"/>
            <a:ext cx="8021813" cy="9130149"/>
          </a:xfrm>
          <a:custGeom>
            <a:avLst/>
            <a:gdLst/>
            <a:ahLst/>
            <a:cxnLst/>
            <a:rect l="l" t="t" r="r" b="b"/>
            <a:pathLst>
              <a:path w="7613650" h="8665591">
                <a:moveTo>
                  <a:pt x="0" y="22352"/>
                </a:moveTo>
                <a:lnTo>
                  <a:pt x="25400" y="8665591"/>
                </a:lnTo>
                <a:lnTo>
                  <a:pt x="7613650" y="8643239"/>
                </a:lnTo>
                <a:lnTo>
                  <a:pt x="7588250" y="0"/>
                </a:lnTo>
                <a:lnTo>
                  <a:pt x="0" y="22352"/>
                </a:lnTo>
                <a:close/>
              </a:path>
            </a:pathLst>
          </a:custGeom>
          <a:blipFill>
            <a:blip r:embed="rId3"/>
            <a:stretch>
              <a:fillRect l="-2746" t="-2160" r="-2777" b="-225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1" name="Group 51"/>
          <p:cNvGrpSpPr/>
          <p:nvPr/>
        </p:nvGrpSpPr>
        <p:grpSpPr>
          <a:xfrm>
            <a:off x="14213609" y="-1"/>
            <a:ext cx="4074391" cy="3372427"/>
            <a:chOff x="0" y="3625272"/>
            <a:chExt cx="5432521" cy="4496569"/>
          </a:xfrm>
        </p:grpSpPr>
        <p:pic>
          <p:nvPicPr>
            <p:cNvPr id="52" name="Picture 5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44636" r="33112"/>
            <a:stretch/>
          </p:blipFill>
          <p:spPr>
            <a:xfrm>
              <a:off x="0" y="3625272"/>
              <a:ext cx="5432521" cy="4496569"/>
            </a:xfrm>
            <a:prstGeom prst="rect">
              <a:avLst/>
            </a:prstGeom>
          </p:spPr>
        </p:pic>
        <p:sp>
          <p:nvSpPr>
            <p:cNvPr id="53" name="TextBox 53"/>
            <p:cNvSpPr txBox="1"/>
            <p:nvPr/>
          </p:nvSpPr>
          <p:spPr>
            <a:xfrm>
              <a:off x="369622" y="4163657"/>
              <a:ext cx="5062899" cy="239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49"/>
                </a:lnSpc>
              </a:pPr>
              <a:r>
                <a:rPr lang="en-US" sz="5249" dirty="0">
                  <a:solidFill>
                    <a:srgbClr val="FCFEFE"/>
                  </a:solidFill>
                  <a:latin typeface="Poppins Bold"/>
                </a:rPr>
                <a:t>California Counties</a:t>
              </a:r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FE4DA9F7-3EBD-441F-BE2F-E40D39BB0BFC}"/>
              </a:ext>
            </a:extLst>
          </p:cNvPr>
          <p:cNvSpPr/>
          <p:nvPr/>
        </p:nvSpPr>
        <p:spPr>
          <a:xfrm>
            <a:off x="4437250" y="2446122"/>
            <a:ext cx="1036797" cy="6115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C4FBA27-E5B1-497A-94A4-D9B15894EF98}"/>
              </a:ext>
            </a:extLst>
          </p:cNvPr>
          <p:cNvSpPr/>
          <p:nvPr/>
        </p:nvSpPr>
        <p:spPr>
          <a:xfrm>
            <a:off x="10034757" y="3352466"/>
            <a:ext cx="1438454" cy="6115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8D6E264-42E5-4EF4-BFAF-5113A99078AF}"/>
              </a:ext>
            </a:extLst>
          </p:cNvPr>
          <p:cNvSpPr/>
          <p:nvPr/>
        </p:nvSpPr>
        <p:spPr>
          <a:xfrm>
            <a:off x="4314858" y="3701364"/>
            <a:ext cx="1036797" cy="6115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D2B6D32-4230-46BD-B32E-CD93D374EA76}"/>
              </a:ext>
            </a:extLst>
          </p:cNvPr>
          <p:cNvSpPr/>
          <p:nvPr/>
        </p:nvSpPr>
        <p:spPr>
          <a:xfrm>
            <a:off x="4020824" y="4563905"/>
            <a:ext cx="1392235" cy="6115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1E0F170-9862-4879-BDA7-97B357BD0C92}"/>
              </a:ext>
            </a:extLst>
          </p:cNvPr>
          <p:cNvSpPr/>
          <p:nvPr/>
        </p:nvSpPr>
        <p:spPr>
          <a:xfrm>
            <a:off x="4672543" y="6621031"/>
            <a:ext cx="2063137" cy="6115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90D2509-E368-4056-B362-BC526C1286B3}"/>
              </a:ext>
            </a:extLst>
          </p:cNvPr>
          <p:cNvSpPr/>
          <p:nvPr/>
        </p:nvSpPr>
        <p:spPr>
          <a:xfrm>
            <a:off x="4672544" y="7643724"/>
            <a:ext cx="1855682" cy="6115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90E827D-F9F8-404C-A0C0-EB351DE57ECE}"/>
              </a:ext>
            </a:extLst>
          </p:cNvPr>
          <p:cNvSpPr/>
          <p:nvPr/>
        </p:nvSpPr>
        <p:spPr>
          <a:xfrm>
            <a:off x="6400801" y="9173519"/>
            <a:ext cx="1498618" cy="6115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5993DBE-C2C4-4D47-B387-B244BBCA36E8}"/>
              </a:ext>
            </a:extLst>
          </p:cNvPr>
          <p:cNvSpPr/>
          <p:nvPr/>
        </p:nvSpPr>
        <p:spPr>
          <a:xfrm>
            <a:off x="5643056" y="8553427"/>
            <a:ext cx="1452887" cy="6115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9EFE17D-C957-4304-8F93-51023FD13D87}"/>
              </a:ext>
            </a:extLst>
          </p:cNvPr>
          <p:cNvGrpSpPr/>
          <p:nvPr/>
        </p:nvGrpSpPr>
        <p:grpSpPr>
          <a:xfrm>
            <a:off x="5959273" y="9034259"/>
            <a:ext cx="4460718" cy="575732"/>
            <a:chOff x="5959273" y="9034259"/>
            <a:chExt cx="4460718" cy="57573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113048" y="9479287"/>
              <a:ext cx="1637975" cy="26788"/>
            </a:xfrm>
            <a:prstGeom prst="rect">
              <a:avLst/>
            </a:prstGeom>
          </p:spPr>
        </p:pic>
        <p:sp>
          <p:nvSpPr>
            <p:cNvPr id="31" name="TextBox 31"/>
            <p:cNvSpPr txBox="1"/>
            <p:nvPr/>
          </p:nvSpPr>
          <p:spPr>
            <a:xfrm>
              <a:off x="5959273" y="9034259"/>
              <a:ext cx="1855387" cy="575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272"/>
                </a:lnSpc>
              </a:pPr>
              <a:r>
                <a:rPr lang="en-US" sz="2108" dirty="0">
                  <a:solidFill>
                    <a:srgbClr val="0662A6"/>
                  </a:solidFill>
                  <a:latin typeface="Glacial Indifference"/>
                </a:rPr>
                <a:t>San Diego</a:t>
              </a:r>
            </a:p>
          </p:txBody>
        </p:sp>
        <p:sp>
          <p:nvSpPr>
            <p:cNvPr id="64" name="Star: 5 Points 63">
              <a:extLst>
                <a:ext uri="{FF2B5EF4-FFF2-40B4-BE49-F238E27FC236}">
                  <a16:creationId xmlns:a16="http://schemas.microsoft.com/office/drawing/2014/main" id="{7D449803-B56C-4601-BD48-A1BA4FC953EB}"/>
                </a:ext>
              </a:extLst>
            </p:cNvPr>
            <p:cNvSpPr/>
            <p:nvPr/>
          </p:nvSpPr>
          <p:spPr>
            <a:xfrm>
              <a:off x="9980829" y="9164963"/>
              <a:ext cx="439162" cy="435626"/>
            </a:xfrm>
            <a:prstGeom prst="star5">
              <a:avLst/>
            </a:prstGeom>
            <a:solidFill>
              <a:srgbClr val="FBC8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37C6EBF-8CF4-4BED-B86F-0FC75D64FE30}"/>
              </a:ext>
            </a:extLst>
          </p:cNvPr>
          <p:cNvGrpSpPr/>
          <p:nvPr/>
        </p:nvGrpSpPr>
        <p:grpSpPr>
          <a:xfrm>
            <a:off x="4118751" y="198031"/>
            <a:ext cx="2453732" cy="478978"/>
            <a:chOff x="4118751" y="198031"/>
            <a:chExt cx="2453732" cy="478978"/>
          </a:xfrm>
        </p:grpSpPr>
        <p:sp>
          <p:nvSpPr>
            <p:cNvPr id="14" name="TextBox 14"/>
            <p:cNvSpPr txBox="1"/>
            <p:nvPr/>
          </p:nvSpPr>
          <p:spPr>
            <a:xfrm>
              <a:off x="4118751" y="198031"/>
              <a:ext cx="1076716" cy="359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52"/>
                </a:lnSpc>
              </a:pPr>
              <a:r>
                <a:rPr lang="en-US" sz="2108" dirty="0">
                  <a:solidFill>
                    <a:srgbClr val="0662A6"/>
                  </a:solidFill>
                  <a:latin typeface="Glacial Indifference"/>
                </a:rPr>
                <a:t>Del Norte</a:t>
              </a:r>
            </a:p>
          </p:txBody>
        </p:sp>
        <p:sp>
          <p:nvSpPr>
            <p:cNvPr id="70" name="Star: 5 Points 69">
              <a:extLst>
                <a:ext uri="{FF2B5EF4-FFF2-40B4-BE49-F238E27FC236}">
                  <a16:creationId xmlns:a16="http://schemas.microsoft.com/office/drawing/2014/main" id="{5645953E-1FA3-41A2-AEAE-C6AD3B0A4A9A}"/>
                </a:ext>
              </a:extLst>
            </p:cNvPr>
            <p:cNvSpPr/>
            <p:nvPr/>
          </p:nvSpPr>
          <p:spPr>
            <a:xfrm>
              <a:off x="6133321" y="241383"/>
              <a:ext cx="439162" cy="435626"/>
            </a:xfrm>
            <a:prstGeom prst="star5">
              <a:avLst/>
            </a:prstGeom>
            <a:solidFill>
              <a:srgbClr val="FBC8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E50E196-0ECE-4490-8254-7047D5048842}"/>
                </a:ext>
              </a:extLst>
            </p:cNvPr>
            <p:cNvCxnSpPr>
              <a:cxnSpLocks/>
            </p:cNvCxnSpPr>
            <p:nvPr/>
          </p:nvCxnSpPr>
          <p:spPr>
            <a:xfrm>
              <a:off x="5351655" y="459196"/>
              <a:ext cx="781666" cy="0"/>
            </a:xfrm>
            <a:prstGeom prst="line">
              <a:avLst/>
            </a:prstGeom>
            <a:ln w="9525" cap="flat" cmpd="sng" algn="ctr">
              <a:solidFill>
                <a:srgbClr val="FBC8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8B06BE6-A040-438F-B395-66C3199D1AC2}"/>
              </a:ext>
            </a:extLst>
          </p:cNvPr>
          <p:cNvGrpSpPr/>
          <p:nvPr/>
        </p:nvGrpSpPr>
        <p:grpSpPr>
          <a:xfrm>
            <a:off x="4610939" y="2495497"/>
            <a:ext cx="2726765" cy="435626"/>
            <a:chOff x="4610939" y="2495497"/>
            <a:chExt cx="2726765" cy="435626"/>
          </a:xfrm>
        </p:grpSpPr>
        <p:sp>
          <p:nvSpPr>
            <p:cNvPr id="19" name="TextBox 19"/>
            <p:cNvSpPr txBox="1"/>
            <p:nvPr/>
          </p:nvSpPr>
          <p:spPr>
            <a:xfrm>
              <a:off x="4610939" y="2541913"/>
              <a:ext cx="689421" cy="356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52"/>
                </a:lnSpc>
              </a:pPr>
              <a:r>
                <a:rPr lang="en-US" sz="2108" dirty="0">
                  <a:solidFill>
                    <a:srgbClr val="0662A6"/>
                  </a:solidFill>
                  <a:latin typeface="Glacial Indifference"/>
                </a:rPr>
                <a:t>Glenn</a:t>
              </a:r>
            </a:p>
          </p:txBody>
        </p:sp>
        <p:sp>
          <p:nvSpPr>
            <p:cNvPr id="45" name="Star: 5 Points 44">
              <a:extLst>
                <a:ext uri="{FF2B5EF4-FFF2-40B4-BE49-F238E27FC236}">
                  <a16:creationId xmlns:a16="http://schemas.microsoft.com/office/drawing/2014/main" id="{4650A2E8-D3F8-4564-97A9-631F9B1BB881}"/>
                </a:ext>
              </a:extLst>
            </p:cNvPr>
            <p:cNvSpPr/>
            <p:nvPr/>
          </p:nvSpPr>
          <p:spPr>
            <a:xfrm>
              <a:off x="6898542" y="2495497"/>
              <a:ext cx="439162" cy="435626"/>
            </a:xfrm>
            <a:prstGeom prst="star5">
              <a:avLst/>
            </a:prstGeom>
            <a:solidFill>
              <a:srgbClr val="FBC8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F09B925-2903-461F-AC6F-8F0F6DBA6242}"/>
                </a:ext>
              </a:extLst>
            </p:cNvPr>
            <p:cNvCxnSpPr>
              <a:cxnSpLocks/>
            </p:cNvCxnSpPr>
            <p:nvPr/>
          </p:nvCxnSpPr>
          <p:spPr>
            <a:xfrm>
              <a:off x="5557828" y="2696256"/>
              <a:ext cx="1407204" cy="30158"/>
            </a:xfrm>
            <a:prstGeom prst="line">
              <a:avLst/>
            </a:prstGeom>
            <a:ln w="9525" cap="flat" cmpd="sng" algn="ctr">
              <a:solidFill>
                <a:srgbClr val="FBC8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EA18D77-DF19-4247-8807-166D4D65680F}"/>
              </a:ext>
            </a:extLst>
          </p:cNvPr>
          <p:cNvGrpSpPr/>
          <p:nvPr/>
        </p:nvGrpSpPr>
        <p:grpSpPr>
          <a:xfrm>
            <a:off x="4471256" y="3789319"/>
            <a:ext cx="3000931" cy="435626"/>
            <a:chOff x="4471256" y="3789319"/>
            <a:chExt cx="3000931" cy="435626"/>
          </a:xfrm>
        </p:grpSpPr>
        <p:sp>
          <p:nvSpPr>
            <p:cNvPr id="23" name="TextBox 23"/>
            <p:cNvSpPr txBox="1"/>
            <p:nvPr/>
          </p:nvSpPr>
          <p:spPr>
            <a:xfrm>
              <a:off x="4471256" y="3811286"/>
              <a:ext cx="868524" cy="356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52"/>
                </a:lnSpc>
              </a:pPr>
              <a:r>
                <a:rPr lang="en-US" sz="2108" dirty="0">
                  <a:solidFill>
                    <a:srgbClr val="0662A6"/>
                  </a:solidFill>
                  <a:latin typeface="Glacial Indifference"/>
                </a:rPr>
                <a:t>Solano </a:t>
              </a:r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:a16="http://schemas.microsoft.com/office/drawing/2014/main" id="{1933EF83-385D-4EE2-973C-73A5A06AAF29}"/>
                </a:ext>
              </a:extLst>
            </p:cNvPr>
            <p:cNvSpPr/>
            <p:nvPr/>
          </p:nvSpPr>
          <p:spPr>
            <a:xfrm>
              <a:off x="7033025" y="3789319"/>
              <a:ext cx="439162" cy="435626"/>
            </a:xfrm>
            <a:prstGeom prst="star5">
              <a:avLst/>
            </a:prstGeom>
            <a:solidFill>
              <a:srgbClr val="FBC8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48F5173-DBE8-412A-9B41-B9E03B8339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9470" y="3958529"/>
              <a:ext cx="1505562" cy="54662"/>
            </a:xfrm>
            <a:prstGeom prst="line">
              <a:avLst/>
            </a:prstGeom>
            <a:ln w="9525" cap="flat" cmpd="sng" algn="ctr">
              <a:solidFill>
                <a:srgbClr val="FBC8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10F9BA8-F00B-4937-8FBB-ABD02989D8A7}"/>
              </a:ext>
            </a:extLst>
          </p:cNvPr>
          <p:cNvGrpSpPr/>
          <p:nvPr/>
        </p:nvGrpSpPr>
        <p:grpSpPr>
          <a:xfrm>
            <a:off x="4075210" y="4556190"/>
            <a:ext cx="3037041" cy="802568"/>
            <a:chOff x="4075210" y="4556190"/>
            <a:chExt cx="3037041" cy="802568"/>
          </a:xfrm>
        </p:grpSpPr>
        <p:sp>
          <p:nvSpPr>
            <p:cNvPr id="47" name="TextBox 47"/>
            <p:cNvSpPr txBox="1"/>
            <p:nvPr/>
          </p:nvSpPr>
          <p:spPr>
            <a:xfrm>
              <a:off x="4075210" y="4556190"/>
              <a:ext cx="1294208" cy="500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37"/>
                </a:lnSpc>
              </a:pPr>
              <a:r>
                <a:rPr lang="en-US" sz="2108" dirty="0">
                  <a:solidFill>
                    <a:srgbClr val="0662A6"/>
                  </a:solidFill>
                  <a:latin typeface="Glacial Indifference"/>
                </a:rPr>
                <a:t>Santa Cruz </a:t>
              </a:r>
            </a:p>
          </p:txBody>
        </p:sp>
        <p:sp>
          <p:nvSpPr>
            <p:cNvPr id="50" name="Star: 5 Points 49">
              <a:extLst>
                <a:ext uri="{FF2B5EF4-FFF2-40B4-BE49-F238E27FC236}">
                  <a16:creationId xmlns:a16="http://schemas.microsoft.com/office/drawing/2014/main" id="{016F6A9B-4FC3-4464-BFE4-68E4C85C623C}"/>
                </a:ext>
              </a:extLst>
            </p:cNvPr>
            <p:cNvSpPr/>
            <p:nvPr/>
          </p:nvSpPr>
          <p:spPr>
            <a:xfrm>
              <a:off x="6673089" y="4923132"/>
              <a:ext cx="439162" cy="435626"/>
            </a:xfrm>
            <a:prstGeom prst="star5">
              <a:avLst>
                <a:gd name="adj" fmla="val 21306"/>
                <a:gd name="hf" fmla="val 105146"/>
                <a:gd name="vf" fmla="val 110557"/>
              </a:avLst>
            </a:prstGeom>
            <a:solidFill>
              <a:srgbClr val="FBC8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197B705-7573-469D-8242-71FF6171415A}"/>
                </a:ext>
              </a:extLst>
            </p:cNvPr>
            <p:cNvCxnSpPr>
              <a:cxnSpLocks/>
            </p:cNvCxnSpPr>
            <p:nvPr/>
          </p:nvCxnSpPr>
          <p:spPr>
            <a:xfrm>
              <a:off x="5365740" y="4886128"/>
              <a:ext cx="1307349" cy="297028"/>
            </a:xfrm>
            <a:prstGeom prst="line">
              <a:avLst/>
            </a:prstGeom>
            <a:ln w="9525" cap="flat" cmpd="sng" algn="ctr">
              <a:solidFill>
                <a:srgbClr val="FBC8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63ED759-E8F6-4B06-9844-AB267F00A76F}"/>
              </a:ext>
            </a:extLst>
          </p:cNvPr>
          <p:cNvGrpSpPr/>
          <p:nvPr/>
        </p:nvGrpSpPr>
        <p:grpSpPr>
          <a:xfrm>
            <a:off x="4073163" y="5128325"/>
            <a:ext cx="4587636" cy="503465"/>
            <a:chOff x="4073163" y="5128325"/>
            <a:chExt cx="4587636" cy="503465"/>
          </a:xfrm>
        </p:grpSpPr>
        <p:sp>
          <p:nvSpPr>
            <p:cNvPr id="22" name="TextBox 22"/>
            <p:cNvSpPr txBox="1"/>
            <p:nvPr/>
          </p:nvSpPr>
          <p:spPr>
            <a:xfrm>
              <a:off x="4073163" y="5128325"/>
              <a:ext cx="1294208" cy="500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37"/>
                </a:lnSpc>
              </a:pPr>
              <a:r>
                <a:rPr lang="en-US" sz="2108" dirty="0">
                  <a:solidFill>
                    <a:srgbClr val="0662A6"/>
                  </a:solidFill>
                  <a:latin typeface="Glacial Indifference"/>
                </a:rPr>
                <a:t>Madera</a:t>
              </a:r>
            </a:p>
          </p:txBody>
        </p:sp>
        <p:sp>
          <p:nvSpPr>
            <p:cNvPr id="66" name="Star: 5 Points 65">
              <a:extLst>
                <a:ext uri="{FF2B5EF4-FFF2-40B4-BE49-F238E27FC236}">
                  <a16:creationId xmlns:a16="http://schemas.microsoft.com/office/drawing/2014/main" id="{3BD394E1-026A-4D97-BA2F-62D65165460D}"/>
                </a:ext>
              </a:extLst>
            </p:cNvPr>
            <p:cNvSpPr/>
            <p:nvPr/>
          </p:nvSpPr>
          <p:spPr>
            <a:xfrm>
              <a:off x="8221637" y="5196164"/>
              <a:ext cx="439162" cy="435626"/>
            </a:xfrm>
            <a:prstGeom prst="star5">
              <a:avLst/>
            </a:prstGeom>
            <a:solidFill>
              <a:srgbClr val="FBC8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72E95CF-32F5-4069-B6AE-F08CC3C04890}"/>
                </a:ext>
              </a:extLst>
            </p:cNvPr>
            <p:cNvCxnSpPr>
              <a:cxnSpLocks/>
            </p:cNvCxnSpPr>
            <p:nvPr/>
          </p:nvCxnSpPr>
          <p:spPr>
            <a:xfrm>
              <a:off x="5351655" y="5456551"/>
              <a:ext cx="3020626" cy="48828"/>
            </a:xfrm>
            <a:prstGeom prst="line">
              <a:avLst/>
            </a:prstGeom>
            <a:ln w="9525" cap="flat" cmpd="sng" algn="ctr">
              <a:solidFill>
                <a:srgbClr val="FBC8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F7B52F1-A033-459A-9C0F-3C6604D9257C}"/>
              </a:ext>
            </a:extLst>
          </p:cNvPr>
          <p:cNvGrpSpPr/>
          <p:nvPr/>
        </p:nvGrpSpPr>
        <p:grpSpPr>
          <a:xfrm>
            <a:off x="4959095" y="6733073"/>
            <a:ext cx="3311443" cy="972486"/>
            <a:chOff x="4959095" y="6733073"/>
            <a:chExt cx="3311443" cy="972486"/>
          </a:xfrm>
        </p:grpSpPr>
        <p:sp>
          <p:nvSpPr>
            <p:cNvPr id="43" name="TextBox 43"/>
            <p:cNvSpPr txBox="1"/>
            <p:nvPr/>
          </p:nvSpPr>
          <p:spPr>
            <a:xfrm>
              <a:off x="4959095" y="6733073"/>
              <a:ext cx="1677489" cy="356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52"/>
                </a:lnSpc>
              </a:pPr>
              <a:r>
                <a:rPr lang="en-US" sz="2108" dirty="0">
                  <a:solidFill>
                    <a:srgbClr val="0662A6"/>
                  </a:solidFill>
                  <a:latin typeface="Glacial Indifference"/>
                </a:rPr>
                <a:t>Santa Barbara</a:t>
              </a:r>
            </a:p>
          </p:txBody>
        </p:sp>
        <p:sp>
          <p:nvSpPr>
            <p:cNvPr id="68" name="Star: 5 Points 67">
              <a:extLst>
                <a:ext uri="{FF2B5EF4-FFF2-40B4-BE49-F238E27FC236}">
                  <a16:creationId xmlns:a16="http://schemas.microsoft.com/office/drawing/2014/main" id="{7016CED7-CADA-4134-819F-B0B7702D24EE}"/>
                </a:ext>
              </a:extLst>
            </p:cNvPr>
            <p:cNvSpPr/>
            <p:nvPr/>
          </p:nvSpPr>
          <p:spPr>
            <a:xfrm>
              <a:off x="7831376" y="7269933"/>
              <a:ext cx="439162" cy="435626"/>
            </a:xfrm>
            <a:prstGeom prst="star5">
              <a:avLst/>
            </a:prstGeom>
            <a:solidFill>
              <a:srgbClr val="FBC8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2C6D7B0-3E1D-4F96-BBB2-D2B8C1B3EC71}"/>
                </a:ext>
              </a:extLst>
            </p:cNvPr>
            <p:cNvCxnSpPr>
              <a:cxnSpLocks/>
            </p:cNvCxnSpPr>
            <p:nvPr/>
          </p:nvCxnSpPr>
          <p:spPr>
            <a:xfrm>
              <a:off x="6855370" y="6972336"/>
              <a:ext cx="1024462" cy="480489"/>
            </a:xfrm>
            <a:prstGeom prst="line">
              <a:avLst/>
            </a:prstGeom>
            <a:ln w="9525" cap="flat" cmpd="sng" algn="ctr">
              <a:solidFill>
                <a:srgbClr val="FBC8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38F72F7-9D02-40F1-AFB3-2B1C92908C3E}"/>
              </a:ext>
            </a:extLst>
          </p:cNvPr>
          <p:cNvGrpSpPr/>
          <p:nvPr/>
        </p:nvGrpSpPr>
        <p:grpSpPr>
          <a:xfrm>
            <a:off x="5959273" y="8362776"/>
            <a:ext cx="4914478" cy="671483"/>
            <a:chOff x="5959273" y="8362776"/>
            <a:chExt cx="4914478" cy="671483"/>
          </a:xfrm>
        </p:grpSpPr>
        <p:sp>
          <p:nvSpPr>
            <p:cNvPr id="35" name="TextBox 35"/>
            <p:cNvSpPr txBox="1"/>
            <p:nvPr/>
          </p:nvSpPr>
          <p:spPr>
            <a:xfrm>
              <a:off x="5959273" y="8362776"/>
              <a:ext cx="1855387" cy="575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72"/>
                </a:lnSpc>
              </a:pPr>
              <a:r>
                <a:rPr lang="en-US" sz="2108" dirty="0">
                  <a:solidFill>
                    <a:srgbClr val="0662A6"/>
                  </a:solidFill>
                  <a:latin typeface="Glacial Indifference"/>
                </a:rPr>
                <a:t>Riverside</a:t>
              </a:r>
            </a:p>
          </p:txBody>
        </p: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6BB44DA8-AD72-482C-A977-3E08D5FD2EA4}"/>
                </a:ext>
              </a:extLst>
            </p:cNvPr>
            <p:cNvSpPr/>
            <p:nvPr/>
          </p:nvSpPr>
          <p:spPr>
            <a:xfrm>
              <a:off x="10434589" y="8598633"/>
              <a:ext cx="439162" cy="435626"/>
            </a:xfrm>
            <a:prstGeom prst="star5">
              <a:avLst/>
            </a:prstGeom>
            <a:solidFill>
              <a:srgbClr val="FBC8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64F9EE3-11A5-4E61-AED9-7E84926C6B24}"/>
                </a:ext>
              </a:extLst>
            </p:cNvPr>
            <p:cNvCxnSpPr>
              <a:cxnSpLocks/>
            </p:cNvCxnSpPr>
            <p:nvPr/>
          </p:nvCxnSpPr>
          <p:spPr>
            <a:xfrm>
              <a:off x="7133869" y="8810236"/>
              <a:ext cx="3236030" cy="61109"/>
            </a:xfrm>
            <a:prstGeom prst="line">
              <a:avLst/>
            </a:prstGeom>
            <a:ln w="9525" cap="flat" cmpd="sng" algn="ctr">
              <a:solidFill>
                <a:srgbClr val="FBC8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9F27842-D2C6-4DF8-A900-45C289A024E2}"/>
              </a:ext>
            </a:extLst>
          </p:cNvPr>
          <p:cNvGrpSpPr/>
          <p:nvPr/>
        </p:nvGrpSpPr>
        <p:grpSpPr>
          <a:xfrm>
            <a:off x="4955648" y="7745088"/>
            <a:ext cx="4439981" cy="629522"/>
            <a:chOff x="4955648" y="7745088"/>
            <a:chExt cx="4439981" cy="629522"/>
          </a:xfrm>
        </p:grpSpPr>
        <p:sp>
          <p:nvSpPr>
            <p:cNvPr id="39" name="TextBox 39"/>
            <p:cNvSpPr txBox="1"/>
            <p:nvPr/>
          </p:nvSpPr>
          <p:spPr>
            <a:xfrm>
              <a:off x="4955648" y="7745088"/>
              <a:ext cx="1452887" cy="3561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952"/>
                </a:lnSpc>
              </a:pPr>
              <a:r>
                <a:rPr lang="en-US" sz="2108" dirty="0">
                  <a:solidFill>
                    <a:srgbClr val="0662A6"/>
                  </a:solidFill>
                  <a:latin typeface="Glacial Indifference"/>
                </a:rPr>
                <a:t>Los Angeles</a:t>
              </a:r>
            </a:p>
          </p:txBody>
        </p:sp>
        <p:sp>
          <p:nvSpPr>
            <p:cNvPr id="69" name="Star: 5 Points 68">
              <a:extLst>
                <a:ext uri="{FF2B5EF4-FFF2-40B4-BE49-F238E27FC236}">
                  <a16:creationId xmlns:a16="http://schemas.microsoft.com/office/drawing/2014/main" id="{A3790DB4-15BC-43E7-8837-F4F795D6E5BA}"/>
                </a:ext>
              </a:extLst>
            </p:cNvPr>
            <p:cNvSpPr/>
            <p:nvPr/>
          </p:nvSpPr>
          <p:spPr>
            <a:xfrm>
              <a:off x="8956467" y="7938984"/>
              <a:ext cx="439162" cy="435626"/>
            </a:xfrm>
            <a:prstGeom prst="star5">
              <a:avLst/>
            </a:prstGeom>
            <a:solidFill>
              <a:srgbClr val="FBC8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75FC0B1-B47C-4FDB-85CF-89B5993140EE}"/>
                </a:ext>
              </a:extLst>
            </p:cNvPr>
            <p:cNvCxnSpPr>
              <a:cxnSpLocks/>
            </p:cNvCxnSpPr>
            <p:nvPr/>
          </p:nvCxnSpPr>
          <p:spPr>
            <a:xfrm>
              <a:off x="6691457" y="7899873"/>
              <a:ext cx="2265010" cy="377505"/>
            </a:xfrm>
            <a:prstGeom prst="line">
              <a:avLst/>
            </a:prstGeom>
            <a:ln w="9525" cap="flat" cmpd="sng" algn="ctr">
              <a:solidFill>
                <a:srgbClr val="FBC8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A483103-1D07-4BCA-B5AE-ABBC42BAA45D}"/>
              </a:ext>
            </a:extLst>
          </p:cNvPr>
          <p:cNvGrpSpPr/>
          <p:nvPr/>
        </p:nvGrpSpPr>
        <p:grpSpPr>
          <a:xfrm>
            <a:off x="8372281" y="4242813"/>
            <a:ext cx="3277916" cy="510011"/>
            <a:chOff x="8372281" y="4242813"/>
            <a:chExt cx="3277916" cy="510011"/>
          </a:xfrm>
        </p:grpSpPr>
        <p:sp>
          <p:nvSpPr>
            <p:cNvPr id="21" name="TextBox 21"/>
            <p:cNvSpPr txBox="1"/>
            <p:nvPr/>
          </p:nvSpPr>
          <p:spPr>
            <a:xfrm>
              <a:off x="10257961" y="4242813"/>
              <a:ext cx="1392236" cy="510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70"/>
                </a:lnSpc>
              </a:pPr>
              <a:r>
                <a:rPr lang="en-US" sz="2108" dirty="0">
                  <a:solidFill>
                    <a:srgbClr val="0662A6"/>
                  </a:solidFill>
                  <a:latin typeface="Glacial Indifference"/>
                </a:rPr>
                <a:t>Tuolumne</a:t>
              </a:r>
            </a:p>
          </p:txBody>
        </p:sp>
        <p:sp>
          <p:nvSpPr>
            <p:cNvPr id="62" name="Star: 5 Points 61">
              <a:extLst>
                <a:ext uri="{FF2B5EF4-FFF2-40B4-BE49-F238E27FC236}">
                  <a16:creationId xmlns:a16="http://schemas.microsoft.com/office/drawing/2014/main" id="{459DEBF2-1FBE-420E-A64F-5CE8163CF65A}"/>
                </a:ext>
              </a:extLst>
            </p:cNvPr>
            <p:cNvSpPr/>
            <p:nvPr/>
          </p:nvSpPr>
          <p:spPr>
            <a:xfrm>
              <a:off x="8372281" y="4264187"/>
              <a:ext cx="439162" cy="435626"/>
            </a:xfrm>
            <a:prstGeom prst="star5">
              <a:avLst/>
            </a:prstGeom>
            <a:solidFill>
              <a:srgbClr val="FBC8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1519B68-E79C-4073-B67C-65254E820710}"/>
                </a:ext>
              </a:extLst>
            </p:cNvPr>
            <p:cNvCxnSpPr>
              <a:cxnSpLocks/>
            </p:cNvCxnSpPr>
            <p:nvPr/>
          </p:nvCxnSpPr>
          <p:spPr>
            <a:xfrm>
              <a:off x="8833213" y="4463998"/>
              <a:ext cx="1312137" cy="92192"/>
            </a:xfrm>
            <a:prstGeom prst="line">
              <a:avLst/>
            </a:prstGeom>
            <a:ln w="9525" cap="flat" cmpd="sng" algn="ctr">
              <a:solidFill>
                <a:srgbClr val="FBC8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4A9AD19-7824-4814-A9FB-37B06DE04F5D}"/>
              </a:ext>
            </a:extLst>
          </p:cNvPr>
          <p:cNvGrpSpPr/>
          <p:nvPr/>
        </p:nvGrpSpPr>
        <p:grpSpPr>
          <a:xfrm>
            <a:off x="8924419" y="4812528"/>
            <a:ext cx="3410962" cy="1691295"/>
            <a:chOff x="8924419" y="4812528"/>
            <a:chExt cx="3410962" cy="1691295"/>
          </a:xfrm>
        </p:grpSpPr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BBF9B560-12DF-495F-883C-D05E946E4ECB}"/>
                </a:ext>
              </a:extLst>
            </p:cNvPr>
            <p:cNvSpPr txBox="1"/>
            <p:nvPr/>
          </p:nvSpPr>
          <p:spPr>
            <a:xfrm>
              <a:off x="10943145" y="4812528"/>
              <a:ext cx="1392236" cy="510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70"/>
                </a:lnSpc>
              </a:pPr>
              <a:r>
                <a:rPr lang="en-US" sz="2108" dirty="0">
                  <a:solidFill>
                    <a:srgbClr val="0662A6"/>
                  </a:solidFill>
                  <a:latin typeface="Glacial Indifference"/>
                </a:rPr>
                <a:t>Tulare</a:t>
              </a:r>
            </a:p>
          </p:txBody>
        </p:sp>
        <p:sp>
          <p:nvSpPr>
            <p:cNvPr id="65" name="Star: 5 Points 64">
              <a:extLst>
                <a:ext uri="{FF2B5EF4-FFF2-40B4-BE49-F238E27FC236}">
                  <a16:creationId xmlns:a16="http://schemas.microsoft.com/office/drawing/2014/main" id="{AE1D0938-3068-4EFF-A08F-D2F9EF1167B1}"/>
                </a:ext>
              </a:extLst>
            </p:cNvPr>
            <p:cNvSpPr/>
            <p:nvPr/>
          </p:nvSpPr>
          <p:spPr>
            <a:xfrm>
              <a:off x="8924419" y="6068197"/>
              <a:ext cx="439162" cy="435626"/>
            </a:xfrm>
            <a:prstGeom prst="star5">
              <a:avLst/>
            </a:prstGeom>
            <a:solidFill>
              <a:srgbClr val="FBC8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D68A36E-65A9-4A47-8B04-162911B241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6363" y="5227084"/>
              <a:ext cx="1377974" cy="1005001"/>
            </a:xfrm>
            <a:prstGeom prst="line">
              <a:avLst/>
            </a:prstGeom>
            <a:ln w="9525" cap="flat" cmpd="sng" algn="ctr">
              <a:solidFill>
                <a:srgbClr val="FBC8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7C829A1-E715-4092-B464-99344A830BF3}"/>
              </a:ext>
            </a:extLst>
          </p:cNvPr>
          <p:cNvGrpSpPr/>
          <p:nvPr/>
        </p:nvGrpSpPr>
        <p:grpSpPr>
          <a:xfrm>
            <a:off x="7933119" y="3449642"/>
            <a:ext cx="3502423" cy="1081071"/>
            <a:chOff x="7933119" y="3449642"/>
            <a:chExt cx="3502423" cy="1081071"/>
          </a:xfrm>
        </p:grpSpPr>
        <p:sp>
          <p:nvSpPr>
            <p:cNvPr id="27" name="TextBox 27"/>
            <p:cNvSpPr txBox="1"/>
            <p:nvPr/>
          </p:nvSpPr>
          <p:spPr>
            <a:xfrm>
              <a:off x="10200410" y="3449642"/>
              <a:ext cx="1235132" cy="356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52"/>
                </a:lnSpc>
              </a:pPr>
              <a:r>
                <a:rPr lang="en-US" sz="2108" dirty="0">
                  <a:solidFill>
                    <a:srgbClr val="0662A6"/>
                  </a:solidFill>
                  <a:latin typeface="Glacial Indifference"/>
                </a:rPr>
                <a:t>Calaveras </a:t>
              </a:r>
            </a:p>
          </p:txBody>
        </p:sp>
        <p:sp>
          <p:nvSpPr>
            <p:cNvPr id="49" name="Star: 5 Points 48">
              <a:extLst>
                <a:ext uri="{FF2B5EF4-FFF2-40B4-BE49-F238E27FC236}">
                  <a16:creationId xmlns:a16="http://schemas.microsoft.com/office/drawing/2014/main" id="{118C6AFB-7AA3-4B16-9B8B-295BE6243055}"/>
                </a:ext>
              </a:extLst>
            </p:cNvPr>
            <p:cNvSpPr/>
            <p:nvPr/>
          </p:nvSpPr>
          <p:spPr>
            <a:xfrm>
              <a:off x="7933119" y="4095087"/>
              <a:ext cx="439162" cy="435626"/>
            </a:xfrm>
            <a:prstGeom prst="star5">
              <a:avLst/>
            </a:prstGeom>
            <a:solidFill>
              <a:srgbClr val="FBC8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47A8D48-ACF7-4EC2-8B94-957B62268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0703" y="3696876"/>
              <a:ext cx="1730126" cy="425028"/>
            </a:xfrm>
            <a:prstGeom prst="line">
              <a:avLst/>
            </a:prstGeom>
            <a:ln w="9525" cap="flat" cmpd="sng" algn="ctr">
              <a:solidFill>
                <a:srgbClr val="FBC8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8CD5001-C29C-498A-8675-C1DF5C64112F}"/>
              </a:ext>
            </a:extLst>
          </p:cNvPr>
          <p:cNvGrpSpPr/>
          <p:nvPr/>
        </p:nvGrpSpPr>
        <p:grpSpPr>
          <a:xfrm>
            <a:off x="8353854" y="1301868"/>
            <a:ext cx="2750689" cy="814608"/>
            <a:chOff x="8353854" y="1301868"/>
            <a:chExt cx="2750689" cy="814608"/>
          </a:xfrm>
        </p:grpSpPr>
        <p:sp>
          <p:nvSpPr>
            <p:cNvPr id="41" name="TextBox 20">
              <a:extLst>
                <a:ext uri="{FF2B5EF4-FFF2-40B4-BE49-F238E27FC236}">
                  <a16:creationId xmlns:a16="http://schemas.microsoft.com/office/drawing/2014/main" id="{7823B6F2-F576-4CE6-9EFC-E4F236C592BC}"/>
                </a:ext>
              </a:extLst>
            </p:cNvPr>
            <p:cNvSpPr txBox="1"/>
            <p:nvPr/>
          </p:nvSpPr>
          <p:spPr>
            <a:xfrm>
              <a:off x="10203798" y="1301868"/>
              <a:ext cx="900745" cy="5773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5272"/>
                </a:lnSpc>
              </a:pPr>
              <a:r>
                <a:rPr lang="en-US" sz="2108" dirty="0">
                  <a:solidFill>
                    <a:srgbClr val="0662A6"/>
                  </a:solidFill>
                  <a:latin typeface="Glacial Indifference"/>
                </a:rPr>
                <a:t>Lassen</a:t>
              </a:r>
            </a:p>
          </p:txBody>
        </p:sp>
        <p:sp>
          <p:nvSpPr>
            <p:cNvPr id="46" name="Star: 5 Points 45">
              <a:extLst>
                <a:ext uri="{FF2B5EF4-FFF2-40B4-BE49-F238E27FC236}">
                  <a16:creationId xmlns:a16="http://schemas.microsoft.com/office/drawing/2014/main" id="{24CABA1C-AC76-4B00-A8D3-D5467F4E227D}"/>
                </a:ext>
              </a:extLst>
            </p:cNvPr>
            <p:cNvSpPr/>
            <p:nvPr/>
          </p:nvSpPr>
          <p:spPr>
            <a:xfrm>
              <a:off x="8353854" y="1680850"/>
              <a:ext cx="439162" cy="435626"/>
            </a:xfrm>
            <a:prstGeom prst="star5">
              <a:avLst/>
            </a:prstGeom>
            <a:solidFill>
              <a:srgbClr val="FBC8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E283F7F-F7C0-467B-B6BF-3015B9E65E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3016" y="1777337"/>
              <a:ext cx="1576883" cy="65623"/>
            </a:xfrm>
            <a:prstGeom prst="line">
              <a:avLst/>
            </a:prstGeom>
            <a:ln w="9525" cap="flat" cmpd="sng" algn="ctr">
              <a:solidFill>
                <a:srgbClr val="FBC8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2816DF2-686A-4F4F-B54C-3879A3E379F1}"/>
              </a:ext>
            </a:extLst>
          </p:cNvPr>
          <p:cNvGrpSpPr/>
          <p:nvPr/>
        </p:nvGrpSpPr>
        <p:grpSpPr>
          <a:xfrm>
            <a:off x="7011702" y="502388"/>
            <a:ext cx="4077424" cy="1993707"/>
            <a:chOff x="7011702" y="502388"/>
            <a:chExt cx="4077424" cy="1993707"/>
          </a:xfrm>
        </p:grpSpPr>
        <p:sp>
          <p:nvSpPr>
            <p:cNvPr id="20" name="TextBox 20"/>
            <p:cNvSpPr txBox="1"/>
            <p:nvPr/>
          </p:nvSpPr>
          <p:spPr>
            <a:xfrm>
              <a:off x="9650672" y="502388"/>
              <a:ext cx="1438454" cy="577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72"/>
                </a:lnSpc>
              </a:pPr>
              <a:r>
                <a:rPr lang="en-US" sz="2108" dirty="0" err="1">
                  <a:solidFill>
                    <a:srgbClr val="0662A6"/>
                  </a:solidFill>
                  <a:latin typeface="Glacial Indifference"/>
                </a:rPr>
                <a:t>Tehema</a:t>
              </a:r>
              <a:r>
                <a:rPr lang="en-US" sz="2108" dirty="0">
                  <a:solidFill>
                    <a:srgbClr val="0662A6"/>
                  </a:solidFill>
                  <a:latin typeface="Glacial Indifference"/>
                </a:rPr>
                <a:t> </a:t>
              </a:r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4A99A53B-744A-47FD-A7A6-B1281167052A}"/>
                </a:ext>
              </a:extLst>
            </p:cNvPr>
            <p:cNvSpPr/>
            <p:nvPr/>
          </p:nvSpPr>
          <p:spPr>
            <a:xfrm>
              <a:off x="7011702" y="2060469"/>
              <a:ext cx="439162" cy="435626"/>
            </a:xfrm>
            <a:prstGeom prst="star5">
              <a:avLst/>
            </a:prstGeom>
            <a:solidFill>
              <a:srgbClr val="FBC8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7C696FA-01FA-44A3-8BF6-D16F40E60B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7704" y="955759"/>
              <a:ext cx="2151577" cy="1237564"/>
            </a:xfrm>
            <a:prstGeom prst="line">
              <a:avLst/>
            </a:prstGeom>
            <a:ln w="9525" cap="flat" cmpd="sng" algn="ctr">
              <a:solidFill>
                <a:srgbClr val="FBC8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B6093AF-AC62-4FD6-A4DC-AEED6F04F82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5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2397574" y="4028931"/>
            <a:ext cx="3933825" cy="393382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662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7"/>
                </a:lnSpc>
              </a:pPr>
              <a:r>
                <a:rPr lang="en-US" sz="4000" spc="371" dirty="0">
                  <a:solidFill>
                    <a:srgbClr val="FCFEFE"/>
                  </a:solidFill>
                  <a:latin typeface="Poppins Bold"/>
                </a:rPr>
                <a:t>Turnover</a:t>
              </a:r>
              <a:endParaRPr lang="en-US" sz="2652" spc="371" dirty="0">
                <a:solidFill>
                  <a:srgbClr val="FCFEFE"/>
                </a:solidFill>
                <a:latin typeface="Poppins Bold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079990" y="-108496"/>
            <a:ext cx="3086102" cy="319459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47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2192274" y="753312"/>
            <a:ext cx="14495526" cy="126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 dirty="0">
                <a:solidFill>
                  <a:srgbClr val="FCFEFE"/>
                </a:solidFill>
                <a:latin typeface="Poppins Bold"/>
              </a:rPr>
              <a:t>Supporting the Workforce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534775" y="4028931"/>
            <a:ext cx="3933825" cy="393382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662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7"/>
                </a:lnSpc>
              </a:pPr>
              <a:r>
                <a:rPr lang="en-US" sz="3600" spc="371" dirty="0">
                  <a:solidFill>
                    <a:srgbClr val="FCFEFE"/>
                  </a:solidFill>
                  <a:latin typeface="Poppins Bold"/>
                </a:rPr>
                <a:t>System- level Strategy Needed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121569" y="3978256"/>
            <a:ext cx="3933825" cy="393382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662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7"/>
                </a:lnSpc>
              </a:pPr>
              <a:r>
                <a:rPr lang="en-US" sz="3600" spc="371" dirty="0">
                  <a:solidFill>
                    <a:srgbClr val="FCFEFE"/>
                  </a:solidFill>
                  <a:latin typeface="Poppins Bold"/>
                </a:rPr>
                <a:t>Secondary Trauma</a:t>
              </a:r>
              <a:endParaRPr lang="en-US" sz="2400" spc="371" dirty="0">
                <a:solidFill>
                  <a:srgbClr val="FCFEFE"/>
                </a:solidFill>
                <a:latin typeface="Poppins Bold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70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D8CA7E-3552-4E85-B7E2-CCE724281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204" y="1685088"/>
            <a:ext cx="7060692" cy="3232404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B0489405-81A9-4A8B-91DB-7A4A8E78FC95}"/>
              </a:ext>
            </a:extLst>
          </p:cNvPr>
          <p:cNvSpPr txBox="1"/>
          <p:nvPr/>
        </p:nvSpPr>
        <p:spPr>
          <a:xfrm>
            <a:off x="1896237" y="419100"/>
            <a:ext cx="14495526" cy="126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 dirty="0">
                <a:solidFill>
                  <a:srgbClr val="FCFEFE"/>
                </a:solidFill>
                <a:latin typeface="Poppins Bold"/>
              </a:rPr>
              <a:t>Addressing STS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F3287B-AE46-4F7D-A9C8-A88C29814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086" y="1685088"/>
            <a:ext cx="7060692" cy="32324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5D35F2-4784-4B24-BC50-7E163D3B8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00" y="4381500"/>
            <a:ext cx="5055108" cy="32324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39E1D4-A999-44E9-990C-C7145F80D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878" y="6392779"/>
            <a:ext cx="5055108" cy="32324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4ACF773-B848-484B-86EA-FECC54145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469" y="8285787"/>
            <a:ext cx="5055108" cy="32324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854A88-907E-4D08-BBE5-EA8366094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730" y="4381500"/>
            <a:ext cx="5101177" cy="32324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FFCB0D-6626-46D3-BB4B-9F214E086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209" y="6392779"/>
            <a:ext cx="5055108" cy="32324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A8F59E4-FDFF-473D-8C3C-AEC675AA5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657" y="8285787"/>
            <a:ext cx="5055108" cy="3232404"/>
          </a:xfrm>
          <a:prstGeom prst="rect">
            <a:avLst/>
          </a:prstGeom>
        </p:spPr>
      </p:pic>
      <p:sp>
        <p:nvSpPr>
          <p:cNvPr id="37" name="TextBox 5">
            <a:extLst>
              <a:ext uri="{FF2B5EF4-FFF2-40B4-BE49-F238E27FC236}">
                <a16:creationId xmlns:a16="http://schemas.microsoft.com/office/drawing/2014/main" id="{8912AEF8-51FE-4889-BE14-7EDD0B660474}"/>
              </a:ext>
            </a:extLst>
          </p:cNvPr>
          <p:cNvSpPr txBox="1"/>
          <p:nvPr/>
        </p:nvSpPr>
        <p:spPr>
          <a:xfrm>
            <a:off x="1632204" y="2327943"/>
            <a:ext cx="706069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/>
            <a:r>
              <a:rPr lang="en-US" sz="4000" b="0" i="0" u="none" strike="noStrike" kern="1200" baseline="0" dirty="0">
                <a:solidFill>
                  <a:srgbClr val="FCFEFE"/>
                </a:solidFill>
                <a:latin typeface="Poppins Bold" panose="020B0604020202020204" charset="0"/>
              </a:rPr>
              <a:t>Organizational </a:t>
            </a:r>
          </a:p>
          <a:p>
            <a:pPr algn="ctr" rtl="0"/>
            <a:r>
              <a:rPr lang="en-US" sz="4000" b="0" i="0" u="none" strike="noStrike" kern="1200" baseline="0" dirty="0">
                <a:solidFill>
                  <a:srgbClr val="FCFEFE"/>
                </a:solidFill>
                <a:latin typeface="Poppins Bold" panose="020B0604020202020204" charset="0"/>
              </a:rPr>
              <a:t>Strategies</a:t>
            </a: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E9BE4D95-CE73-4847-9815-742C0BCFA62E}"/>
              </a:ext>
            </a:extLst>
          </p:cNvPr>
          <p:cNvSpPr txBox="1"/>
          <p:nvPr/>
        </p:nvSpPr>
        <p:spPr>
          <a:xfrm>
            <a:off x="9838086" y="2356971"/>
            <a:ext cx="706069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/>
            <a:r>
              <a:rPr lang="en-US" sz="4000" b="0" i="0" u="none" strike="noStrike" kern="1200" baseline="0" dirty="0">
                <a:solidFill>
                  <a:srgbClr val="FCFEFE"/>
                </a:solidFill>
                <a:latin typeface="Poppins Bold" panose="020B0604020202020204" charset="0"/>
              </a:rPr>
              <a:t>Individual</a:t>
            </a:r>
          </a:p>
          <a:p>
            <a:pPr algn="ctr" rtl="0"/>
            <a:r>
              <a:rPr lang="en-US" sz="4000" b="0" i="0" u="none" strike="noStrike" kern="1200" baseline="0" dirty="0">
                <a:solidFill>
                  <a:srgbClr val="FCFEFE"/>
                </a:solidFill>
                <a:latin typeface="Poppins Bold" panose="020B0604020202020204" charset="0"/>
              </a:rPr>
              <a:t>Strategies</a:t>
            </a: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72DFC069-C995-48AD-A6AD-2E6769BC06F6}"/>
              </a:ext>
            </a:extLst>
          </p:cNvPr>
          <p:cNvSpPr txBox="1"/>
          <p:nvPr/>
        </p:nvSpPr>
        <p:spPr>
          <a:xfrm>
            <a:off x="2590693" y="4887413"/>
            <a:ext cx="5055108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/>
            <a:r>
              <a:rPr lang="en-US" sz="3100" b="0" i="0" u="none" strike="noStrike" kern="1200" baseline="0" dirty="0">
                <a:solidFill>
                  <a:srgbClr val="FCFEFE"/>
                </a:solidFill>
                <a:latin typeface="Poppins Medium 2" panose="020B0604020202020204" charset="0"/>
                <a:cs typeface="Poppins Medium 2" panose="020B0604020202020204" charset="0"/>
              </a:rPr>
              <a:t>Reflective</a:t>
            </a:r>
          </a:p>
          <a:p>
            <a:pPr algn="ctr" rtl="0"/>
            <a:r>
              <a:rPr lang="en-US" sz="3100" dirty="0">
                <a:solidFill>
                  <a:srgbClr val="FCFEFE"/>
                </a:solidFill>
                <a:latin typeface="Poppins Medium 2" panose="020B0604020202020204" charset="0"/>
                <a:cs typeface="Poppins Medium 2" panose="020B0604020202020204" charset="0"/>
              </a:rPr>
              <a:t>Supervision</a:t>
            </a:r>
            <a:endParaRPr lang="en-US" sz="3100" b="0" i="0" u="none" strike="noStrike" kern="1200" baseline="0" dirty="0">
              <a:solidFill>
                <a:srgbClr val="FCFEFE"/>
              </a:solidFill>
              <a:latin typeface="Poppins Medium 2" panose="020B0604020202020204" charset="0"/>
              <a:cs typeface="Poppins Medium 2" panose="020B0604020202020204" charset="0"/>
            </a:endParaRPr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B782B4BB-2781-4EF9-A6FB-65DE1867D9C6}"/>
              </a:ext>
            </a:extLst>
          </p:cNvPr>
          <p:cNvSpPr txBox="1"/>
          <p:nvPr/>
        </p:nvSpPr>
        <p:spPr>
          <a:xfrm>
            <a:off x="2590693" y="7124700"/>
            <a:ext cx="5055108" cy="477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100" b="0" i="0" u="none" strike="noStrike" kern="1200" baseline="0" dirty="0">
                <a:solidFill>
                  <a:srgbClr val="FCFEFE"/>
                </a:solidFill>
                <a:latin typeface="Poppins Medium 1" panose="020B0604020202020204" charset="0"/>
              </a:rPr>
              <a:t>Crisis Debriefing</a:t>
            </a: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257053D7-489D-4BF6-A84A-CA714AC63D9D}"/>
              </a:ext>
            </a:extLst>
          </p:cNvPr>
          <p:cNvSpPr txBox="1"/>
          <p:nvPr/>
        </p:nvSpPr>
        <p:spPr>
          <a:xfrm>
            <a:off x="2590693" y="9009846"/>
            <a:ext cx="5055108" cy="477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/>
            <a:r>
              <a:rPr lang="en-US" sz="3100" b="0" i="0" u="none" strike="noStrike" kern="1200" baseline="0" dirty="0">
                <a:solidFill>
                  <a:srgbClr val="FCFEFE"/>
                </a:solidFill>
                <a:latin typeface="Poppins Medium 2" panose="020B0604020202020204" charset="0"/>
                <a:cs typeface="Poppins Medium 2" panose="020B0604020202020204" charset="0"/>
              </a:rPr>
              <a:t>Training</a:t>
            </a:r>
          </a:p>
        </p:txBody>
      </p:sp>
      <p:sp>
        <p:nvSpPr>
          <p:cNvPr id="42" name="TextBox 5">
            <a:extLst>
              <a:ext uri="{FF2B5EF4-FFF2-40B4-BE49-F238E27FC236}">
                <a16:creationId xmlns:a16="http://schemas.microsoft.com/office/drawing/2014/main" id="{2BFAFC1D-6D92-4D0F-B408-F363D64EF83F}"/>
              </a:ext>
            </a:extLst>
          </p:cNvPr>
          <p:cNvSpPr txBox="1"/>
          <p:nvPr/>
        </p:nvSpPr>
        <p:spPr>
          <a:xfrm>
            <a:off x="10840878" y="5067300"/>
            <a:ext cx="5055108" cy="477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/>
            <a:r>
              <a:rPr lang="en-US" sz="3100" b="0" i="0" u="none" strike="noStrike" kern="1200" baseline="0" dirty="0">
                <a:solidFill>
                  <a:srgbClr val="FCFEFE"/>
                </a:solidFill>
                <a:latin typeface="Poppins Medium 2" panose="020B0604020202020204" charset="0"/>
                <a:cs typeface="Poppins Medium 2" panose="020B0604020202020204" charset="0"/>
              </a:rPr>
              <a:t>Self-Care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1EDF6FC7-0731-4CC7-9D62-0B659FAF2971}"/>
              </a:ext>
            </a:extLst>
          </p:cNvPr>
          <p:cNvSpPr txBox="1"/>
          <p:nvPr/>
        </p:nvSpPr>
        <p:spPr>
          <a:xfrm>
            <a:off x="10871720" y="6899543"/>
            <a:ext cx="5055108" cy="477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/>
            <a:r>
              <a:rPr lang="en-US" sz="3100" b="0" i="0" u="none" strike="noStrike" kern="1200" baseline="0" dirty="0">
                <a:solidFill>
                  <a:srgbClr val="FCFEFE"/>
                </a:solidFill>
                <a:latin typeface="Poppins Medium 2" panose="020B0604020202020204" charset="0"/>
                <a:cs typeface="Poppins Medium 2" panose="020B0604020202020204" charset="0"/>
              </a:rPr>
              <a:t>Time Off</a:t>
            </a:r>
          </a:p>
        </p:txBody>
      </p:sp>
      <p:sp>
        <p:nvSpPr>
          <p:cNvPr id="44" name="TextBox 5">
            <a:extLst>
              <a:ext uri="{FF2B5EF4-FFF2-40B4-BE49-F238E27FC236}">
                <a16:creationId xmlns:a16="http://schemas.microsoft.com/office/drawing/2014/main" id="{6099E369-9DCF-4B06-A569-4B638FDD35FA}"/>
              </a:ext>
            </a:extLst>
          </p:cNvPr>
          <p:cNvSpPr txBox="1"/>
          <p:nvPr/>
        </p:nvSpPr>
        <p:spPr>
          <a:xfrm>
            <a:off x="10871720" y="9009846"/>
            <a:ext cx="5055108" cy="477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/>
            <a:r>
              <a:rPr lang="en-US" sz="3100" b="0" i="0" u="none" strike="noStrike" kern="1200" baseline="0" dirty="0">
                <a:solidFill>
                  <a:srgbClr val="FCFEFE"/>
                </a:solidFill>
                <a:latin typeface="Poppins Medium 2" panose="020B0604020202020204" charset="0"/>
                <a:cs typeface="Poppins Medium 2" panose="020B0604020202020204" charset="0"/>
              </a:rPr>
              <a:t>Therapy</a:t>
            </a:r>
          </a:p>
        </p:txBody>
      </p:sp>
    </p:spTree>
    <p:extLst>
      <p:ext uri="{BB962C8B-B14F-4D97-AF65-F5344CB8AC3E}">
        <p14:creationId xmlns:p14="http://schemas.microsoft.com/office/powerpoint/2010/main" val="2792579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5675844" y="4365519"/>
            <a:ext cx="7125576" cy="4369955"/>
            <a:chOff x="0" y="0"/>
            <a:chExt cx="9500770" cy="582660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517398" cy="5826606"/>
              <a:chOff x="0" y="0"/>
              <a:chExt cx="2623191" cy="33834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623191" cy="3383431"/>
              </a:xfrm>
              <a:custGeom>
                <a:avLst/>
                <a:gdLst/>
                <a:ahLst/>
                <a:cxnLst/>
                <a:rect l="l" t="t" r="r" b="b"/>
                <a:pathLst>
                  <a:path w="2623191" h="3383431">
                    <a:moveTo>
                      <a:pt x="2498731" y="3383431"/>
                    </a:moveTo>
                    <a:lnTo>
                      <a:pt x="124460" y="3383431"/>
                    </a:lnTo>
                    <a:cubicBezTo>
                      <a:pt x="55880" y="3383431"/>
                      <a:pt x="0" y="3327551"/>
                      <a:pt x="0" y="325897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98731" y="0"/>
                    </a:lnTo>
                    <a:cubicBezTo>
                      <a:pt x="2567312" y="0"/>
                      <a:pt x="2623191" y="55880"/>
                      <a:pt x="2623191" y="124460"/>
                    </a:cubicBezTo>
                    <a:lnTo>
                      <a:pt x="2623191" y="3258971"/>
                    </a:lnTo>
                    <a:cubicBezTo>
                      <a:pt x="2623191" y="3327551"/>
                      <a:pt x="2567312" y="3383431"/>
                      <a:pt x="2498731" y="3383431"/>
                    </a:cubicBezTo>
                    <a:close/>
                  </a:path>
                </a:pathLst>
              </a:custGeom>
              <a:solidFill>
                <a:srgbClr val="05ABA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5628236" y="2312424"/>
              <a:ext cx="3872534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1"/>
                </a:lnSpc>
                <a:spcBef>
                  <a:spcPct val="0"/>
                </a:spcBef>
              </a:pPr>
              <a:endParaRPr lang="en-US" sz="3554" dirty="0">
                <a:solidFill>
                  <a:srgbClr val="FCFEFE"/>
                </a:solidFill>
                <a:latin typeface="Poppins Medium 1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917668" y="4418367"/>
            <a:ext cx="7037790" cy="4369954"/>
            <a:chOff x="-4867149" y="3544951"/>
            <a:chExt cx="9383722" cy="5826606"/>
          </a:xfrm>
        </p:grpSpPr>
        <p:sp>
          <p:nvSpPr>
            <p:cNvPr id="13" name="TextBox 13"/>
            <p:cNvSpPr txBox="1"/>
            <p:nvPr/>
          </p:nvSpPr>
          <p:spPr>
            <a:xfrm>
              <a:off x="-4867149" y="4511795"/>
              <a:ext cx="3872534" cy="3932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1"/>
                </a:lnSpc>
                <a:spcBef>
                  <a:spcPct val="0"/>
                </a:spcBef>
              </a:pPr>
              <a:r>
                <a:rPr lang="en-US" sz="3554" dirty="0">
                  <a:solidFill>
                    <a:srgbClr val="FCFEFE"/>
                  </a:solidFill>
                  <a:latin typeface="Poppins Medium 1"/>
                </a:rPr>
                <a:t>Sharing of emotions and feelings about the </a:t>
              </a:r>
              <a:r>
                <a:rPr lang="en-US" sz="3554" u="sng" dirty="0">
                  <a:solidFill>
                    <a:srgbClr val="FCFEFE"/>
                  </a:solidFill>
                  <a:latin typeface="Poppins Medium 1"/>
                </a:rPr>
                <a:t>work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-825" y="3544951"/>
              <a:ext cx="4517398" cy="5826606"/>
              <a:chOff x="-479" y="2058505"/>
              <a:chExt cx="2623191" cy="338343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479" y="2058505"/>
                <a:ext cx="2623191" cy="3383431"/>
              </a:xfrm>
              <a:custGeom>
                <a:avLst/>
                <a:gdLst/>
                <a:ahLst/>
                <a:cxnLst/>
                <a:rect l="l" t="t" r="r" b="b"/>
                <a:pathLst>
                  <a:path w="2623191" h="3383431">
                    <a:moveTo>
                      <a:pt x="2498731" y="3383431"/>
                    </a:moveTo>
                    <a:lnTo>
                      <a:pt x="124460" y="3383431"/>
                    </a:lnTo>
                    <a:cubicBezTo>
                      <a:pt x="55880" y="3383431"/>
                      <a:pt x="0" y="3327551"/>
                      <a:pt x="0" y="325897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98731" y="0"/>
                    </a:lnTo>
                    <a:cubicBezTo>
                      <a:pt x="2567312" y="0"/>
                      <a:pt x="2623191" y="55880"/>
                      <a:pt x="2623191" y="124460"/>
                    </a:cubicBezTo>
                    <a:lnTo>
                      <a:pt x="2623191" y="3258971"/>
                    </a:lnTo>
                    <a:cubicBezTo>
                      <a:pt x="2623191" y="3327551"/>
                      <a:pt x="2567312" y="3383431"/>
                      <a:pt x="2498731" y="3383431"/>
                    </a:cubicBezTo>
                    <a:close/>
                  </a:path>
                </a:pathLst>
              </a:custGeom>
              <a:solidFill>
                <a:srgbClr val="05ABA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" name="Group 2"/>
          <p:cNvGrpSpPr/>
          <p:nvPr/>
        </p:nvGrpSpPr>
        <p:grpSpPr>
          <a:xfrm>
            <a:off x="1696701" y="4323582"/>
            <a:ext cx="3388048" cy="4369954"/>
            <a:chOff x="0" y="0"/>
            <a:chExt cx="4517398" cy="582660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517398" cy="5826606"/>
              <a:chOff x="0" y="0"/>
              <a:chExt cx="2623191" cy="338343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623191" cy="3383431"/>
              </a:xfrm>
              <a:custGeom>
                <a:avLst/>
                <a:gdLst/>
                <a:ahLst/>
                <a:cxnLst/>
                <a:rect l="l" t="t" r="r" b="b"/>
                <a:pathLst>
                  <a:path w="2623191" h="3383431">
                    <a:moveTo>
                      <a:pt x="2498731" y="3383431"/>
                    </a:moveTo>
                    <a:lnTo>
                      <a:pt x="124460" y="3383431"/>
                    </a:lnTo>
                    <a:cubicBezTo>
                      <a:pt x="55880" y="3383431"/>
                      <a:pt x="0" y="3327551"/>
                      <a:pt x="0" y="325897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98731" y="0"/>
                    </a:lnTo>
                    <a:cubicBezTo>
                      <a:pt x="2567312" y="0"/>
                      <a:pt x="2623191" y="55880"/>
                      <a:pt x="2623191" y="124460"/>
                    </a:cubicBezTo>
                    <a:lnTo>
                      <a:pt x="2623191" y="3258971"/>
                    </a:lnTo>
                    <a:cubicBezTo>
                      <a:pt x="2623191" y="3327551"/>
                      <a:pt x="2567312" y="3383431"/>
                      <a:pt x="2498731" y="3383431"/>
                    </a:cubicBezTo>
                    <a:close/>
                  </a:path>
                </a:pathLst>
              </a:custGeom>
              <a:solidFill>
                <a:srgbClr val="05ABA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322432" y="1355902"/>
              <a:ext cx="3872534" cy="3076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1"/>
                </a:lnSpc>
                <a:spcBef>
                  <a:spcPct val="0"/>
                </a:spcBef>
              </a:pPr>
              <a:r>
                <a:rPr lang="en-US" sz="3554" dirty="0">
                  <a:solidFill>
                    <a:srgbClr val="FCFEFE"/>
                  </a:solidFill>
                  <a:latin typeface="Poppins Medium 1"/>
                </a:rPr>
                <a:t>Based in </a:t>
              </a:r>
              <a:r>
                <a:rPr lang="en-US" sz="3554" u="sng" dirty="0">
                  <a:solidFill>
                    <a:srgbClr val="FCFEFE"/>
                  </a:solidFill>
                  <a:latin typeface="Poppins Medium 1 Bold"/>
                </a:rPr>
                <a:t>trust</a:t>
              </a:r>
              <a:r>
                <a:rPr lang="en-US" sz="3554" dirty="0">
                  <a:solidFill>
                    <a:srgbClr val="FCFEFE"/>
                  </a:solidFill>
                  <a:latin typeface="Poppins Medium 1"/>
                </a:rPr>
                <a:t> and respect for each other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458976" y="4504764"/>
            <a:ext cx="3388048" cy="4369954"/>
            <a:chOff x="0" y="0"/>
            <a:chExt cx="4517398" cy="5826606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517398" cy="5826606"/>
              <a:chOff x="0" y="0"/>
              <a:chExt cx="2623191" cy="338343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623191" cy="3383431"/>
              </a:xfrm>
              <a:custGeom>
                <a:avLst/>
                <a:gdLst/>
                <a:ahLst/>
                <a:cxnLst/>
                <a:rect l="l" t="t" r="r" b="b"/>
                <a:pathLst>
                  <a:path w="2623191" h="3383431">
                    <a:moveTo>
                      <a:pt x="2498731" y="3383431"/>
                    </a:moveTo>
                    <a:lnTo>
                      <a:pt x="124460" y="3383431"/>
                    </a:lnTo>
                    <a:cubicBezTo>
                      <a:pt x="55880" y="3383431"/>
                      <a:pt x="0" y="3327551"/>
                      <a:pt x="0" y="325897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98731" y="0"/>
                    </a:lnTo>
                    <a:cubicBezTo>
                      <a:pt x="2567312" y="0"/>
                      <a:pt x="2623191" y="55880"/>
                      <a:pt x="2623191" y="124460"/>
                    </a:cubicBezTo>
                    <a:lnTo>
                      <a:pt x="2623191" y="3258971"/>
                    </a:lnTo>
                    <a:cubicBezTo>
                      <a:pt x="2623191" y="3327551"/>
                      <a:pt x="2567312" y="3383431"/>
                      <a:pt x="2498731" y="3383431"/>
                    </a:cubicBezTo>
                    <a:close/>
                  </a:path>
                </a:pathLst>
              </a:custGeom>
              <a:solidFill>
                <a:srgbClr val="05ABA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41792" y="1355901"/>
              <a:ext cx="3872534" cy="3146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1"/>
                </a:lnSpc>
                <a:spcBef>
                  <a:spcPct val="0"/>
                </a:spcBef>
              </a:pPr>
              <a:r>
                <a:rPr lang="en-US" sz="3554" dirty="0">
                  <a:solidFill>
                    <a:srgbClr val="FCFEFE"/>
                  </a:solidFill>
                  <a:latin typeface="Poppins Medium 1"/>
                </a:rPr>
                <a:t>Occurs </a:t>
              </a:r>
              <a:r>
                <a:rPr lang="en-US" sz="3554" u="sng" dirty="0">
                  <a:solidFill>
                    <a:srgbClr val="FCFEFE"/>
                  </a:solidFill>
                  <a:latin typeface="Poppins Medium 1"/>
                </a:rPr>
                <a:t>regularly</a:t>
              </a:r>
              <a:r>
                <a:rPr lang="en-US" sz="3554" dirty="0">
                  <a:solidFill>
                    <a:srgbClr val="FCFEFE"/>
                  </a:solidFill>
                  <a:latin typeface="Poppins Medium 1"/>
                </a:rPr>
                <a:t>  during most  supervisions </a:t>
              </a:r>
            </a:p>
          </p:txBody>
        </p:sp>
      </p:grpSp>
      <p:sp>
        <p:nvSpPr>
          <p:cNvPr id="20" name="TextBox 3">
            <a:extLst>
              <a:ext uri="{FF2B5EF4-FFF2-40B4-BE49-F238E27FC236}">
                <a16:creationId xmlns:a16="http://schemas.microsoft.com/office/drawing/2014/main" id="{B99B2254-6A09-450C-95B8-058059E34B7E}"/>
              </a:ext>
            </a:extLst>
          </p:cNvPr>
          <p:cNvSpPr txBox="1"/>
          <p:nvPr/>
        </p:nvSpPr>
        <p:spPr>
          <a:xfrm>
            <a:off x="2286000" y="1119728"/>
            <a:ext cx="7467600" cy="1228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spc="-136" dirty="0">
                <a:solidFill>
                  <a:srgbClr val="F8F8F3"/>
                </a:solidFill>
                <a:latin typeface="Poppins Bold"/>
              </a:rPr>
              <a:t>Reflective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C511CF16-D0FA-45C4-B6B4-9B1ACDFA7ABD}"/>
              </a:ext>
            </a:extLst>
          </p:cNvPr>
          <p:cNvSpPr txBox="1"/>
          <p:nvPr/>
        </p:nvSpPr>
        <p:spPr>
          <a:xfrm>
            <a:off x="7696200" y="1104900"/>
            <a:ext cx="8073257" cy="1228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spc="-136" dirty="0">
                <a:solidFill>
                  <a:srgbClr val="F8F8F3"/>
                </a:solidFill>
                <a:latin typeface="Poppins Bold"/>
              </a:rPr>
              <a:t>Supervision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D80A2B-CA23-BEDA-CC0B-EE0D8248453A}"/>
              </a:ext>
            </a:extLst>
          </p:cNvPr>
          <p:cNvSpPr txBox="1"/>
          <p:nvPr/>
        </p:nvSpPr>
        <p:spPr>
          <a:xfrm>
            <a:off x="9586460" y="4873860"/>
            <a:ext cx="338804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621"/>
              </a:lnSpc>
              <a:spcBef>
                <a:spcPct val="0"/>
              </a:spcBef>
            </a:pPr>
            <a:r>
              <a:rPr lang="en-US" sz="3554" dirty="0">
                <a:solidFill>
                  <a:srgbClr val="FCFEFE"/>
                </a:solidFill>
                <a:latin typeface="Poppins Medium 1"/>
              </a:rPr>
              <a:t>Supervisor can value </a:t>
            </a:r>
            <a:r>
              <a:rPr lang="en-US" sz="3554" u="sng" dirty="0">
                <a:solidFill>
                  <a:srgbClr val="FCFEFE"/>
                </a:solidFill>
                <a:latin typeface="Poppins Medium 1"/>
              </a:rPr>
              <a:t>both</a:t>
            </a:r>
            <a:r>
              <a:rPr lang="en-US" sz="3554" dirty="0">
                <a:solidFill>
                  <a:srgbClr val="FCFEFE"/>
                </a:solidFill>
                <a:latin typeface="Poppins Medium 1"/>
              </a:rPr>
              <a:t> compliance and caring for staff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B99B2254-6A09-450C-95B8-058059E34B7E}"/>
              </a:ext>
            </a:extLst>
          </p:cNvPr>
          <p:cNvSpPr txBox="1"/>
          <p:nvPr/>
        </p:nvSpPr>
        <p:spPr>
          <a:xfrm>
            <a:off x="338289" y="259379"/>
            <a:ext cx="17951570" cy="1181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7200" spc="-136" dirty="0">
                <a:solidFill>
                  <a:srgbClr val="F8F8F3"/>
                </a:solidFill>
                <a:latin typeface="Poppins Bold"/>
              </a:rPr>
              <a:t>What Reflective Supervision isn’t…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E5931C-9570-30F1-C10C-DFBB08889CBA}"/>
              </a:ext>
            </a:extLst>
          </p:cNvPr>
          <p:cNvGrpSpPr/>
          <p:nvPr/>
        </p:nvGrpSpPr>
        <p:grpSpPr>
          <a:xfrm>
            <a:off x="3637174" y="2019300"/>
            <a:ext cx="11353800" cy="7876742"/>
            <a:chOff x="4572000" y="2753158"/>
            <a:chExt cx="8507979" cy="6646467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997BA8A-F2B9-EADF-2B00-9B27D5E84C8B}"/>
                </a:ext>
              </a:extLst>
            </p:cNvPr>
            <p:cNvGrpSpPr/>
            <p:nvPr/>
          </p:nvGrpSpPr>
          <p:grpSpPr>
            <a:xfrm>
              <a:off x="4572000" y="2753158"/>
              <a:ext cx="8507979" cy="966664"/>
              <a:chOff x="8619768" y="2795170"/>
              <a:chExt cx="8507979" cy="966664"/>
            </a:xfrm>
          </p:grpSpPr>
          <p:grpSp>
            <p:nvGrpSpPr>
              <p:cNvPr id="2" name="Group 2"/>
              <p:cNvGrpSpPr/>
              <p:nvPr/>
            </p:nvGrpSpPr>
            <p:grpSpPr>
              <a:xfrm>
                <a:off x="8619768" y="2795170"/>
                <a:ext cx="8507979" cy="966664"/>
                <a:chOff x="0" y="0"/>
                <a:chExt cx="4517398" cy="5826606"/>
              </a:xfrm>
            </p:grpSpPr>
            <p:grpSp>
              <p:nvGrpSpPr>
                <p:cNvPr id="3" name="Group 3"/>
                <p:cNvGrpSpPr/>
                <p:nvPr/>
              </p:nvGrpSpPr>
              <p:grpSpPr>
                <a:xfrm>
                  <a:off x="0" y="0"/>
                  <a:ext cx="4517398" cy="5826606"/>
                  <a:chOff x="0" y="0"/>
                  <a:chExt cx="2623191" cy="3383431"/>
                </a:xfrm>
              </p:grpSpPr>
              <p:sp>
                <p:nvSpPr>
                  <p:cNvPr id="4" name="Freeform 4"/>
                  <p:cNvSpPr/>
                  <p:nvPr/>
                </p:nvSpPr>
                <p:spPr>
                  <a:xfrm>
                    <a:off x="0" y="0"/>
                    <a:ext cx="2623191" cy="3383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3191" h="3383431">
                        <a:moveTo>
                          <a:pt x="2498731" y="3383431"/>
                        </a:moveTo>
                        <a:lnTo>
                          <a:pt x="124460" y="3383431"/>
                        </a:lnTo>
                        <a:cubicBezTo>
                          <a:pt x="55880" y="3383431"/>
                          <a:pt x="0" y="3327551"/>
                          <a:pt x="0" y="3258971"/>
                        </a:cubicBezTo>
                        <a:lnTo>
                          <a:pt x="0" y="124460"/>
                        </a:lnTo>
                        <a:cubicBezTo>
                          <a:pt x="0" y="55880"/>
                          <a:pt x="55880" y="0"/>
                          <a:pt x="124460" y="0"/>
                        </a:cubicBezTo>
                        <a:lnTo>
                          <a:pt x="2498731" y="0"/>
                        </a:lnTo>
                        <a:cubicBezTo>
                          <a:pt x="2567312" y="0"/>
                          <a:pt x="2623191" y="55880"/>
                          <a:pt x="2623191" y="124460"/>
                        </a:cubicBezTo>
                        <a:lnTo>
                          <a:pt x="2623191" y="3258971"/>
                        </a:lnTo>
                        <a:cubicBezTo>
                          <a:pt x="2623191" y="3327551"/>
                          <a:pt x="2567312" y="3383431"/>
                          <a:pt x="2498731" y="3383431"/>
                        </a:cubicBezTo>
                        <a:close/>
                      </a:path>
                    </a:pathLst>
                  </a:custGeom>
                  <a:solidFill>
                    <a:srgbClr val="05ABAB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" name="TextBox 5"/>
                <p:cNvSpPr txBox="1"/>
                <p:nvPr/>
              </p:nvSpPr>
              <p:spPr>
                <a:xfrm>
                  <a:off x="613574" y="1419305"/>
                  <a:ext cx="3872534" cy="1348921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4621"/>
                    </a:lnSpc>
                    <a:spcBef>
                      <a:spcPct val="0"/>
                    </a:spcBef>
                  </a:pPr>
                  <a:r>
                    <a:rPr lang="en-US" sz="3554" dirty="0">
                      <a:solidFill>
                        <a:srgbClr val="FCFEFE"/>
                      </a:solidFill>
                      <a:latin typeface="Poppins Medium" panose="00000600000000000000" pitchFamily="2" charset="0"/>
                      <a:cs typeface="Poppins Medium" panose="00000600000000000000" pitchFamily="2" charset="0"/>
                    </a:rPr>
                    <a:t>“How was your weekend?”</a:t>
                  </a:r>
                </a:p>
              </p:txBody>
            </p:sp>
          </p:grpSp>
          <p:pic>
            <p:nvPicPr>
              <p:cNvPr id="42" name="Graphic 41" descr="No sign with solid fill">
                <a:extLst>
                  <a:ext uri="{FF2B5EF4-FFF2-40B4-BE49-F238E27FC236}">
                    <a16:creationId xmlns:a16="http://schemas.microsoft.com/office/drawing/2014/main" id="{3B02E23F-A5F3-CD4A-D2E7-D247D98EF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126244" y="2889605"/>
                <a:ext cx="777794" cy="777794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5D817FE-B300-5E64-9BC5-C74F7095B842}"/>
                </a:ext>
              </a:extLst>
            </p:cNvPr>
            <p:cNvGrpSpPr/>
            <p:nvPr/>
          </p:nvGrpSpPr>
          <p:grpSpPr>
            <a:xfrm>
              <a:off x="4572000" y="3886519"/>
              <a:ext cx="8507979" cy="969264"/>
              <a:chOff x="8670808" y="3904894"/>
              <a:chExt cx="8507979" cy="969264"/>
            </a:xfrm>
          </p:grpSpPr>
          <p:grpSp>
            <p:nvGrpSpPr>
              <p:cNvPr id="22" name="Group 2">
                <a:extLst>
                  <a:ext uri="{FF2B5EF4-FFF2-40B4-BE49-F238E27FC236}">
                    <a16:creationId xmlns:a16="http://schemas.microsoft.com/office/drawing/2014/main" id="{4CA41ECC-B871-FD67-BB34-6B75A0280A90}"/>
                  </a:ext>
                </a:extLst>
              </p:cNvPr>
              <p:cNvGrpSpPr/>
              <p:nvPr/>
            </p:nvGrpSpPr>
            <p:grpSpPr>
              <a:xfrm>
                <a:off x="8670808" y="3904894"/>
                <a:ext cx="8507979" cy="969264"/>
                <a:chOff x="0" y="0"/>
                <a:chExt cx="4517398" cy="5826606"/>
              </a:xfrm>
            </p:grpSpPr>
            <p:grpSp>
              <p:nvGrpSpPr>
                <p:cNvPr id="23" name="Group 3">
                  <a:extLst>
                    <a:ext uri="{FF2B5EF4-FFF2-40B4-BE49-F238E27FC236}">
                      <a16:creationId xmlns:a16="http://schemas.microsoft.com/office/drawing/2014/main" id="{89C12FCE-374E-6B31-877B-022016B45D7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4517398" cy="5826606"/>
                  <a:chOff x="0" y="0"/>
                  <a:chExt cx="2623191" cy="3383431"/>
                </a:xfrm>
              </p:grpSpPr>
              <p:sp>
                <p:nvSpPr>
                  <p:cNvPr id="25" name="Freeform 4">
                    <a:extLst>
                      <a:ext uri="{FF2B5EF4-FFF2-40B4-BE49-F238E27FC236}">
                        <a16:creationId xmlns:a16="http://schemas.microsoft.com/office/drawing/2014/main" id="{702E5E82-5B54-206F-6D68-55962457F94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623191" cy="3383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3191" h="3383431">
                        <a:moveTo>
                          <a:pt x="2498731" y="3383431"/>
                        </a:moveTo>
                        <a:lnTo>
                          <a:pt x="124460" y="3383431"/>
                        </a:lnTo>
                        <a:cubicBezTo>
                          <a:pt x="55880" y="3383431"/>
                          <a:pt x="0" y="3327551"/>
                          <a:pt x="0" y="3258971"/>
                        </a:cubicBezTo>
                        <a:lnTo>
                          <a:pt x="0" y="124460"/>
                        </a:lnTo>
                        <a:cubicBezTo>
                          <a:pt x="0" y="55880"/>
                          <a:pt x="55880" y="0"/>
                          <a:pt x="124460" y="0"/>
                        </a:cubicBezTo>
                        <a:lnTo>
                          <a:pt x="2498731" y="0"/>
                        </a:lnTo>
                        <a:cubicBezTo>
                          <a:pt x="2567312" y="0"/>
                          <a:pt x="2623191" y="55880"/>
                          <a:pt x="2623191" y="124460"/>
                        </a:cubicBezTo>
                        <a:lnTo>
                          <a:pt x="2623191" y="3258971"/>
                        </a:lnTo>
                        <a:cubicBezTo>
                          <a:pt x="2623191" y="3327551"/>
                          <a:pt x="2567312" y="3383431"/>
                          <a:pt x="2498731" y="3383431"/>
                        </a:cubicBezTo>
                        <a:close/>
                      </a:path>
                    </a:pathLst>
                  </a:custGeom>
                  <a:solidFill>
                    <a:srgbClr val="05ABAB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" name="TextBox 5">
                  <a:extLst>
                    <a:ext uri="{FF2B5EF4-FFF2-40B4-BE49-F238E27FC236}">
                      <a16:creationId xmlns:a16="http://schemas.microsoft.com/office/drawing/2014/main" id="{F6E8C25A-701A-863C-DDE5-D438146D4FB0}"/>
                    </a:ext>
                  </a:extLst>
                </p:cNvPr>
                <p:cNvSpPr txBox="1"/>
                <p:nvPr/>
              </p:nvSpPr>
              <p:spPr>
                <a:xfrm>
                  <a:off x="322432" y="1355899"/>
                  <a:ext cx="3872534" cy="278117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4621"/>
                    </a:lnSpc>
                    <a:spcBef>
                      <a:spcPct val="0"/>
                    </a:spcBef>
                  </a:pPr>
                  <a:r>
                    <a:rPr lang="en-US" sz="3554" dirty="0">
                      <a:solidFill>
                        <a:srgbClr val="FCFEFE"/>
                      </a:solidFill>
                      <a:latin typeface="Poppins Medium" panose="00000600000000000000" pitchFamily="2" charset="0"/>
                      <a:cs typeface="Poppins Medium" panose="00000600000000000000" pitchFamily="2" charset="0"/>
                    </a:rPr>
                    <a:t>Reactive</a:t>
                  </a:r>
                </a:p>
              </p:txBody>
            </p:sp>
          </p:grpSp>
          <p:pic>
            <p:nvPicPr>
              <p:cNvPr id="43" name="Graphic 42" descr="No sign with solid fill">
                <a:extLst>
                  <a:ext uri="{FF2B5EF4-FFF2-40B4-BE49-F238E27FC236}">
                    <a16:creationId xmlns:a16="http://schemas.microsoft.com/office/drawing/2014/main" id="{8FB9278A-2DCD-E6D4-97B3-23174F2A5A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126244" y="4000629"/>
                <a:ext cx="777794" cy="777794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292D4F2-7DC6-B9A0-2F16-810FC01B8C88}"/>
                </a:ext>
              </a:extLst>
            </p:cNvPr>
            <p:cNvGrpSpPr/>
            <p:nvPr/>
          </p:nvGrpSpPr>
          <p:grpSpPr>
            <a:xfrm>
              <a:off x="4572000" y="5022480"/>
              <a:ext cx="8507979" cy="969264"/>
              <a:chOff x="8652117" y="4985962"/>
              <a:chExt cx="8507979" cy="969264"/>
            </a:xfrm>
          </p:grpSpPr>
          <p:grpSp>
            <p:nvGrpSpPr>
              <p:cNvPr id="27" name="Group 3">
                <a:extLst>
                  <a:ext uri="{FF2B5EF4-FFF2-40B4-BE49-F238E27FC236}">
                    <a16:creationId xmlns:a16="http://schemas.microsoft.com/office/drawing/2014/main" id="{37346CBD-E6D2-88CB-3F41-160C567C05CA}"/>
                  </a:ext>
                </a:extLst>
              </p:cNvPr>
              <p:cNvGrpSpPr/>
              <p:nvPr/>
            </p:nvGrpSpPr>
            <p:grpSpPr>
              <a:xfrm>
                <a:off x="8652117" y="4985962"/>
                <a:ext cx="8507979" cy="969264"/>
                <a:chOff x="0" y="0"/>
                <a:chExt cx="2623191" cy="3383431"/>
              </a:xfrm>
            </p:grpSpPr>
            <p:sp>
              <p:nvSpPr>
                <p:cNvPr id="29" name="Freeform 4">
                  <a:extLst>
                    <a:ext uri="{FF2B5EF4-FFF2-40B4-BE49-F238E27FC236}">
                      <a16:creationId xmlns:a16="http://schemas.microsoft.com/office/drawing/2014/main" id="{2F513D45-84BC-CDDB-CF8E-ED8E34567A3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23191" cy="338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191" h="3383431">
                      <a:moveTo>
                        <a:pt x="2498731" y="3383431"/>
                      </a:moveTo>
                      <a:lnTo>
                        <a:pt x="124460" y="3383431"/>
                      </a:lnTo>
                      <a:cubicBezTo>
                        <a:pt x="55880" y="3383431"/>
                        <a:pt x="0" y="3327551"/>
                        <a:pt x="0" y="3258971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2498731" y="0"/>
                      </a:lnTo>
                      <a:cubicBezTo>
                        <a:pt x="2567312" y="0"/>
                        <a:pt x="2623191" y="55880"/>
                        <a:pt x="2623191" y="124460"/>
                      </a:cubicBezTo>
                      <a:lnTo>
                        <a:pt x="2623191" y="3258971"/>
                      </a:lnTo>
                      <a:cubicBezTo>
                        <a:pt x="2623191" y="3327551"/>
                        <a:pt x="2567312" y="3383431"/>
                        <a:pt x="2498731" y="3383431"/>
                      </a:cubicBezTo>
                      <a:close/>
                    </a:path>
                  </a:pathLst>
                </a:custGeom>
                <a:solidFill>
                  <a:srgbClr val="05ABA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" name="TextBox 5">
                <a:extLst>
                  <a:ext uri="{FF2B5EF4-FFF2-40B4-BE49-F238E27FC236}">
                    <a16:creationId xmlns:a16="http://schemas.microsoft.com/office/drawing/2014/main" id="{930D492F-B1E1-B0F1-0933-662840E28F39}"/>
                  </a:ext>
                </a:extLst>
              </p:cNvPr>
              <p:cNvSpPr txBox="1"/>
              <p:nvPr/>
            </p:nvSpPr>
            <p:spPr>
              <a:xfrm>
                <a:off x="9259379" y="5211518"/>
                <a:ext cx="7293455" cy="46265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4621"/>
                  </a:lnSpc>
                  <a:spcBef>
                    <a:spcPct val="0"/>
                  </a:spcBef>
                </a:pPr>
                <a:r>
                  <a:rPr lang="en-US" sz="3554" dirty="0">
                    <a:solidFill>
                      <a:srgbClr val="FCFEFE"/>
                    </a:solidFill>
                    <a:latin typeface="Poppins Medium" panose="00000600000000000000" pitchFamily="2" charset="0"/>
                    <a:cs typeface="Poppins Medium" panose="00000600000000000000" pitchFamily="2" charset="0"/>
                  </a:rPr>
                  <a:t>Crisis Driven</a:t>
                </a:r>
              </a:p>
            </p:txBody>
          </p:sp>
          <p:pic>
            <p:nvPicPr>
              <p:cNvPr id="44" name="Graphic 43" descr="No sign with solid fill">
                <a:extLst>
                  <a:ext uri="{FF2B5EF4-FFF2-40B4-BE49-F238E27FC236}">
                    <a16:creationId xmlns:a16="http://schemas.microsoft.com/office/drawing/2014/main" id="{FCB051D1-2128-3A66-06BF-70E0F7550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126244" y="5081697"/>
                <a:ext cx="777794" cy="777794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140325A-8439-7F3F-D5E7-306F44C97162}"/>
                </a:ext>
              </a:extLst>
            </p:cNvPr>
            <p:cNvGrpSpPr/>
            <p:nvPr/>
          </p:nvGrpSpPr>
          <p:grpSpPr>
            <a:xfrm>
              <a:off x="4572000" y="6158441"/>
              <a:ext cx="8507979" cy="969264"/>
              <a:chOff x="8690936" y="6180782"/>
              <a:chExt cx="8507979" cy="969264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2B9C7F15-A9FC-C278-2B75-A7F0FE2DC899}"/>
                  </a:ext>
                </a:extLst>
              </p:cNvPr>
              <p:cNvGrpSpPr/>
              <p:nvPr/>
            </p:nvGrpSpPr>
            <p:grpSpPr>
              <a:xfrm>
                <a:off x="8690936" y="6180782"/>
                <a:ext cx="8507979" cy="969264"/>
                <a:chOff x="8690936" y="6180782"/>
                <a:chExt cx="8507979" cy="969264"/>
              </a:xfrm>
            </p:grpSpPr>
            <p:grpSp>
              <p:nvGrpSpPr>
                <p:cNvPr id="31" name="Group 3">
                  <a:extLst>
                    <a:ext uri="{FF2B5EF4-FFF2-40B4-BE49-F238E27FC236}">
                      <a16:creationId xmlns:a16="http://schemas.microsoft.com/office/drawing/2014/main" id="{D32E6A47-E5D0-A198-9032-764892D9895E}"/>
                    </a:ext>
                  </a:extLst>
                </p:cNvPr>
                <p:cNvGrpSpPr/>
                <p:nvPr/>
              </p:nvGrpSpPr>
              <p:grpSpPr>
                <a:xfrm>
                  <a:off x="8690936" y="6180782"/>
                  <a:ext cx="8507979" cy="969264"/>
                  <a:chOff x="0" y="0"/>
                  <a:chExt cx="2623191" cy="3383431"/>
                </a:xfrm>
              </p:grpSpPr>
              <p:sp>
                <p:nvSpPr>
                  <p:cNvPr id="33" name="Freeform 4">
                    <a:extLst>
                      <a:ext uri="{FF2B5EF4-FFF2-40B4-BE49-F238E27FC236}">
                        <a16:creationId xmlns:a16="http://schemas.microsoft.com/office/drawing/2014/main" id="{D9CBCC09-3E96-56DA-433F-CD9A3BFD05D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623191" cy="3383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3191" h="3383431">
                        <a:moveTo>
                          <a:pt x="2498731" y="3383431"/>
                        </a:moveTo>
                        <a:lnTo>
                          <a:pt x="124460" y="3383431"/>
                        </a:lnTo>
                        <a:cubicBezTo>
                          <a:pt x="55880" y="3383431"/>
                          <a:pt x="0" y="3327551"/>
                          <a:pt x="0" y="3258971"/>
                        </a:cubicBezTo>
                        <a:lnTo>
                          <a:pt x="0" y="124460"/>
                        </a:lnTo>
                        <a:cubicBezTo>
                          <a:pt x="0" y="55880"/>
                          <a:pt x="55880" y="0"/>
                          <a:pt x="124460" y="0"/>
                        </a:cubicBezTo>
                        <a:lnTo>
                          <a:pt x="2498731" y="0"/>
                        </a:lnTo>
                        <a:cubicBezTo>
                          <a:pt x="2567312" y="0"/>
                          <a:pt x="2623191" y="55880"/>
                          <a:pt x="2623191" y="124460"/>
                        </a:cubicBezTo>
                        <a:lnTo>
                          <a:pt x="2623191" y="3258971"/>
                        </a:lnTo>
                        <a:cubicBezTo>
                          <a:pt x="2623191" y="3327551"/>
                          <a:pt x="2567312" y="3383431"/>
                          <a:pt x="2498731" y="3383431"/>
                        </a:cubicBezTo>
                        <a:close/>
                      </a:path>
                    </a:pathLst>
                  </a:custGeom>
                  <a:solidFill>
                    <a:srgbClr val="05ABAB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" name="TextBox 5">
                  <a:extLst>
                    <a:ext uri="{FF2B5EF4-FFF2-40B4-BE49-F238E27FC236}">
                      <a16:creationId xmlns:a16="http://schemas.microsoft.com/office/drawing/2014/main" id="{3F8517D1-5821-EA41-E8F3-9279FE862682}"/>
                    </a:ext>
                  </a:extLst>
                </p:cNvPr>
                <p:cNvSpPr txBox="1"/>
                <p:nvPr/>
              </p:nvSpPr>
              <p:spPr>
                <a:xfrm>
                  <a:off x="9298198" y="6406338"/>
                  <a:ext cx="7293455" cy="462653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4621"/>
                    </a:lnSpc>
                    <a:spcBef>
                      <a:spcPct val="0"/>
                    </a:spcBef>
                  </a:pPr>
                  <a:r>
                    <a:rPr lang="en-US" sz="3554" dirty="0">
                      <a:solidFill>
                        <a:srgbClr val="FCFEFE"/>
                      </a:solidFill>
                      <a:latin typeface="Poppins Medium" panose="00000600000000000000" pitchFamily="2" charset="0"/>
                      <a:cs typeface="Poppins Medium" panose="00000600000000000000" pitchFamily="2" charset="0"/>
                    </a:rPr>
                    <a:t>One time response</a:t>
                  </a:r>
                </a:p>
              </p:txBody>
            </p:sp>
          </p:grpSp>
          <p:pic>
            <p:nvPicPr>
              <p:cNvPr id="45" name="Graphic 44" descr="No sign with solid fill">
                <a:extLst>
                  <a:ext uri="{FF2B5EF4-FFF2-40B4-BE49-F238E27FC236}">
                    <a16:creationId xmlns:a16="http://schemas.microsoft.com/office/drawing/2014/main" id="{C3AC0B2C-70E9-3973-E5E2-ED9A07F01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126244" y="6276517"/>
                <a:ext cx="777794" cy="777794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EAC3894-FAE2-3B26-3184-C2A63C10CB59}"/>
                </a:ext>
              </a:extLst>
            </p:cNvPr>
            <p:cNvGrpSpPr/>
            <p:nvPr/>
          </p:nvGrpSpPr>
          <p:grpSpPr>
            <a:xfrm>
              <a:off x="4572000" y="7294402"/>
              <a:ext cx="8507979" cy="969264"/>
              <a:chOff x="8711064" y="7251995"/>
              <a:chExt cx="8507979" cy="969264"/>
            </a:xfrm>
          </p:grpSpPr>
          <p:grpSp>
            <p:nvGrpSpPr>
              <p:cNvPr id="34" name="Group 2">
                <a:extLst>
                  <a:ext uri="{FF2B5EF4-FFF2-40B4-BE49-F238E27FC236}">
                    <a16:creationId xmlns:a16="http://schemas.microsoft.com/office/drawing/2014/main" id="{05EA8ACC-9B28-890B-7061-442F626826D7}"/>
                  </a:ext>
                </a:extLst>
              </p:cNvPr>
              <p:cNvGrpSpPr/>
              <p:nvPr/>
            </p:nvGrpSpPr>
            <p:grpSpPr>
              <a:xfrm>
                <a:off x="8711064" y="7251995"/>
                <a:ext cx="8507979" cy="969264"/>
                <a:chOff x="0" y="0"/>
                <a:chExt cx="4517398" cy="5826606"/>
              </a:xfrm>
            </p:grpSpPr>
            <p:grpSp>
              <p:nvGrpSpPr>
                <p:cNvPr id="35" name="Group 3">
                  <a:extLst>
                    <a:ext uri="{FF2B5EF4-FFF2-40B4-BE49-F238E27FC236}">
                      <a16:creationId xmlns:a16="http://schemas.microsoft.com/office/drawing/2014/main" id="{CECB5ECC-F008-9504-D8C1-8A3BE3DD799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4517398" cy="5826606"/>
                  <a:chOff x="0" y="0"/>
                  <a:chExt cx="2623191" cy="3383431"/>
                </a:xfrm>
              </p:grpSpPr>
              <p:sp>
                <p:nvSpPr>
                  <p:cNvPr id="37" name="Freeform 4">
                    <a:extLst>
                      <a:ext uri="{FF2B5EF4-FFF2-40B4-BE49-F238E27FC236}">
                        <a16:creationId xmlns:a16="http://schemas.microsoft.com/office/drawing/2014/main" id="{A77A87AF-B4B4-6C10-7181-7C27CFA14DD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623191" cy="3383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3191" h="3383431">
                        <a:moveTo>
                          <a:pt x="2498731" y="3383431"/>
                        </a:moveTo>
                        <a:lnTo>
                          <a:pt x="124460" y="3383431"/>
                        </a:lnTo>
                        <a:cubicBezTo>
                          <a:pt x="55880" y="3383431"/>
                          <a:pt x="0" y="3327551"/>
                          <a:pt x="0" y="3258971"/>
                        </a:cubicBezTo>
                        <a:lnTo>
                          <a:pt x="0" y="124460"/>
                        </a:lnTo>
                        <a:cubicBezTo>
                          <a:pt x="0" y="55880"/>
                          <a:pt x="55880" y="0"/>
                          <a:pt x="124460" y="0"/>
                        </a:cubicBezTo>
                        <a:lnTo>
                          <a:pt x="2498731" y="0"/>
                        </a:lnTo>
                        <a:cubicBezTo>
                          <a:pt x="2567312" y="0"/>
                          <a:pt x="2623191" y="55880"/>
                          <a:pt x="2623191" y="124460"/>
                        </a:cubicBezTo>
                        <a:lnTo>
                          <a:pt x="2623191" y="3258971"/>
                        </a:lnTo>
                        <a:cubicBezTo>
                          <a:pt x="2623191" y="3327551"/>
                          <a:pt x="2567312" y="3383431"/>
                          <a:pt x="2498731" y="3383431"/>
                        </a:cubicBezTo>
                        <a:close/>
                      </a:path>
                    </a:pathLst>
                  </a:custGeom>
                  <a:solidFill>
                    <a:srgbClr val="05ABAB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6" name="TextBox 5">
                  <a:extLst>
                    <a:ext uri="{FF2B5EF4-FFF2-40B4-BE49-F238E27FC236}">
                      <a16:creationId xmlns:a16="http://schemas.microsoft.com/office/drawing/2014/main" id="{76A78DE0-40BB-5DE2-8E3C-CAFE732CB702}"/>
                    </a:ext>
                  </a:extLst>
                </p:cNvPr>
                <p:cNvSpPr txBox="1"/>
                <p:nvPr/>
              </p:nvSpPr>
              <p:spPr>
                <a:xfrm>
                  <a:off x="322432" y="1355899"/>
                  <a:ext cx="3872534" cy="278117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4621"/>
                    </a:lnSpc>
                    <a:spcBef>
                      <a:spcPct val="0"/>
                    </a:spcBef>
                  </a:pPr>
                  <a:r>
                    <a:rPr lang="en-US" sz="3554" dirty="0">
                      <a:solidFill>
                        <a:srgbClr val="FCFEFE"/>
                      </a:solidFill>
                      <a:latin typeface="Poppins Medium" panose="00000600000000000000" pitchFamily="2" charset="0"/>
                      <a:cs typeface="Poppins Medium" panose="00000600000000000000" pitchFamily="2" charset="0"/>
                    </a:rPr>
                    <a:t>Therapy</a:t>
                  </a:r>
                </a:p>
              </p:txBody>
            </p:sp>
          </p:grpSp>
          <p:pic>
            <p:nvPicPr>
              <p:cNvPr id="46" name="Graphic 45" descr="No sign with solid fill">
                <a:extLst>
                  <a:ext uri="{FF2B5EF4-FFF2-40B4-BE49-F238E27FC236}">
                    <a16:creationId xmlns:a16="http://schemas.microsoft.com/office/drawing/2014/main" id="{03CE5704-4AA4-65FB-AB3A-D6DFFAC80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126244" y="7347730"/>
                <a:ext cx="777794" cy="777794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CB4C8F5-A68A-CF4C-88DE-35E4515B8906}"/>
                </a:ext>
              </a:extLst>
            </p:cNvPr>
            <p:cNvGrpSpPr/>
            <p:nvPr/>
          </p:nvGrpSpPr>
          <p:grpSpPr>
            <a:xfrm>
              <a:off x="4572000" y="8430361"/>
              <a:ext cx="8507979" cy="969264"/>
              <a:chOff x="8748445" y="8419736"/>
              <a:chExt cx="8507979" cy="969264"/>
            </a:xfrm>
          </p:grpSpPr>
          <p:grpSp>
            <p:nvGrpSpPr>
              <p:cNvPr id="38" name="Group 2">
                <a:extLst>
                  <a:ext uri="{FF2B5EF4-FFF2-40B4-BE49-F238E27FC236}">
                    <a16:creationId xmlns:a16="http://schemas.microsoft.com/office/drawing/2014/main" id="{E94733D8-BBFB-CE8E-14BB-285E79C732DA}"/>
                  </a:ext>
                </a:extLst>
              </p:cNvPr>
              <p:cNvGrpSpPr/>
              <p:nvPr/>
            </p:nvGrpSpPr>
            <p:grpSpPr>
              <a:xfrm>
                <a:off x="8748445" y="8419736"/>
                <a:ext cx="8507979" cy="969264"/>
                <a:chOff x="0" y="0"/>
                <a:chExt cx="4517398" cy="5826606"/>
              </a:xfrm>
            </p:grpSpPr>
            <p:grpSp>
              <p:nvGrpSpPr>
                <p:cNvPr id="39" name="Group 3">
                  <a:extLst>
                    <a:ext uri="{FF2B5EF4-FFF2-40B4-BE49-F238E27FC236}">
                      <a16:creationId xmlns:a16="http://schemas.microsoft.com/office/drawing/2014/main" id="{A000E8EE-0CF5-EF93-D38A-D564495E124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4517398" cy="5826606"/>
                  <a:chOff x="0" y="0"/>
                  <a:chExt cx="2623191" cy="3383431"/>
                </a:xfrm>
              </p:grpSpPr>
              <p:sp>
                <p:nvSpPr>
                  <p:cNvPr id="41" name="Freeform 4">
                    <a:extLst>
                      <a:ext uri="{FF2B5EF4-FFF2-40B4-BE49-F238E27FC236}">
                        <a16:creationId xmlns:a16="http://schemas.microsoft.com/office/drawing/2014/main" id="{F099773F-2A65-9FF9-AFE7-930788F2F7D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623191" cy="3383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3191" h="3383431">
                        <a:moveTo>
                          <a:pt x="2498731" y="3383431"/>
                        </a:moveTo>
                        <a:lnTo>
                          <a:pt x="124460" y="3383431"/>
                        </a:lnTo>
                        <a:cubicBezTo>
                          <a:pt x="55880" y="3383431"/>
                          <a:pt x="0" y="3327551"/>
                          <a:pt x="0" y="3258971"/>
                        </a:cubicBezTo>
                        <a:lnTo>
                          <a:pt x="0" y="124460"/>
                        </a:lnTo>
                        <a:cubicBezTo>
                          <a:pt x="0" y="55880"/>
                          <a:pt x="55880" y="0"/>
                          <a:pt x="124460" y="0"/>
                        </a:cubicBezTo>
                        <a:lnTo>
                          <a:pt x="2498731" y="0"/>
                        </a:lnTo>
                        <a:cubicBezTo>
                          <a:pt x="2567312" y="0"/>
                          <a:pt x="2623191" y="55880"/>
                          <a:pt x="2623191" y="124460"/>
                        </a:cubicBezTo>
                        <a:lnTo>
                          <a:pt x="2623191" y="3258971"/>
                        </a:lnTo>
                        <a:cubicBezTo>
                          <a:pt x="2623191" y="3327551"/>
                          <a:pt x="2567312" y="3383431"/>
                          <a:pt x="2498731" y="3383431"/>
                        </a:cubicBezTo>
                        <a:close/>
                      </a:path>
                    </a:pathLst>
                  </a:custGeom>
                  <a:solidFill>
                    <a:srgbClr val="05ABAB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0" name="TextBox 5">
                  <a:extLst>
                    <a:ext uri="{FF2B5EF4-FFF2-40B4-BE49-F238E27FC236}">
                      <a16:creationId xmlns:a16="http://schemas.microsoft.com/office/drawing/2014/main" id="{9430896F-4D2D-FDB3-ECE8-D48A983DB864}"/>
                    </a:ext>
                  </a:extLst>
                </p:cNvPr>
                <p:cNvSpPr txBox="1"/>
                <p:nvPr/>
              </p:nvSpPr>
              <p:spPr>
                <a:xfrm>
                  <a:off x="322432" y="1355899"/>
                  <a:ext cx="3872534" cy="278117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4621"/>
                    </a:lnSpc>
                    <a:spcBef>
                      <a:spcPct val="0"/>
                    </a:spcBef>
                  </a:pPr>
                  <a:r>
                    <a:rPr lang="en-US" sz="3554" dirty="0">
                      <a:solidFill>
                        <a:srgbClr val="FCFEFE"/>
                      </a:solidFill>
                      <a:latin typeface="Poppins Medium" panose="00000600000000000000" pitchFamily="2" charset="0"/>
                      <a:cs typeface="Poppins Medium" panose="00000600000000000000" pitchFamily="2" charset="0"/>
                    </a:rPr>
                    <a:t>Required</a:t>
                  </a:r>
                </a:p>
              </p:txBody>
            </p:sp>
          </p:grpSp>
          <p:pic>
            <p:nvPicPr>
              <p:cNvPr id="47" name="Graphic 46" descr="No sign with solid fill">
                <a:extLst>
                  <a:ext uri="{FF2B5EF4-FFF2-40B4-BE49-F238E27FC236}">
                    <a16:creationId xmlns:a16="http://schemas.microsoft.com/office/drawing/2014/main" id="{1FF145B9-B475-E728-5528-5B69CFA6F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126244" y="8515471"/>
                <a:ext cx="777794" cy="7777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1935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C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398320" y="294125"/>
            <a:ext cx="17351981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spc="225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Reflective Skills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52E120-E15A-67C2-DBAE-06D9803936AA}"/>
              </a:ext>
            </a:extLst>
          </p:cNvPr>
          <p:cNvGrpSpPr/>
          <p:nvPr/>
        </p:nvGrpSpPr>
        <p:grpSpPr>
          <a:xfrm>
            <a:off x="-435694" y="5972400"/>
            <a:ext cx="3834700" cy="1701092"/>
            <a:chOff x="-572796" y="5899207"/>
            <a:chExt cx="3834700" cy="170109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BE77245-8E75-C331-4405-B68E2FE70827}"/>
                </a:ext>
              </a:extLst>
            </p:cNvPr>
            <p:cNvSpPr/>
            <p:nvPr/>
          </p:nvSpPr>
          <p:spPr>
            <a:xfrm>
              <a:off x="-81075" y="5899207"/>
              <a:ext cx="3342979" cy="1701092"/>
            </a:xfrm>
            <a:prstGeom prst="roundRect">
              <a:avLst/>
            </a:prstGeom>
            <a:solidFill>
              <a:srgbClr val="304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0" name="TextBox 4">
              <a:extLst>
                <a:ext uri="{FF2B5EF4-FFF2-40B4-BE49-F238E27FC236}">
                  <a16:creationId xmlns:a16="http://schemas.microsoft.com/office/drawing/2014/main" id="{7880012A-CE57-A885-265B-E767C618E0FF}"/>
                </a:ext>
              </a:extLst>
            </p:cNvPr>
            <p:cNvSpPr txBox="1"/>
            <p:nvPr/>
          </p:nvSpPr>
          <p:spPr>
            <a:xfrm>
              <a:off x="-572796" y="6257945"/>
              <a:ext cx="3626664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431799" lvl="1" algn="ctr"/>
              <a:r>
                <a:rPr lang="en-US" sz="3200" spc="39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Reflective listening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1165DB-D685-F8E5-1A00-8387509D7237}"/>
              </a:ext>
            </a:extLst>
          </p:cNvPr>
          <p:cNvGrpSpPr/>
          <p:nvPr/>
        </p:nvGrpSpPr>
        <p:grpSpPr>
          <a:xfrm>
            <a:off x="7073723" y="5957799"/>
            <a:ext cx="3764501" cy="1700784"/>
            <a:chOff x="7012905" y="5957799"/>
            <a:chExt cx="3764501" cy="170078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02C6B8E-A532-C904-E4CF-DFBB38C40A67}"/>
                </a:ext>
              </a:extLst>
            </p:cNvPr>
            <p:cNvSpPr/>
            <p:nvPr/>
          </p:nvSpPr>
          <p:spPr>
            <a:xfrm>
              <a:off x="7211246" y="5957799"/>
              <a:ext cx="3566160" cy="1700784"/>
            </a:xfrm>
            <a:prstGeom prst="roundRect">
              <a:avLst/>
            </a:prstGeom>
            <a:solidFill>
              <a:srgbClr val="304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57178D6D-994F-8D1D-0D25-244E00A4825D}"/>
                </a:ext>
              </a:extLst>
            </p:cNvPr>
            <p:cNvSpPr txBox="1"/>
            <p:nvPr/>
          </p:nvSpPr>
          <p:spPr>
            <a:xfrm>
              <a:off x="7012905" y="6300360"/>
              <a:ext cx="3519645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431799" lvl="1" algn="ctr"/>
              <a:r>
                <a:rPr lang="en-US" sz="3200" spc="39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Supervisor Modeling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21E24C-6583-AB73-FB10-FD9476A624A9}"/>
              </a:ext>
            </a:extLst>
          </p:cNvPr>
          <p:cNvGrpSpPr/>
          <p:nvPr/>
        </p:nvGrpSpPr>
        <p:grpSpPr>
          <a:xfrm>
            <a:off x="10855158" y="5957799"/>
            <a:ext cx="3631754" cy="1700784"/>
            <a:chOff x="10824748" y="5957799"/>
            <a:chExt cx="3631754" cy="170078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BF297E6-E92A-A033-A3D8-E8C2EC1D44D8}"/>
                </a:ext>
              </a:extLst>
            </p:cNvPr>
            <p:cNvSpPr/>
            <p:nvPr/>
          </p:nvSpPr>
          <p:spPr>
            <a:xfrm>
              <a:off x="10890342" y="5957799"/>
              <a:ext cx="3566160" cy="1700784"/>
            </a:xfrm>
            <a:prstGeom prst="roundRect">
              <a:avLst/>
            </a:prstGeom>
            <a:solidFill>
              <a:srgbClr val="304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FFF00F46-4157-F120-2DF4-6027D5289828}"/>
                </a:ext>
              </a:extLst>
            </p:cNvPr>
            <p:cNvSpPr txBox="1"/>
            <p:nvPr/>
          </p:nvSpPr>
          <p:spPr>
            <a:xfrm>
              <a:off x="10824748" y="6331138"/>
              <a:ext cx="3519645" cy="95410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431799" lvl="1" algn="ctr"/>
              <a:r>
                <a:rPr lang="en-US" sz="3100" spc="39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Maintaining Boundaries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3C89FD-E45E-FCBC-F29E-5E7279E0F0B9}"/>
              </a:ext>
            </a:extLst>
          </p:cNvPr>
          <p:cNvGrpSpPr/>
          <p:nvPr/>
        </p:nvGrpSpPr>
        <p:grpSpPr>
          <a:xfrm>
            <a:off x="3521798" y="5957799"/>
            <a:ext cx="3667738" cy="1700784"/>
            <a:chOff x="3430572" y="5957799"/>
            <a:chExt cx="3667738" cy="170078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E51C8A4-8AD2-36A5-471B-7FE9C4001978}"/>
                </a:ext>
              </a:extLst>
            </p:cNvPr>
            <p:cNvSpPr/>
            <p:nvPr/>
          </p:nvSpPr>
          <p:spPr>
            <a:xfrm>
              <a:off x="3532150" y="5957799"/>
              <a:ext cx="3566160" cy="1700784"/>
            </a:xfrm>
            <a:prstGeom prst="roundRect">
              <a:avLst/>
            </a:prstGeom>
            <a:solidFill>
              <a:srgbClr val="304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30D0507C-F9C8-4902-D491-3A7851C60221}"/>
                </a:ext>
              </a:extLst>
            </p:cNvPr>
            <p:cNvSpPr txBox="1"/>
            <p:nvPr/>
          </p:nvSpPr>
          <p:spPr>
            <a:xfrm>
              <a:off x="3430572" y="6259702"/>
              <a:ext cx="3327555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431799" lvl="1" algn="ctr"/>
              <a:r>
                <a:rPr lang="en-US" sz="3200" spc="39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Emotional Questioning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9297BA-D010-26D7-0272-B09EA1EBC131}"/>
              </a:ext>
            </a:extLst>
          </p:cNvPr>
          <p:cNvGrpSpPr/>
          <p:nvPr/>
        </p:nvGrpSpPr>
        <p:grpSpPr>
          <a:xfrm>
            <a:off x="14421347" y="5957799"/>
            <a:ext cx="3714253" cy="1700784"/>
            <a:chOff x="14421347" y="5957799"/>
            <a:chExt cx="3714253" cy="170078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174935E-F592-5C50-9ED3-3FFB8F5EF9A9}"/>
                </a:ext>
              </a:extLst>
            </p:cNvPr>
            <p:cNvSpPr/>
            <p:nvPr/>
          </p:nvSpPr>
          <p:spPr>
            <a:xfrm>
              <a:off x="14569440" y="5957799"/>
              <a:ext cx="3566160" cy="1700784"/>
            </a:xfrm>
            <a:prstGeom prst="roundRect">
              <a:avLst/>
            </a:prstGeom>
            <a:solidFill>
              <a:srgbClr val="304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5D2BFFA1-DE50-421F-DFA9-1A7A4C8E7580}"/>
                </a:ext>
              </a:extLst>
            </p:cNvPr>
            <p:cNvSpPr txBox="1"/>
            <p:nvPr/>
          </p:nvSpPr>
          <p:spPr>
            <a:xfrm>
              <a:off x="14421347" y="6315748"/>
              <a:ext cx="3532293" cy="95410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431799" lvl="1" algn="ctr"/>
              <a:r>
                <a:rPr lang="en-US" sz="3100" spc="39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Compassion Satisfaction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0A92D4A-21C6-CDC2-C3D7-25DD640A6389}"/>
              </a:ext>
            </a:extLst>
          </p:cNvPr>
          <p:cNvGrpSpPr/>
          <p:nvPr/>
        </p:nvGrpSpPr>
        <p:grpSpPr>
          <a:xfrm>
            <a:off x="264062" y="2739691"/>
            <a:ext cx="2926908" cy="2326283"/>
            <a:chOff x="1371600" y="3190631"/>
            <a:chExt cx="2205105" cy="17526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A623DB7-38E5-BCCF-D96C-C2495D1711B0}"/>
                </a:ext>
              </a:extLst>
            </p:cNvPr>
            <p:cNvSpPr/>
            <p:nvPr/>
          </p:nvSpPr>
          <p:spPr>
            <a:xfrm>
              <a:off x="1597852" y="3190631"/>
              <a:ext cx="1752600" cy="1752600"/>
            </a:xfrm>
            <a:prstGeom prst="ellipse">
              <a:avLst/>
            </a:prstGeom>
            <a:solidFill>
              <a:srgbClr val="304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group of women hugging each other&#10;&#10;Description automatically generated">
              <a:extLst>
                <a:ext uri="{FF2B5EF4-FFF2-40B4-BE49-F238E27FC236}">
                  <a16:creationId xmlns:a16="http://schemas.microsoft.com/office/drawing/2014/main" id="{A1AAC59C-8043-05CF-3BB1-316B653F5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72031" y1="85469" x2="72031" y2="85469"/>
                          <a14:foregroundMark x1="77500" y1="77266" x2="77500" y2="77266"/>
                          <a14:foregroundMark x1="75521" y1="79531" x2="75521" y2="79531"/>
                          <a14:foregroundMark x1="37344" y1="29219" x2="37344" y2="29219"/>
                          <a14:foregroundMark x1="37969" y1="28281" x2="37969" y2="28281"/>
                          <a14:foregroundMark x1="75469" y1="78516" x2="75469" y2="78516"/>
                          <a14:foregroundMark x1="31823" y1="44922" x2="31823" y2="44922"/>
                          <a14:backgroundMark x1="40729" y1="18125" x2="40729" y2="18125"/>
                          <a14:backgroundMark x1="72396" y1="15391" x2="72396" y2="15391"/>
                          <a14:backgroundMark x1="80365" y1="50391" x2="80365" y2="50391"/>
                          <a14:backgroundMark x1="75156" y1="67031" x2="75156" y2="67031"/>
                          <a14:backgroundMark x1="45365" y1="42109" x2="45365" y2="42109"/>
                          <a14:backgroundMark x1="57031" y1="40703" x2="57031" y2="407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3279993"/>
              <a:ext cx="2205105" cy="147007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7129FF7-A127-7547-5D9E-10D92DD973A2}"/>
              </a:ext>
            </a:extLst>
          </p:cNvPr>
          <p:cNvGrpSpPr/>
          <p:nvPr/>
        </p:nvGrpSpPr>
        <p:grpSpPr>
          <a:xfrm>
            <a:off x="4028783" y="2687828"/>
            <a:ext cx="2926908" cy="2430009"/>
            <a:chOff x="4924969" y="3087655"/>
            <a:chExt cx="2205105" cy="183074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01EB1B7-BE43-B4F0-6E8D-14054EE4B09F}"/>
                </a:ext>
              </a:extLst>
            </p:cNvPr>
            <p:cNvSpPr/>
            <p:nvPr/>
          </p:nvSpPr>
          <p:spPr>
            <a:xfrm>
              <a:off x="5089796" y="3165801"/>
              <a:ext cx="1752600" cy="1752600"/>
            </a:xfrm>
            <a:prstGeom prst="ellipse">
              <a:avLst/>
            </a:prstGeom>
            <a:solidFill>
              <a:srgbClr val="304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 descr="A person wearing headphones and using a computer&#10;&#10;Description automatically generated">
              <a:extLst>
                <a:ext uri="{FF2B5EF4-FFF2-40B4-BE49-F238E27FC236}">
                  <a16:creationId xmlns:a16="http://schemas.microsoft.com/office/drawing/2014/main" id="{977A77F7-59C8-34FD-D463-C7743FAEA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5" b="94269" l="10000" r="95573">
                          <a14:foregroundMark x1="95573" y1="15544" x2="95573" y2="15544"/>
                          <a14:foregroundMark x1="44948" y1="78223" x2="44948" y2="78223"/>
                          <a14:foregroundMark x1="50000" y1="35530" x2="50000" y2="35530"/>
                          <a14:foregroundMark x1="42240" y1="48997" x2="42240" y2="48997"/>
                          <a14:foregroundMark x1="54479" y1="48854" x2="54479" y2="48854"/>
                          <a14:foregroundMark x1="43333" y1="37822" x2="43333" y2="37822"/>
                          <a14:foregroundMark x1="51771" y1="37249" x2="51771" y2="37249"/>
                          <a14:foregroundMark x1="46042" y1="36103" x2="46042" y2="36103"/>
                          <a14:foregroundMark x1="26615" y1="78725" x2="26615" y2="78725"/>
                          <a14:foregroundMark x1="27135" y1="86390" x2="27135" y2="86390"/>
                          <a14:foregroundMark x1="48802" y1="79298" x2="48802" y2="79298"/>
                          <a14:foregroundMark x1="48646" y1="83023" x2="48646" y2="83023"/>
                          <a14:foregroundMark x1="68490" y1="94269" x2="68490" y2="94269"/>
                          <a14:foregroundMark x1="58594" y1="77077" x2="58594" y2="77077"/>
                          <a14:foregroundMark x1="57604" y1="74857" x2="57604" y2="74857"/>
                          <a14:foregroundMark x1="54740" y1="74069" x2="54740" y2="74069"/>
                          <a14:foregroundMark x1="46615" y1="73926" x2="46615" y2="73926"/>
                          <a14:foregroundMark x1="44844" y1="36676" x2="44844" y2="36676"/>
                          <a14:foregroundMark x1="40365" y1="79155" x2="40365" y2="79155"/>
                          <a14:foregroundMark x1="44427" y1="85673" x2="44427" y2="85673"/>
                          <a14:foregroundMark x1="40781" y1="79871" x2="40781" y2="79871"/>
                          <a14:foregroundMark x1="42135" y1="78009" x2="42135" y2="78009"/>
                          <a14:foregroundMark x1="53802" y1="76289" x2="53802" y2="76289"/>
                          <a14:foregroundMark x1="57344" y1="77436" x2="57344" y2="77436"/>
                          <a14:foregroundMark x1="56406" y1="73711" x2="56406" y2="73711"/>
                          <a14:foregroundMark x1="43594" y1="37607" x2="43594" y2="37607"/>
                          <a14:foregroundMark x1="37344" y1="73711" x2="37344" y2="73711"/>
                          <a14:foregroundMark x1="38438" y1="74284" x2="38438" y2="74284"/>
                          <a14:foregroundMark x1="39531" y1="74284" x2="39531" y2="74284"/>
                          <a14:foregroundMark x1="42656" y1="74857" x2="42656" y2="74857"/>
                          <a14:foregroundMark x1="49063" y1="75931" x2="49063" y2="75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4969" y="3087655"/>
              <a:ext cx="2205105" cy="160329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260FD3F-332F-F7FE-4635-997BB7CAF17B}"/>
              </a:ext>
            </a:extLst>
          </p:cNvPr>
          <p:cNvGrpSpPr/>
          <p:nvPr/>
        </p:nvGrpSpPr>
        <p:grpSpPr>
          <a:xfrm>
            <a:off x="7793504" y="2739691"/>
            <a:ext cx="2478491" cy="2326283"/>
            <a:chOff x="8152325" y="3045415"/>
            <a:chExt cx="1867272" cy="17526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5982440-DC20-87B9-B55B-0F8B65745508}"/>
                </a:ext>
              </a:extLst>
            </p:cNvPr>
            <p:cNvSpPr/>
            <p:nvPr/>
          </p:nvSpPr>
          <p:spPr>
            <a:xfrm>
              <a:off x="8209661" y="3045415"/>
              <a:ext cx="1752600" cy="1752600"/>
            </a:xfrm>
            <a:prstGeom prst="ellipse">
              <a:avLst/>
            </a:prstGeom>
            <a:solidFill>
              <a:srgbClr val="304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erson sitting on a couch with her hands on her face&#10;&#10;Description automatically generated">
              <a:extLst>
                <a:ext uri="{FF2B5EF4-FFF2-40B4-BE49-F238E27FC236}">
                  <a16:creationId xmlns:a16="http://schemas.microsoft.com/office/drawing/2014/main" id="{2D07C24F-5429-60AB-6B12-EB59D98CE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80" b="89980" l="7232" r="96740">
                          <a14:foregroundMark x1="7291" y1="45980" x2="7291" y2="45980"/>
                          <a14:foregroundMark x1="92324" y1="47677" x2="92324" y2="47677"/>
                          <a14:foregroundMark x1="96740" y1="52283" x2="96740" y2="52283"/>
                          <a14:foregroundMark x1="43005" y1="30505" x2="43005" y2="30505"/>
                          <a14:foregroundMark x1="42353" y1="26222" x2="42353" y2="26222"/>
                          <a14:foregroundMark x1="39419" y1="47677" x2="39419" y2="47677"/>
                          <a14:foregroundMark x1="46354" y1="41697" x2="46354" y2="41697"/>
                          <a14:foregroundMark x1="58743" y1="67434" x2="58743" y2="67434"/>
                          <a14:foregroundMark x1="47184" y1="41980" x2="47184" y2="41980"/>
                          <a14:foregroundMark x1="53082" y1="43677" x2="53082" y2="43677"/>
                          <a14:foregroundMark x1="37107" y1="42828" x2="37107" y2="42828"/>
                          <a14:foregroundMark x1="37730" y1="38263" x2="37730" y2="38263"/>
                          <a14:foregroundMark x1="70302" y1="61131" x2="70302" y2="61131"/>
                          <a14:foregroundMark x1="62507" y1="84040" x2="62507" y2="84040"/>
                          <a14:foregroundMark x1="46977" y1="83192" x2="46977" y2="83192"/>
                          <a14:foregroundMark x1="43835" y1="85495" x2="43835" y2="85495"/>
                          <a14:foregroundMark x1="43005" y1="85495" x2="43005" y2="85495"/>
                          <a14:foregroundMark x1="39834" y1="84323" x2="39834" y2="84323"/>
                          <a14:foregroundMark x1="36900" y1="54869" x2="36900" y2="54869"/>
                          <a14:foregroundMark x1="32691" y1="52848" x2="32691" y2="52848"/>
                          <a14:foregroundMark x1="33343" y1="53414" x2="33343" y2="53414"/>
                          <a14:foregroundMark x1="32069" y1="53414" x2="32069" y2="53414"/>
                          <a14:foregroundMark x1="35003" y1="49697" x2="35003" y2="49697"/>
                          <a14:foregroundMark x1="36070" y1="45697" x2="36070" y2="45697"/>
                          <a14:foregroundMark x1="44458" y1="39677" x2="44458" y2="39677"/>
                          <a14:foregroundMark x1="65886" y1="61414" x2="65886" y2="61414"/>
                          <a14:foregroundMark x1="60433" y1="58586" x2="60433" y2="58586"/>
                          <a14:foregroundMark x1="56846" y1="61131" x2="56846" y2="61131"/>
                          <a14:foregroundMark x1="62300" y1="61131" x2="62300" y2="61131"/>
                          <a14:foregroundMark x1="52223" y1="71152" x2="52223" y2="71152"/>
                          <a14:foregroundMark x1="61678" y1="85212" x2="61678" y2="85212"/>
                          <a14:foregroundMark x1="64819" y1="82626" x2="64819" y2="82626"/>
                          <a14:foregroundMark x1="57913" y1="83475" x2="57913" y2="83475"/>
                          <a14:foregroundMark x1="57261" y1="84929" x2="57261" y2="84929"/>
                          <a14:foregroundMark x1="49081" y1="84606" x2="49081" y2="84606"/>
                          <a14:foregroundMark x1="56017" y1="42263" x2="56017" y2="42263"/>
                          <a14:foregroundMark x1="49081" y1="44242" x2="49081" y2="44242"/>
                          <a14:foregroundMark x1="45080" y1="42263" x2="45080" y2="42263"/>
                          <a14:foregroundMark x1="39834" y1="26222" x2="39834" y2="26222"/>
                          <a14:foregroundMark x1="51186" y1="44242" x2="51186" y2="44242"/>
                          <a14:foregroundMark x1="43213" y1="38263" x2="43213" y2="38263"/>
                          <a14:foregroundMark x1="50119" y1="41980" x2="50119" y2="41980"/>
                          <a14:foregroundMark x1="54327" y1="43111" x2="54327" y2="43111"/>
                          <a14:foregroundMark x1="52015" y1="43394" x2="52015" y2="43394"/>
                          <a14:foregroundMark x1="55809" y1="43394" x2="55809" y2="43394"/>
                          <a14:foregroundMark x1="50978" y1="84606" x2="50978" y2="84606"/>
                          <a14:foregroundMark x1="50356" y1="84606" x2="50356" y2="84606"/>
                          <a14:foregroundMark x1="48874" y1="84606" x2="48874" y2="84606"/>
                          <a14:foregroundMark x1="49911" y1="84606" x2="49911" y2="84606"/>
                          <a14:foregroundMark x1="44250" y1="86061" x2="44250" y2="86061"/>
                          <a14:foregroundMark x1="44873" y1="85778" x2="44873" y2="85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325" y="3236987"/>
              <a:ext cx="1867272" cy="13694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5577A0-1453-E23B-0510-2A35F0535D38}"/>
              </a:ext>
            </a:extLst>
          </p:cNvPr>
          <p:cNvGrpSpPr/>
          <p:nvPr/>
        </p:nvGrpSpPr>
        <p:grpSpPr>
          <a:xfrm>
            <a:off x="11109808" y="2739691"/>
            <a:ext cx="2900307" cy="2326283"/>
            <a:chOff x="10625739" y="3197780"/>
            <a:chExt cx="2185064" cy="17526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2D1EEDB-BD3C-4D3D-2FD5-DE30E9572410}"/>
                </a:ext>
              </a:extLst>
            </p:cNvPr>
            <p:cNvSpPr/>
            <p:nvPr/>
          </p:nvSpPr>
          <p:spPr>
            <a:xfrm>
              <a:off x="10841971" y="3197780"/>
              <a:ext cx="1752600" cy="1752600"/>
            </a:xfrm>
            <a:prstGeom prst="ellipse">
              <a:avLst/>
            </a:prstGeom>
            <a:solidFill>
              <a:srgbClr val="304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erson sitting in a lotus position with a computer&#10;&#10;Description automatically generated">
              <a:extLst>
                <a:ext uri="{FF2B5EF4-FFF2-40B4-BE49-F238E27FC236}">
                  <a16:creationId xmlns:a16="http://schemas.microsoft.com/office/drawing/2014/main" id="{ADE43D40-381D-9F03-FEF0-07DAE51DC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75313" y1="63698" x2="75313" y2="63698"/>
                          <a14:foregroundMark x1="18125" y1="77031" x2="18125" y2="77031"/>
                          <a14:foregroundMark x1="16354" y1="67240" x2="16354" y2="67240"/>
                          <a14:foregroundMark x1="24063" y1="70208" x2="24063" y2="70208"/>
                          <a14:foregroundMark x1="19010" y1="77031" x2="19010" y2="77031"/>
                          <a14:foregroundMark x1="77344" y1="64583" x2="77344" y2="64583"/>
                          <a14:foregroundMark x1="31458" y1="22500" x2="31458" y2="22500"/>
                          <a14:foregroundMark x1="32656" y1="16875" x2="32656" y2="16875"/>
                          <a14:foregroundMark x1="67292" y1="29635" x2="67292" y2="29635"/>
                          <a14:foregroundMark x1="70260" y1="30833" x2="70260" y2="30833"/>
                          <a14:foregroundMark x1="71146" y1="33750" x2="71146" y2="33750"/>
                          <a14:foregroundMark x1="68750" y1="34948" x2="68750" y2="34948"/>
                          <a14:foregroundMark x1="63438" y1="28438" x2="63438" y2="28438"/>
                          <a14:foregroundMark x1="67604" y1="34948" x2="67604" y2="34948"/>
                          <a14:foregroundMark x1="64010" y1="34688" x2="64010" y2="34688"/>
                          <a14:foregroundMark x1="74375" y1="36146" x2="74375" y2="36146"/>
                          <a14:foregroundMark x1="81198" y1="61042" x2="81198" y2="61042"/>
                          <a14:foregroundMark x1="72344" y1="62500" x2="72344" y2="62500"/>
                          <a14:foregroundMark x1="78854" y1="76146" x2="78854" y2="76146"/>
                          <a14:foregroundMark x1="75885" y1="74635" x2="75885" y2="74635"/>
                          <a14:foregroundMark x1="75000" y1="66667" x2="75000" y2="66667"/>
                          <a14:foregroundMark x1="74115" y1="65781" x2="74115" y2="65781"/>
                          <a14:foregroundMark x1="74115" y1="65781" x2="74115" y2="65781"/>
                          <a14:foregroundMark x1="19010" y1="78177" x2="19010" y2="78177"/>
                          <a14:foregroundMark x1="19896" y1="75833" x2="19896" y2="75833"/>
                          <a14:foregroundMark x1="16354" y1="76406" x2="16354" y2="76406"/>
                          <a14:foregroundMark x1="71719" y1="66927" x2="71719" y2="66927"/>
                          <a14:foregroundMark x1="72031" y1="61302" x2="72031" y2="61302"/>
                          <a14:foregroundMark x1="69635" y1="61927" x2="69635" y2="61927"/>
                          <a14:foregroundMark x1="77656" y1="76927" x2="77656" y2="76927"/>
                          <a14:foregroundMark x1="76927" y1="73125" x2="76927" y2="73125"/>
                          <a14:foregroundMark x1="47083" y1="80000" x2="47083" y2="80000"/>
                          <a14:foregroundMark x1="80938" y1="62031" x2="80938" y2="62031"/>
                          <a14:backgroundMark x1="64010" y1="28125" x2="64010" y2="28125"/>
                          <a14:backgroundMark x1="70573" y1="30833" x2="70573" y2="30833"/>
                          <a14:backgroundMark x1="67292" y1="29583" x2="67292" y2="29583"/>
                          <a14:backgroundMark x1="31826" y1="22278" x2="31826" y2="22278"/>
                          <a14:backgroundMark x1="71692" y1="34841" x2="71692" y2="34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25" b="11181"/>
            <a:stretch/>
          </p:blipFill>
          <p:spPr>
            <a:xfrm>
              <a:off x="10625739" y="3394594"/>
              <a:ext cx="2185064" cy="135897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0D8CC9-591D-A460-86E9-E4D09828B3DF}"/>
              </a:ext>
            </a:extLst>
          </p:cNvPr>
          <p:cNvGrpSpPr/>
          <p:nvPr/>
        </p:nvGrpSpPr>
        <p:grpSpPr>
          <a:xfrm>
            <a:off x="14847926" y="2739691"/>
            <a:ext cx="3009188" cy="2326283"/>
            <a:chOff x="14227595" y="2951610"/>
            <a:chExt cx="2267094" cy="17526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B117700-AF53-419F-FF7D-610CF8EB50B5}"/>
                </a:ext>
              </a:extLst>
            </p:cNvPr>
            <p:cNvSpPr/>
            <p:nvPr/>
          </p:nvSpPr>
          <p:spPr>
            <a:xfrm>
              <a:off x="14484842" y="2951610"/>
              <a:ext cx="1752600" cy="1752600"/>
            </a:xfrm>
            <a:prstGeom prst="ellipse">
              <a:avLst/>
            </a:prstGeom>
            <a:solidFill>
              <a:srgbClr val="304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 descr="A person sitting cross legged with a thumbs up sign&#10;&#10;Description automatically generated">
              <a:extLst>
                <a:ext uri="{FF2B5EF4-FFF2-40B4-BE49-F238E27FC236}">
                  <a16:creationId xmlns:a16="http://schemas.microsoft.com/office/drawing/2014/main" id="{8B2ABD37-C4D5-ADEC-0B68-85A3B0E7B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7595" y="3071996"/>
              <a:ext cx="2267094" cy="15118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1726</Words>
  <Application>Microsoft Office PowerPoint</Application>
  <PresentationFormat>Custom</PresentationFormat>
  <Paragraphs>365</Paragraphs>
  <Slides>33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36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71" baseType="lpstr">
      <vt:lpstr>Poppins Medium 1 Bold</vt:lpstr>
      <vt:lpstr>Pathway Gothic One</vt:lpstr>
      <vt:lpstr>Poppins</vt:lpstr>
      <vt:lpstr>Barlow SemiCondensed</vt:lpstr>
      <vt:lpstr>Public Sans</vt:lpstr>
      <vt:lpstr>Poppins Medium 1</vt:lpstr>
      <vt:lpstr>Montserrat</vt:lpstr>
      <vt:lpstr>Barlow Semi-Bold</vt:lpstr>
      <vt:lpstr>Poppins Medium 2</vt:lpstr>
      <vt:lpstr>Barlow</vt:lpstr>
      <vt:lpstr>Barlow SemiCondensed Italics</vt:lpstr>
      <vt:lpstr>Codec Pro ExtraBold</vt:lpstr>
      <vt:lpstr>Poppins Medium</vt:lpstr>
      <vt:lpstr>Barlow Bold Italics</vt:lpstr>
      <vt:lpstr>DM Sans</vt:lpstr>
      <vt:lpstr>Barlow Italics</vt:lpstr>
      <vt:lpstr>Feeling Passionate</vt:lpstr>
      <vt:lpstr>Glacial Indifference</vt:lpstr>
      <vt:lpstr>Arial</vt:lpstr>
      <vt:lpstr>DM Sans Bold Italics</vt:lpstr>
      <vt:lpstr>Poppins Bold</vt:lpstr>
      <vt:lpstr>Kollektif</vt:lpstr>
      <vt:lpstr>DM Sans Italics</vt:lpstr>
      <vt:lpstr>Oswald</vt:lpstr>
      <vt:lpstr>League Spartan</vt:lpstr>
      <vt:lpstr>Montserrat Classic</vt:lpstr>
      <vt:lpstr>Barlow Bold</vt:lpstr>
      <vt:lpstr>Montserrat Italics</vt:lpstr>
      <vt:lpstr>Now</vt:lpstr>
      <vt:lpstr>Poppins Bold Bold</vt:lpstr>
      <vt:lpstr>Barlow SemiCondensed Semi-Bold</vt:lpstr>
      <vt:lpstr>DM Sans Bold</vt:lpstr>
      <vt:lpstr>Public Sans Bold</vt:lpstr>
      <vt:lpstr>Montserrat Bold</vt:lpstr>
      <vt:lpstr>Open Sauce</vt:lpstr>
      <vt:lpstr>Calibri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Practice Brief Webinar</dc:title>
  <dc:creator>Bernstein, Melissa</dc:creator>
  <cp:lastModifiedBy>Missy Talbot</cp:lastModifiedBy>
  <cp:revision>71</cp:revision>
  <cp:lastPrinted>2023-08-15T17:21:58Z</cp:lastPrinted>
  <dcterms:created xsi:type="dcterms:W3CDTF">2006-08-16T00:00:00Z</dcterms:created>
  <dcterms:modified xsi:type="dcterms:W3CDTF">2023-11-07T19:06:23Z</dcterms:modified>
  <dc:identifier>DAFUHJnpvd8</dc:identifier>
</cp:coreProperties>
</file>