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44"/>
  </p:notesMasterIdLst>
  <p:sldIdLst>
    <p:sldId id="13170" r:id="rId5"/>
    <p:sldId id="329" r:id="rId6"/>
    <p:sldId id="334" r:id="rId7"/>
    <p:sldId id="13191" r:id="rId8"/>
    <p:sldId id="13192" r:id="rId9"/>
    <p:sldId id="13185" r:id="rId10"/>
    <p:sldId id="13186" r:id="rId11"/>
    <p:sldId id="13194" r:id="rId12"/>
    <p:sldId id="13187" r:id="rId13"/>
    <p:sldId id="481" r:id="rId14"/>
    <p:sldId id="415" r:id="rId15"/>
    <p:sldId id="471" r:id="rId16"/>
    <p:sldId id="472" r:id="rId17"/>
    <p:sldId id="469" r:id="rId18"/>
    <p:sldId id="438" r:id="rId19"/>
    <p:sldId id="473" r:id="rId20"/>
    <p:sldId id="474" r:id="rId21"/>
    <p:sldId id="424" r:id="rId22"/>
    <p:sldId id="13188" r:id="rId23"/>
    <p:sldId id="13189" r:id="rId24"/>
    <p:sldId id="13190" r:id="rId25"/>
    <p:sldId id="358" r:id="rId26"/>
    <p:sldId id="363" r:id="rId27"/>
    <p:sldId id="367" r:id="rId28"/>
    <p:sldId id="486" r:id="rId29"/>
    <p:sldId id="364" r:id="rId30"/>
    <p:sldId id="485" r:id="rId31"/>
    <p:sldId id="362" r:id="rId32"/>
    <p:sldId id="479" r:id="rId33"/>
    <p:sldId id="366" r:id="rId34"/>
    <p:sldId id="365" r:id="rId35"/>
    <p:sldId id="368" r:id="rId36"/>
    <p:sldId id="13179" r:id="rId37"/>
    <p:sldId id="347" r:id="rId38"/>
    <p:sldId id="327" r:id="rId39"/>
    <p:sldId id="359" r:id="rId40"/>
    <p:sldId id="346" r:id="rId41"/>
    <p:sldId id="360" r:id="rId42"/>
    <p:sldId id="1319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7CA65-344F-4053-B25C-38A05180DD7B}" type="datetimeFigureOut">
              <a:rPr lang="en-US" smtClean="0"/>
              <a:t>9/13/2023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CAB0A-0986-41BF-938A-FF07E424E099}" type="slidenum">
              <a:rPr lang="en-US" smtClean="0"/>
              <a:t>‹#›</a:t>
            </a:fld>
            <a:endParaRPr lang="en-US" dirty="0"/>
          </a:p>
        </p:txBody>
      </p:sp>
    </p:spTree>
    <p:extLst>
      <p:ext uri="{BB962C8B-B14F-4D97-AF65-F5344CB8AC3E}">
        <p14:creationId xmlns:p14="http://schemas.microsoft.com/office/powerpoint/2010/main" val="3021585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California has moved into the Continuous Coverage Unwinding period, the guiding principle outlined in the DHCS operational plan is even more paramount. That principle is maximizing continuity of coverage for all Medi-Cal beneficiaries.</a:t>
            </a:r>
          </a:p>
          <a:p>
            <a:endParaRPr lang="en-US" dirty="0"/>
          </a:p>
          <a:p>
            <a:r>
              <a:rPr lang="en-US" dirty="0"/>
              <a:t>What that means is that DHCS needs to ensure that all Medi-Cal members have timely and accurate redeterminations during the unwinding period. These redeterminations need to be based upon the beneficiary's current circumstances.</a:t>
            </a:r>
          </a:p>
          <a:p>
            <a:endParaRPr lang="en-US" dirty="0"/>
          </a:p>
          <a:p>
            <a:r>
              <a:rPr lang="en-US" dirty="0"/>
              <a:t>Additionally, DHCS has endeavored to implement innovative policies and waivers to help with that redetermination. To help the counties in processing the renewals, easing the administrative burdens, and to help beneficiaries complete the paperwork if necessary. </a:t>
            </a:r>
          </a:p>
        </p:txBody>
      </p:sp>
      <p:sp>
        <p:nvSpPr>
          <p:cNvPr id="4" name="Slide Number Placeholder 3"/>
          <p:cNvSpPr>
            <a:spLocks noGrp="1"/>
          </p:cNvSpPr>
          <p:nvPr>
            <p:ph type="sldNum" sz="quarter" idx="5"/>
          </p:nvPr>
        </p:nvSpPr>
        <p:spPr/>
        <p:txBody>
          <a:bodyPr/>
          <a:lstStyle/>
          <a:p>
            <a:fld id="{D0ECA9DC-8E96-4C18-A0D0-F5C5C0229E3D}" type="slidenum">
              <a:rPr lang="en-US" smtClean="0"/>
              <a:t>3</a:t>
            </a:fld>
            <a:endParaRPr lang="en-US" dirty="0"/>
          </a:p>
        </p:txBody>
      </p:sp>
    </p:spTree>
    <p:extLst>
      <p:ext uri="{BB962C8B-B14F-4D97-AF65-F5344CB8AC3E}">
        <p14:creationId xmlns:p14="http://schemas.microsoft.com/office/powerpoint/2010/main" val="52527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effectLst/>
            </a:endParaRPr>
          </a:p>
          <a:p>
            <a:pPr marL="742950" marR="0" lvl="1" indent="-285750">
              <a:spcBef>
                <a:spcPts val="0"/>
              </a:spcBef>
              <a:spcAft>
                <a:spcPts val="0"/>
              </a:spcAft>
              <a:buFont typeface="Courier New" panose="02070309020205020404" pitchFamily="49" charset="0"/>
              <a:buChar char="o"/>
              <a:tabLst>
                <a:tab pos="9144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resource hub has resources to support outreach through local media</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tabLst>
                <a:tab pos="9144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Pitch and two radio readers—scripts for radio personalities to read on air</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tabLst>
                <a:tab pos="9144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You can use this pitch to send the radio reader with local press to ask them to talk about renewals on air</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tabLst>
                <a:tab pos="9144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Mat release -- pre-written news article about renewals—and a pitch to help you share it with community newspapers, websites, and newsletters.</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tabLst>
                <a:tab pos="9144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All of these earned media resources are available in all 19 threshold languages. </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81E11906-31A7-4EAE-99C6-D2F83C7A68DB}" type="slidenum">
              <a:rPr lang="en-US" smtClean="0"/>
              <a:t>16</a:t>
            </a:fld>
            <a:endParaRPr lang="en-US" dirty="0"/>
          </a:p>
        </p:txBody>
      </p:sp>
    </p:spTree>
    <p:extLst>
      <p:ext uri="{BB962C8B-B14F-4D97-AF65-F5344CB8AC3E}">
        <p14:creationId xmlns:p14="http://schemas.microsoft.com/office/powerpoint/2010/main" val="75393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Courier New" panose="02070309020205020404" pitchFamily="49" charset="0"/>
              <a:buChar char="o"/>
              <a:tabLst>
                <a:tab pos="914400" algn="l"/>
              </a:tabLs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tab pos="914400" algn="l"/>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There are several tabs with tailored resources for specific audiences and outreach partners, including In-Home Supportive Services (IHSS), Managed Care Plans (MCP), Providers, Schools and Families, older Californians, on Medi-Cal.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tab pos="914400" algn="l"/>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9144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They all include key messages, a frequently asked questions (FAQ) document, and at least one customizable flyer. </a:t>
            </a:r>
          </a:p>
          <a:p>
            <a:pPr marL="742950" marR="0" lvl="1" indent="-285750">
              <a:spcBef>
                <a:spcPts val="0"/>
              </a:spcBef>
              <a:spcAft>
                <a:spcPts val="0"/>
              </a:spcAft>
              <a:buFont typeface="Courier New" panose="02070309020205020404" pitchFamily="49" charset="0"/>
              <a:buChar char="o"/>
              <a:tabLst>
                <a:tab pos="914400" algn="l"/>
              </a:tabLs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9144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Many also have at least one social media graphic with post copy and a supplemental messaging document with draft emails, text messages, website copy, and/or IVR scripts. </a:t>
            </a:r>
          </a:p>
          <a:p>
            <a:endParaRPr lang="en-US" dirty="0"/>
          </a:p>
        </p:txBody>
      </p:sp>
      <p:sp>
        <p:nvSpPr>
          <p:cNvPr id="4" name="Slide Number Placeholder 3"/>
          <p:cNvSpPr>
            <a:spLocks noGrp="1"/>
          </p:cNvSpPr>
          <p:nvPr>
            <p:ph type="sldNum" sz="quarter" idx="5"/>
          </p:nvPr>
        </p:nvSpPr>
        <p:spPr/>
        <p:txBody>
          <a:bodyPr/>
          <a:lstStyle/>
          <a:p>
            <a:fld id="{81E11906-31A7-4EAE-99C6-D2F83C7A68DB}" type="slidenum">
              <a:rPr lang="en-US" smtClean="0"/>
              <a:t>17</a:t>
            </a:fld>
            <a:endParaRPr lang="en-US" dirty="0"/>
          </a:p>
        </p:txBody>
      </p:sp>
    </p:spTree>
    <p:extLst>
      <p:ext uri="{BB962C8B-B14F-4D97-AF65-F5344CB8AC3E}">
        <p14:creationId xmlns:p14="http://schemas.microsoft.com/office/powerpoint/2010/main" val="1886733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11906-31A7-4EAE-99C6-D2F83C7A68DB}" type="slidenum">
              <a:rPr lang="en-US" smtClean="0"/>
              <a:t>18</a:t>
            </a:fld>
            <a:endParaRPr lang="en-US" dirty="0"/>
          </a:p>
        </p:txBody>
      </p:sp>
    </p:spTree>
    <p:extLst>
      <p:ext uri="{BB962C8B-B14F-4D97-AF65-F5344CB8AC3E}">
        <p14:creationId xmlns:p14="http://schemas.microsoft.com/office/powerpoint/2010/main" val="340451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ECA9DC-8E96-4C18-A0D0-F5C5C0229E3D}" type="slidenum">
              <a:rPr lang="en-US" smtClean="0"/>
              <a:t>19</a:t>
            </a:fld>
            <a:endParaRPr lang="en-US" dirty="0"/>
          </a:p>
        </p:txBody>
      </p:sp>
    </p:spTree>
    <p:extLst>
      <p:ext uri="{BB962C8B-B14F-4D97-AF65-F5344CB8AC3E}">
        <p14:creationId xmlns:p14="http://schemas.microsoft.com/office/powerpoint/2010/main" val="555644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21</a:t>
            </a:fld>
            <a:endParaRPr lang="en-US" dirty="0"/>
          </a:p>
        </p:txBody>
      </p:sp>
    </p:spTree>
    <p:extLst>
      <p:ext uri="{BB962C8B-B14F-4D97-AF65-F5344CB8AC3E}">
        <p14:creationId xmlns:p14="http://schemas.microsoft.com/office/powerpoint/2010/main" val="2745804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Strategy – paid media – make sure to also include the email/text campaign direct to members when time to renew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ighlight>
                <a:srgbClr val="FFFF00"/>
              </a:highlight>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latin typeface="Segoe UI"/>
                <a:cs typeface="Segoe UI"/>
              </a:rPr>
              <a:t>Direct member outreach: Pull contact information for those already in the DHCS databases to target directly with expansion information that applies to them</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9DC-8E96-4C18-A0D0-F5C5C0229E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386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ECA9DC-8E96-4C18-A0D0-F5C5C0229E3D}" type="slidenum">
              <a:rPr lang="en-US" smtClean="0"/>
              <a:t>34</a:t>
            </a:fld>
            <a:endParaRPr lang="en-US" dirty="0"/>
          </a:p>
        </p:txBody>
      </p:sp>
    </p:spTree>
    <p:extLst>
      <p:ext uri="{BB962C8B-B14F-4D97-AF65-F5344CB8AC3E}">
        <p14:creationId xmlns:p14="http://schemas.microsoft.com/office/powerpoint/2010/main" val="555644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-Prior asset limits were $2,000 for one person, $3,000 for a couple, and $150 for each additional household member.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-Asset limit data is available online at the DHCS website on the Asset Limit Changes webpage: https://www.dhcs.ca.gov/services/medi-cal/eligibility/Pages/Asset-Limit-Changes-for-Non-MAGI-Medi-Cal.aspx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35</a:t>
            </a:fld>
            <a:endParaRPr lang="en-US" dirty="0"/>
          </a:p>
        </p:txBody>
      </p:sp>
    </p:spTree>
    <p:extLst>
      <p:ext uri="{BB962C8B-B14F-4D97-AF65-F5344CB8AC3E}">
        <p14:creationId xmlns:p14="http://schemas.microsoft.com/office/powerpoint/2010/main" val="2745804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July 14, 2023, CMS approved DHCS’ SPA to eliminate the asset test for all Non-Modified Adjusted Gross Income (MAGI) Medi-Cal programs. </a:t>
            </a:r>
            <a:r>
              <a:rPr lang="en-US" sz="1800" dirty="0">
                <a:effectLst/>
                <a:latin typeface="Arial" panose="020B0604020202020204" pitchFamily="34" charset="0"/>
                <a:ea typeface="Calibri" panose="020F0502020204030204" pitchFamily="34" charset="0"/>
                <a:cs typeface="Times New Roman" panose="02020603050405020304" pitchFamily="18" charset="0"/>
              </a:rPr>
              <a:t>Beginning January 1, 2024, the asset test will be eliminated for all Non-Modified Adjusted Gross Income (Non-MAGI) Medi-Cal programs, including Medicare Savings Programs (MSP) and Long-Term Care (LTC).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36</a:t>
            </a:fld>
            <a:endParaRPr lang="en-US" dirty="0"/>
          </a:p>
        </p:txBody>
      </p:sp>
    </p:spTree>
    <p:extLst>
      <p:ext uri="{BB962C8B-B14F-4D97-AF65-F5344CB8AC3E}">
        <p14:creationId xmlns:p14="http://schemas.microsoft.com/office/powerpoint/2010/main" val="2803647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The forms that have been prioritized for updates are the MC 14A, DHCS 7077, and Pub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Estate Recovery MEDIL I 23-39 published June 20,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Spousal Impoverishment ACWDL 23-16 published on August 2,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DHCS is publishing the policy letters as they are completed and the target date for publishing all related policy guidance is October 31.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DHCS is developing a landing page on the website to explain the changes to Medi-Cal for applicants, including a section dedicated to discussing the changes regarding asset limits beginning January 1, 2024.</a:t>
            </a:r>
          </a:p>
        </p:txBody>
      </p:sp>
      <p:sp>
        <p:nvSpPr>
          <p:cNvPr id="4" name="Slide Number Placeholder 3"/>
          <p:cNvSpPr>
            <a:spLocks noGrp="1"/>
          </p:cNvSpPr>
          <p:nvPr>
            <p:ph type="sldNum" sz="quarter" idx="10"/>
          </p:nvPr>
        </p:nvSpPr>
        <p:spPr/>
        <p:txBody>
          <a:bodyPr/>
          <a:lstStyle/>
          <a:p>
            <a:fld id="{D0ECA9DC-8E96-4C18-A0D0-F5C5C0229E3D}" type="slidenum">
              <a:rPr lang="en-US" smtClean="0"/>
              <a:t>37</a:t>
            </a:fld>
            <a:endParaRPr lang="en-US" dirty="0"/>
          </a:p>
        </p:txBody>
      </p:sp>
    </p:spTree>
    <p:extLst>
      <p:ext uri="{BB962C8B-B14F-4D97-AF65-F5344CB8AC3E}">
        <p14:creationId xmlns:p14="http://schemas.microsoft.com/office/powerpoint/2010/main" val="200915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4</a:t>
            </a:fld>
            <a:endParaRPr lang="en-US" dirty="0"/>
          </a:p>
        </p:txBody>
      </p:sp>
    </p:spTree>
    <p:extLst>
      <p:ext uri="{BB962C8B-B14F-4D97-AF65-F5344CB8AC3E}">
        <p14:creationId xmlns:p14="http://schemas.microsoft.com/office/powerpoint/2010/main" val="1741191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-Outreach Letter: MEDIL 22-44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-Outreach Toolkit includes: New Applicant Flyer, Existing Member Flyer, Asset Elimination Key Messages, Asset Elimination FAQ, Asset Elimination Additional Messaging, Asset Elimination Social Media.</a:t>
            </a:r>
            <a:br>
              <a:rPr lang="en-US" dirty="0">
                <a:solidFill>
                  <a:srgbClr val="002060"/>
                </a:solidFill>
              </a:rPr>
            </a:br>
            <a:r>
              <a:rPr lang="en-US" dirty="0">
                <a:solidFill>
                  <a:srgbClr val="002060"/>
                </a:solidFill>
              </a:rPr>
              <a:t>-The denial/discontinuance letter will be mailed to individuals after 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ECA9DC-8E96-4C18-A0D0-F5C5C0229E3D}" type="slidenum">
              <a:rPr lang="en-US" smtClean="0"/>
              <a:t>38</a:t>
            </a:fld>
            <a:endParaRPr lang="en-US" dirty="0"/>
          </a:p>
        </p:txBody>
      </p:sp>
    </p:spTree>
    <p:extLst>
      <p:ext uri="{BB962C8B-B14F-4D97-AF65-F5344CB8AC3E}">
        <p14:creationId xmlns:p14="http://schemas.microsoft.com/office/powerpoint/2010/main" val="3114211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baseline="0" dirty="0"/>
          </a:p>
        </p:txBody>
      </p:sp>
      <p:sp>
        <p:nvSpPr>
          <p:cNvPr id="4" name="Slide Number Placeholder 3"/>
          <p:cNvSpPr>
            <a:spLocks noGrp="1"/>
          </p:cNvSpPr>
          <p:nvPr>
            <p:ph type="sldNum" sz="quarter" idx="10"/>
          </p:nvPr>
        </p:nvSpPr>
        <p:spPr/>
        <p:txBody>
          <a:bodyPr/>
          <a:lstStyle/>
          <a:p>
            <a:pPr defTabSz="948507">
              <a:defRPr/>
            </a:pPr>
            <a:fld id="{D0ECA9DC-8E96-4C18-A0D0-F5C5C0229E3D}" type="slidenum">
              <a:rPr lang="en-US">
                <a:solidFill>
                  <a:prstClr val="black"/>
                </a:solidFill>
                <a:latin typeface="Calibri" panose="020F0502020204030204"/>
              </a:rPr>
              <a:pPr defTabSz="948507">
                <a:defRPr/>
              </a:pPr>
              <a:t>39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8086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5</a:t>
            </a:fld>
            <a:endParaRPr lang="en-US" dirty="0"/>
          </a:p>
        </p:txBody>
      </p:sp>
    </p:spTree>
    <p:extLst>
      <p:ext uri="{BB962C8B-B14F-4D97-AF65-F5344CB8AC3E}">
        <p14:creationId xmlns:p14="http://schemas.microsoft.com/office/powerpoint/2010/main" val="121498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Finally, DHCS would like to highlight the Medi-Cal Continuous Coverage Unwinding Dashboard. This interactive dashboard </a:t>
            </a:r>
            <a:r>
              <a:rPr lang="en-US" sz="1800" dirty="0">
                <a:solidFill>
                  <a:srgbClr val="000000"/>
                </a:solidFill>
                <a:effectLst/>
                <a:latin typeface="Segoe UI" panose="020B0502040204020203" pitchFamily="34" charset="0"/>
                <a:ea typeface="Calibri" panose="020F0502020204030204" pitchFamily="34" charset="0"/>
              </a:rPr>
              <a:t>details statewide and county-level demographic data on Medi-Cal application processing, enrollments, redeterminations, and renewal outcomes. DHCS will update, and continue to adjust, the dashboard monthly throughout the remainder of the year-long redetermination process.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rPr>
              <a:t>This demonstrates our commitment to transparency and collaboration by quickly providing an unprecedented level of data. There is more work ahead, and we are dedicated to actively monitoring the redetermination process and adjusting plans based on what we learn. We are grateful for our county workforce, state agencies, external partners, and thousands of community-based organizations for partnering with us to complete this monumental task.</a:t>
            </a:r>
            <a:endParaRPr lang="en-US" sz="1800" dirty="0">
              <a:effectLst/>
              <a:latin typeface="Calibri" panose="020F0502020204030204" pitchFamily="34" charset="0"/>
              <a:ea typeface="Calibri" panose="020F0502020204030204" pitchFamily="34" charset="0"/>
            </a:endParaRPr>
          </a:p>
          <a:p>
            <a:endParaRPr lang="en-US" b="0" i="0" baseline="0" dirty="0">
              <a:solidFill>
                <a:srgbClr val="000000"/>
              </a:solidFill>
              <a:effectLst/>
              <a:latin typeface="Segoe UI" panose="020B0502040204020203" pitchFamily="34" charset="0"/>
            </a:endParaRPr>
          </a:p>
          <a:p>
            <a:endParaRPr lang="en-US" baseline="0" dirty="0"/>
          </a:p>
        </p:txBody>
      </p:sp>
      <p:sp>
        <p:nvSpPr>
          <p:cNvPr id="4" name="Slide Number Placeholder 3"/>
          <p:cNvSpPr>
            <a:spLocks noGrp="1"/>
          </p:cNvSpPr>
          <p:nvPr>
            <p:ph type="sldNum" sz="quarter" idx="5"/>
          </p:nvPr>
        </p:nvSpPr>
        <p:spPr/>
        <p:txBody>
          <a:bodyPr/>
          <a:lstStyle/>
          <a:p>
            <a:fld id="{D0ECA9DC-8E96-4C18-A0D0-F5C5C0229E3D}" type="slidenum">
              <a:rPr lang="en-US" smtClean="0"/>
              <a:t>6</a:t>
            </a:fld>
            <a:endParaRPr lang="en-US" dirty="0"/>
          </a:p>
        </p:txBody>
      </p:sp>
    </p:spTree>
    <p:extLst>
      <p:ext uri="{BB962C8B-B14F-4D97-AF65-F5344CB8AC3E}">
        <p14:creationId xmlns:p14="http://schemas.microsoft.com/office/powerpoint/2010/main" val="252949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resource hub is a one-stop-shop to download and share the latest communication</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communications resources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Theses resources were created based on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feedback navigators, ambassadors, and community partners like you.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hub is updated regularly with the latest ready-to-share resources in 19 languages.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itchFamily="2"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are sections for each language, and tabs in each section for different types of resources</a:t>
            </a:r>
          </a:p>
          <a:p>
            <a:endParaRPr lang="en-US" dirty="0"/>
          </a:p>
        </p:txBody>
      </p:sp>
      <p:sp>
        <p:nvSpPr>
          <p:cNvPr id="4" name="Slide Number Placeholder 3"/>
          <p:cNvSpPr>
            <a:spLocks noGrp="1"/>
          </p:cNvSpPr>
          <p:nvPr>
            <p:ph type="sldNum" sz="quarter" idx="5"/>
          </p:nvPr>
        </p:nvSpPr>
        <p:spPr/>
        <p:txBody>
          <a:bodyPr/>
          <a:lstStyle/>
          <a:p>
            <a:fld id="{81E11906-31A7-4EAE-99C6-D2F83C7A68DB}" type="slidenum">
              <a:rPr lang="en-US" smtClean="0"/>
              <a:t>11</a:t>
            </a:fld>
            <a:endParaRPr lang="en-US" dirty="0"/>
          </a:p>
        </p:txBody>
      </p:sp>
    </p:spTree>
    <p:extLst>
      <p:ext uri="{BB962C8B-B14F-4D97-AF65-F5344CB8AC3E}">
        <p14:creationId xmlns:p14="http://schemas.microsoft.com/office/powerpoint/2010/main" val="2250517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first tab is the general messaging resources</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tabLst>
                <a:tab pos="9144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Phase 2 Unwinding Toolkit </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tabLst>
                <a:tab pos="9144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Renewal Message Guide</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tabLst>
                <a:tab pos="9144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NOTE: When you click on a file, it will download immediately. </a:t>
            </a:r>
          </a:p>
          <a:p>
            <a:endParaRPr lang="en-US" dirty="0"/>
          </a:p>
        </p:txBody>
      </p:sp>
      <p:sp>
        <p:nvSpPr>
          <p:cNvPr id="4" name="Slide Number Placeholder 3"/>
          <p:cNvSpPr>
            <a:spLocks noGrp="1"/>
          </p:cNvSpPr>
          <p:nvPr>
            <p:ph type="sldNum" sz="quarter" idx="5"/>
          </p:nvPr>
        </p:nvSpPr>
        <p:spPr/>
        <p:txBody>
          <a:bodyPr/>
          <a:lstStyle/>
          <a:p>
            <a:fld id="{81E11906-31A7-4EAE-99C6-D2F83C7A68DB}" type="slidenum">
              <a:rPr lang="en-US" smtClean="0"/>
              <a:t>12</a:t>
            </a:fld>
            <a:endParaRPr lang="en-US" dirty="0"/>
          </a:p>
        </p:txBody>
      </p:sp>
    </p:spTree>
    <p:extLst>
      <p:ext uri="{BB962C8B-B14F-4D97-AF65-F5344CB8AC3E}">
        <p14:creationId xmlns:p14="http://schemas.microsoft.com/office/powerpoint/2010/main" val="3148029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 the “Social Media Graphics” tab, you can directly share posts to your channels.</a:t>
            </a:r>
          </a:p>
          <a:p>
            <a:pPr marL="342900" marR="0" lvl="0" indent="-342900">
              <a:spcBef>
                <a:spcPts val="0"/>
              </a:spcBef>
              <a:spcAft>
                <a:spcPts val="0"/>
              </a:spcAft>
              <a:buFont typeface="Symbol" pitchFamily="2" charset="2"/>
              <a:buChar char=""/>
              <a:tabLst>
                <a:tab pos="457200" algn="l"/>
              </a:tabLs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You can also download the graphics along with a Word document that shows each graphic with its accompanying post copy.</a:t>
            </a:r>
          </a:p>
          <a:p>
            <a:pPr marL="342900" marR="0" lvl="0" indent="-342900">
              <a:spcBef>
                <a:spcPts val="0"/>
              </a:spcBef>
              <a:spcAft>
                <a:spcPts val="0"/>
              </a:spcAft>
              <a:buFont typeface="Symbol" pitchFamily="2" charset="2"/>
              <a:buChar char=""/>
              <a:tabLst>
                <a:tab pos="457200" algn="l"/>
              </a:tabLs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NOTE: Sharing function is only operational for English and Spanish. This is to avoid translations losing integrity when shared in languages that do not use the Latin alphabet.</a:t>
            </a:r>
          </a:p>
        </p:txBody>
      </p:sp>
      <p:sp>
        <p:nvSpPr>
          <p:cNvPr id="4" name="Slide Number Placeholder 3"/>
          <p:cNvSpPr>
            <a:spLocks noGrp="1"/>
          </p:cNvSpPr>
          <p:nvPr>
            <p:ph type="sldNum" sz="quarter" idx="5"/>
          </p:nvPr>
        </p:nvSpPr>
        <p:spPr/>
        <p:txBody>
          <a:bodyPr/>
          <a:lstStyle/>
          <a:p>
            <a:fld id="{81E11906-31A7-4EAE-99C6-D2F83C7A68DB}" type="slidenum">
              <a:rPr lang="en-US" smtClean="0"/>
              <a:t>13</a:t>
            </a:fld>
            <a:endParaRPr lang="en-US" dirty="0"/>
          </a:p>
        </p:txBody>
      </p:sp>
    </p:spTree>
    <p:extLst>
      <p:ext uri="{BB962C8B-B14F-4D97-AF65-F5344CB8AC3E}">
        <p14:creationId xmlns:p14="http://schemas.microsoft.com/office/powerpoint/2010/main" val="266177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effectLst/>
            </a:endParaRPr>
          </a:p>
          <a:p>
            <a:pPr marL="742950" marR="0" lvl="1" indent="-285750">
              <a:spcBef>
                <a:spcPts val="0"/>
              </a:spcBef>
              <a:spcAft>
                <a:spcPts val="0"/>
              </a:spcAft>
              <a:buFont typeface="Courier New" panose="02070309020205020404" pitchFamily="49" charset="0"/>
              <a:buChar char="o"/>
              <a:tabLst>
                <a:tab pos="9144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You will find a 11x17 poster, a general messaging flyer as well as a How-to Complete Your Renewal flyer and a How-to Update Your Contact Information flyer, and a 5.5x8.5 palm card.</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tabLst>
                <a:tab pos="9144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All of these files allow for customization so you can add your logo, organization name, and additional contact information. </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Recommend having one of these downloaded and demonstrating how to add a logo and organization contact info</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1E11906-31A7-4EAE-99C6-D2F83C7A68DB}" type="slidenum">
              <a:rPr lang="en-US" smtClean="0"/>
              <a:t>14</a:t>
            </a:fld>
            <a:endParaRPr lang="en-US" dirty="0"/>
          </a:p>
        </p:txBody>
      </p:sp>
    </p:spTree>
    <p:extLst>
      <p:ext uri="{BB962C8B-B14F-4D97-AF65-F5344CB8AC3E}">
        <p14:creationId xmlns:p14="http://schemas.microsoft.com/office/powerpoint/2010/main" val="3297699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effectLst/>
            </a:endParaRPr>
          </a:p>
          <a:p>
            <a:pPr marL="742950" marR="0" lvl="1" indent="-285750">
              <a:spcBef>
                <a:spcPts val="0"/>
              </a:spcBef>
              <a:spcAft>
                <a:spcPts val="0"/>
              </a:spcAft>
              <a:buFont typeface="Courier New" panose="02070309020205020404" pitchFamily="49" charset="0"/>
              <a:buChar char="o"/>
              <a:tabLst>
                <a:tab pos="9144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There is a How-to video available in all 19 threshold languages</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tabLst>
                <a:tab pos="9144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Other videos that have been part of the advertising campaign. </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tabLst>
                <a:tab pos="9144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You can download </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1143000" marR="0" lvl="2" indent="-228600">
              <a:spcBef>
                <a:spcPts val="0"/>
              </a:spcBef>
              <a:spcAft>
                <a:spcPts val="0"/>
              </a:spcAft>
              <a:buFont typeface="Wingdings" pitchFamily="2" charset="2"/>
              <a:buChar char=""/>
              <a:tabLst>
                <a:tab pos="13716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Videos</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1143000" marR="0" lvl="2" indent="-228600">
              <a:spcBef>
                <a:spcPts val="0"/>
              </a:spcBef>
              <a:spcAft>
                <a:spcPts val="0"/>
              </a:spcAft>
              <a:buFont typeface="Wingdings" pitchFamily="2" charset="2"/>
              <a:buChar char=""/>
              <a:tabLst>
                <a:tab pos="13716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Document with titles and copy that can be used to post on social channels – including YouTube</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1143000" marR="0" lvl="2" indent="-228600">
              <a:spcBef>
                <a:spcPts val="0"/>
              </a:spcBef>
              <a:spcAft>
                <a:spcPts val="0"/>
              </a:spcAft>
              <a:buFont typeface="Wingdings" pitchFamily="2" charset="2"/>
              <a:buChar char=""/>
              <a:tabLst>
                <a:tab pos="13716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SRT files for captions for any videos with voice-over.</a:t>
            </a:r>
          </a:p>
          <a:p>
            <a:endParaRPr lang="en-US" dirty="0"/>
          </a:p>
        </p:txBody>
      </p:sp>
      <p:sp>
        <p:nvSpPr>
          <p:cNvPr id="4" name="Slide Number Placeholder 3"/>
          <p:cNvSpPr>
            <a:spLocks noGrp="1"/>
          </p:cNvSpPr>
          <p:nvPr>
            <p:ph type="sldNum" sz="quarter" idx="5"/>
          </p:nvPr>
        </p:nvSpPr>
        <p:spPr/>
        <p:txBody>
          <a:bodyPr/>
          <a:lstStyle/>
          <a:p>
            <a:fld id="{81E11906-31A7-4EAE-99C6-D2F83C7A68DB}" type="slidenum">
              <a:rPr lang="en-US" smtClean="0"/>
              <a:t>15</a:t>
            </a:fld>
            <a:endParaRPr lang="en-US" dirty="0"/>
          </a:p>
        </p:txBody>
      </p:sp>
    </p:spTree>
    <p:extLst>
      <p:ext uri="{BB962C8B-B14F-4D97-AF65-F5344CB8AC3E}">
        <p14:creationId xmlns:p14="http://schemas.microsoft.com/office/powerpoint/2010/main" val="2776470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93729"/>
            <a:ext cx="12192000" cy="6848707"/>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4800" b="1" baseline="0">
                <a:solidFill>
                  <a:schemeClr val="bg1"/>
                </a:solidFill>
                <a:latin typeface="Segoe UI" panose="020B0502040204020203" pitchFamily="34" charset="0"/>
                <a:cs typeface="Segoe UI" panose="020B0502040204020203" pitchFamily="34" charset="0"/>
              </a:defRPr>
            </a:lvl1pPr>
          </a:lstStyle>
          <a:p>
            <a:r>
              <a:rPr lang="en-US" dirty="0"/>
              <a:t>TITLE OF THE MAIN PRESENTATION</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28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dirty="0"/>
              <a:t>4/15/2023</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812" y="6036375"/>
            <a:ext cx="1222102" cy="598254"/>
          </a:xfrm>
          <a:prstGeom prst="rect">
            <a:avLst/>
          </a:prstGeom>
        </p:spPr>
      </p:pic>
    </p:spTree>
    <p:extLst>
      <p:ext uri="{BB962C8B-B14F-4D97-AF65-F5344CB8AC3E}">
        <p14:creationId xmlns:p14="http://schemas.microsoft.com/office/powerpoint/2010/main" val="2071020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58C0A-392C-4A8B-9007-135A2DC939C1}" type="datetimeFigureOut">
              <a:rPr lang="en-US" smtClean="0"/>
              <a:t>9/13/2023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dirty="0"/>
          </a:p>
        </p:txBody>
      </p:sp>
    </p:spTree>
    <p:extLst>
      <p:ext uri="{BB962C8B-B14F-4D97-AF65-F5344CB8AC3E}">
        <p14:creationId xmlns:p14="http://schemas.microsoft.com/office/powerpoint/2010/main" val="1784532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D6E8D"/>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dirty="0"/>
          </a:p>
        </p:txBody>
      </p:sp>
    </p:spTree>
    <p:extLst>
      <p:ext uri="{BB962C8B-B14F-4D97-AF65-F5344CB8AC3E}">
        <p14:creationId xmlns:p14="http://schemas.microsoft.com/office/powerpoint/2010/main" val="48227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D6E8D"/>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dirty="0"/>
          </a:p>
        </p:txBody>
      </p:sp>
    </p:spTree>
    <p:extLst>
      <p:ext uri="{BB962C8B-B14F-4D97-AF65-F5344CB8AC3E}">
        <p14:creationId xmlns:p14="http://schemas.microsoft.com/office/powerpoint/2010/main" val="1227453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18EF052-EECD-9F16-D543-DC7F888BA204}"/>
              </a:ext>
            </a:extLst>
          </p:cNvPr>
          <p:cNvSpPr>
            <a:spLocks noGrp="1"/>
          </p:cNvSpPr>
          <p:nvPr>
            <p:ph type="sldNum" sz="quarter" idx="10"/>
          </p:nvPr>
        </p:nvSpPr>
        <p:spPr/>
        <p:txBody>
          <a:bodyPr/>
          <a:lstStyle/>
          <a:p>
            <a:pPr marL="121920">
              <a:lnSpc>
                <a:spcPts val="1425"/>
              </a:lnSpc>
            </a:pPr>
            <a:fld id="{81D60167-4931-47E6-BA6A-407CBD079E47}" type="slidenum">
              <a:rPr lang="en-US" smtClean="0"/>
              <a:t>‹#›</a:t>
            </a:fld>
            <a:endParaRPr lang="en-US" dirty="0"/>
          </a:p>
        </p:txBody>
      </p:sp>
      <p:sp>
        <p:nvSpPr>
          <p:cNvPr id="17" name="Text Placeholder 16">
            <a:extLst>
              <a:ext uri="{FF2B5EF4-FFF2-40B4-BE49-F238E27FC236}">
                <a16:creationId xmlns:a16="http://schemas.microsoft.com/office/drawing/2014/main" id="{139C9D11-DA7F-6AB3-0FA4-EFFCE83A9220}"/>
              </a:ext>
            </a:extLst>
          </p:cNvPr>
          <p:cNvSpPr>
            <a:spLocks noGrp="1"/>
          </p:cNvSpPr>
          <p:nvPr>
            <p:ph type="body" sz="quarter" idx="11"/>
          </p:nvPr>
        </p:nvSpPr>
        <p:spPr>
          <a:xfrm>
            <a:off x="457200" y="1690688"/>
            <a:ext cx="9144000" cy="5212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7">
            <a:extLst>
              <a:ext uri="{FF2B5EF4-FFF2-40B4-BE49-F238E27FC236}">
                <a16:creationId xmlns:a16="http://schemas.microsoft.com/office/drawing/2014/main" id="{3009B50F-ED51-195E-7DE1-D203F17F28B0}"/>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4496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0206"/>
            <a:ext cx="12192000" cy="6858000"/>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4000" b="1" baseline="0">
                <a:solidFill>
                  <a:srgbClr val="14315A"/>
                </a:solidFill>
                <a:latin typeface="Segoe UI" panose="020B0502040204020203" pitchFamily="34" charset="0"/>
                <a:cs typeface="Segoe UI" panose="020B0502040204020203" pitchFamily="34" charset="0"/>
              </a:defRPr>
            </a:lvl1pPr>
          </a:lstStyle>
          <a:p>
            <a:r>
              <a:rPr lang="en-US" dirty="0"/>
              <a:t>TITLE OF A PRESENTATION </a:t>
            </a:r>
            <a:br>
              <a:rPr lang="en-US" dirty="0"/>
            </a:br>
            <a:r>
              <a:rPr lang="en-US" dirty="0"/>
              <a:t>WITHIN THE PRESENTATION</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2400" baseline="0">
                <a:solidFill>
                  <a:srgbClr val="14315A"/>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AND A SUBTITLE, IF NEEDED</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0544" y="6119874"/>
            <a:ext cx="1470449" cy="426996"/>
          </a:xfrm>
          <a:prstGeom prst="rect">
            <a:avLst/>
          </a:prstGeom>
        </p:spPr>
      </p:pic>
    </p:spTree>
    <p:extLst>
      <p:ext uri="{BB962C8B-B14F-4D97-AF65-F5344CB8AC3E}">
        <p14:creationId xmlns:p14="http://schemas.microsoft.com/office/powerpoint/2010/main" val="218430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9501"/>
            <a:ext cx="10515600" cy="1325563"/>
          </a:xfrm>
        </p:spPr>
        <p:txBody>
          <a:bodyPr>
            <a:normAutofit/>
          </a:bodyPr>
          <a:lstStyle>
            <a:lvl1pPr algn="ctr">
              <a:defRPr sz="4000" b="1">
                <a:solidFill>
                  <a:srgbClr val="2D6E8D"/>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49086" y="2114550"/>
            <a:ext cx="10515600" cy="4351338"/>
          </a:xfrm>
        </p:spPr>
        <p:txBody>
          <a:bodyPr/>
          <a:lstStyle>
            <a:lvl1pPr marL="320040" indent="-320040">
              <a:lnSpc>
                <a:spcPct val="120000"/>
              </a:lnSpc>
              <a:buClr>
                <a:srgbClr val="E47225"/>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dirty="0"/>
          </a:p>
        </p:txBody>
      </p:sp>
    </p:spTree>
    <p:extLst>
      <p:ext uri="{BB962C8B-B14F-4D97-AF65-F5344CB8AC3E}">
        <p14:creationId xmlns:p14="http://schemas.microsoft.com/office/powerpoint/2010/main" val="48574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normAutofit/>
          </a:bodyPr>
          <a:lstStyle>
            <a:lvl1pPr>
              <a:defRPr sz="4400" b="1">
                <a:solidFill>
                  <a:srgbClr val="14315A"/>
                </a:solidFill>
                <a:latin typeface="Segoe UI" panose="020B0502040204020203" pitchFamily="34" charset="0"/>
                <a:cs typeface="Segoe UI" panose="020B0502040204020203" pitchFamily="34" charset="0"/>
              </a:defRPr>
            </a:lvl1pPr>
          </a:lstStyle>
          <a:p>
            <a:r>
              <a:rPr lang="en-US" dirty="0"/>
              <a:t>CLICK TO EDIT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026629"/>
            <a:ext cx="12192000" cy="1238910"/>
          </a:xfrm>
          <a:prstGeom prst="rect">
            <a:avLst/>
          </a:prstGeom>
        </p:spPr>
      </p:pic>
    </p:spTree>
    <p:extLst>
      <p:ext uri="{BB962C8B-B14F-4D97-AF65-F5344CB8AC3E}">
        <p14:creationId xmlns:p14="http://schemas.microsoft.com/office/powerpoint/2010/main" val="351328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C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199" y="910632"/>
            <a:ext cx="10515600" cy="1698171"/>
          </a:xfrm>
        </p:spPr>
        <p:txBody>
          <a:bodyPr anchor="b">
            <a:normAutofit/>
          </a:bodyPr>
          <a:lstStyle>
            <a:lvl1pPr>
              <a:defRPr sz="4400" b="1">
                <a:solidFill>
                  <a:srgbClr val="14315A"/>
                </a:solidFill>
                <a:latin typeface="Segoe UI" panose="020B0502040204020203" pitchFamily="34" charset="0"/>
                <a:cs typeface="Segoe UI" panose="020B0502040204020203" pitchFamily="34" charset="0"/>
              </a:defRPr>
            </a:lvl1pPr>
          </a:lstStyle>
          <a:p>
            <a:r>
              <a:rPr lang="en-US" dirty="0"/>
              <a:t>Questions?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49821"/>
            <a:ext cx="12192000" cy="123891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42363" y="5618285"/>
            <a:ext cx="1907273" cy="553843"/>
          </a:xfrm>
          <a:prstGeom prst="rect">
            <a:avLst/>
          </a:prstGeom>
        </p:spPr>
      </p:pic>
    </p:spTree>
    <p:extLst>
      <p:ext uri="{BB962C8B-B14F-4D97-AF65-F5344CB8AC3E}">
        <p14:creationId xmlns:p14="http://schemas.microsoft.com/office/powerpoint/2010/main" val="208186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buClr>
                <a:srgbClr val="E47225"/>
              </a:buClr>
              <a:defRPr>
                <a:solidFill>
                  <a:schemeClr val="tx1"/>
                </a:solidFill>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buClr>
                <a:srgbClr val="E47225"/>
              </a:buCl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9258C0A-392C-4A8B-9007-135A2DC939C1}" type="datetimeFigureOut">
              <a:rPr lang="en-US" smtClean="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dirty="0"/>
          </a:p>
        </p:txBody>
      </p:sp>
      <p:sp>
        <p:nvSpPr>
          <p:cNvPr id="8" name="Title 7"/>
          <p:cNvSpPr>
            <a:spLocks noGrp="1"/>
          </p:cNvSpPr>
          <p:nvPr>
            <p:ph type="title"/>
          </p:nvPr>
        </p:nvSpPr>
        <p:spPr/>
        <p:txBody>
          <a:bodyPr>
            <a:normAutofit/>
          </a:bodyPr>
          <a:lstStyle>
            <a:lvl1pPr algn="ctr">
              <a:defRPr sz="4000">
                <a:solidFill>
                  <a:srgbClr val="2D6E8D"/>
                </a:solidFill>
              </a:defRPr>
            </a:lvl1pPr>
          </a:lstStyle>
          <a:p>
            <a:r>
              <a:rPr lang="en-US" dirty="0"/>
              <a:t>Click to edit Master title style</a:t>
            </a:r>
          </a:p>
        </p:txBody>
      </p:sp>
    </p:spTree>
    <p:extLst>
      <p:ext uri="{BB962C8B-B14F-4D97-AF65-F5344CB8AC3E}">
        <p14:creationId xmlns:p14="http://schemas.microsoft.com/office/powerpoint/2010/main" val="4065854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258C0A-392C-4A8B-9007-135A2DC939C1}" type="datetimeFigureOut">
              <a:rPr lang="en-US" smtClean="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dirty="0"/>
          </a:p>
        </p:txBody>
      </p:sp>
      <p:sp>
        <p:nvSpPr>
          <p:cNvPr id="8" name="Title 7"/>
          <p:cNvSpPr>
            <a:spLocks noGrp="1"/>
          </p:cNvSpPr>
          <p:nvPr>
            <p:ph type="title"/>
          </p:nvPr>
        </p:nvSpPr>
        <p:spPr/>
        <p:txBody>
          <a:bodyPr>
            <a:normAutofit/>
          </a:bodyPr>
          <a:lstStyle>
            <a:lvl1pPr algn="ctr">
              <a:defRPr sz="4000">
                <a:solidFill>
                  <a:srgbClr val="2D6E8D"/>
                </a:solidFill>
              </a:defRPr>
            </a:lvl1pPr>
          </a:lstStyle>
          <a:p>
            <a:r>
              <a:rPr lang="en-US" dirty="0"/>
              <a:t>Click to edit Master title style</a:t>
            </a:r>
          </a:p>
        </p:txBody>
      </p:sp>
      <p:sp>
        <p:nvSpPr>
          <p:cNvPr id="12" name="Content Placeholder 3"/>
          <p:cNvSpPr>
            <a:spLocks noGrp="1"/>
          </p:cNvSpPr>
          <p:nvPr>
            <p:ph sz="half" idx="15"/>
          </p:nvPr>
        </p:nvSpPr>
        <p:spPr>
          <a:xfrm>
            <a:off x="838200" y="1803743"/>
            <a:ext cx="3264243" cy="4351338"/>
          </a:xfrm>
        </p:spPr>
        <p:txBody>
          <a:bodyPr/>
          <a:lstStyle>
            <a:lvl1pPr>
              <a:buClr>
                <a:srgbClr val="E47225"/>
              </a:buCl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half" idx="16"/>
          </p:nvPr>
        </p:nvSpPr>
        <p:spPr>
          <a:xfrm>
            <a:off x="4463878" y="1803743"/>
            <a:ext cx="3264243" cy="4351338"/>
          </a:xfrm>
        </p:spPr>
        <p:txBody>
          <a:bodyPr/>
          <a:lstStyle>
            <a:lvl1pPr>
              <a:buClr>
                <a:srgbClr val="E47225"/>
              </a:buCl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17"/>
          </p:nvPr>
        </p:nvSpPr>
        <p:spPr>
          <a:xfrm>
            <a:off x="8089557" y="1803743"/>
            <a:ext cx="3264243" cy="4351338"/>
          </a:xfrm>
        </p:spPr>
        <p:txBody>
          <a:bodyPr/>
          <a:lstStyle>
            <a:lvl1pPr>
              <a:buClr>
                <a:srgbClr val="E47225"/>
              </a:buClr>
              <a:defRPr>
                <a:latin typeface="Segoe UI" panose="020B0502040204020203" pitchFamily="34" charset="0"/>
                <a:cs typeface="Segoe UI" panose="020B0502040204020203" pitchFamily="34" charset="0"/>
              </a:defRPr>
            </a:lvl1pPr>
            <a:lvl2pPr marL="6858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3pPr>
            <a:lvl4pPr marL="16002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4pPr>
            <a:lvl5pPr marL="2057400" indent="-228600">
              <a:buClr>
                <a:srgbClr val="E47225"/>
              </a:buClr>
              <a:buFont typeface="Arial" panose="020B0604020202020204"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0410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lgn="ctr">
              <a:defRPr sz="4000" b="1">
                <a:solidFill>
                  <a:srgbClr val="2D6E8D"/>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rgbClr val="E47225"/>
              </a:buClr>
              <a:defRPr>
                <a:latin typeface="Segoe UI" panose="020B0502040204020203" pitchFamily="34" charset="0"/>
                <a:cs typeface="Segoe UI" panose="020B0502040204020203" pitchFamily="34" charset="0"/>
              </a:defRPr>
            </a:lvl1pPr>
            <a:lvl2pPr>
              <a:buClr>
                <a:srgbClr val="E47225"/>
              </a:buClr>
              <a:defRPr>
                <a:latin typeface="Segoe UI" panose="020B0502040204020203" pitchFamily="34" charset="0"/>
                <a:cs typeface="Segoe UI" panose="020B0502040204020203" pitchFamily="34" charset="0"/>
              </a:defRPr>
            </a:lvl2pPr>
            <a:lvl3pPr>
              <a:buClr>
                <a:srgbClr val="E47225"/>
              </a:buClr>
              <a:defRPr>
                <a:latin typeface="Segoe UI" panose="020B0502040204020203" pitchFamily="34" charset="0"/>
                <a:cs typeface="Segoe UI" panose="020B0502040204020203" pitchFamily="34" charset="0"/>
              </a:defRPr>
            </a:lvl3pPr>
            <a:lvl4pPr>
              <a:buClr>
                <a:srgbClr val="E47225"/>
              </a:buClr>
              <a:defRPr>
                <a:latin typeface="Segoe UI" panose="020B0502040204020203" pitchFamily="34" charset="0"/>
                <a:cs typeface="Segoe UI" panose="020B0502040204020203" pitchFamily="34" charset="0"/>
              </a:defRPr>
            </a:lvl4pPr>
            <a:lvl5pPr>
              <a:buClr>
                <a:srgbClr val="E47225"/>
              </a:buCl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rgbClr val="E47225"/>
              </a:buClr>
              <a:defRPr>
                <a:latin typeface="Segoe UI" panose="020B0502040204020203" pitchFamily="34" charset="0"/>
                <a:cs typeface="Segoe UI" panose="020B0502040204020203" pitchFamily="34" charset="0"/>
              </a:defRPr>
            </a:lvl1pPr>
            <a:lvl2pPr>
              <a:buClr>
                <a:srgbClr val="E47225"/>
              </a:buClr>
              <a:defRPr>
                <a:latin typeface="Segoe UI" panose="020B0502040204020203" pitchFamily="34" charset="0"/>
                <a:cs typeface="Segoe UI" panose="020B0502040204020203" pitchFamily="34" charset="0"/>
              </a:defRPr>
            </a:lvl2pPr>
            <a:lvl3pPr>
              <a:buClr>
                <a:srgbClr val="E47225"/>
              </a:buClr>
              <a:defRPr>
                <a:latin typeface="Segoe UI" panose="020B0502040204020203" pitchFamily="34" charset="0"/>
                <a:cs typeface="Segoe UI" panose="020B0502040204020203" pitchFamily="34" charset="0"/>
              </a:defRPr>
            </a:lvl3pPr>
            <a:lvl4pPr>
              <a:buClr>
                <a:srgbClr val="E47225"/>
              </a:buClr>
              <a:defRPr>
                <a:latin typeface="Segoe UI" panose="020B0502040204020203" pitchFamily="34" charset="0"/>
                <a:cs typeface="Segoe UI" panose="020B0502040204020203" pitchFamily="34" charset="0"/>
              </a:defRPr>
            </a:lvl4pPr>
            <a:lvl5pPr>
              <a:buClr>
                <a:srgbClr val="E47225"/>
              </a:buCl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9258C0A-392C-4A8B-9007-135A2DC939C1}" type="datetimeFigureOut">
              <a:rPr lang="en-US" smtClean="0"/>
              <a:t>9/13/2023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dirty="0"/>
          </a:p>
        </p:txBody>
      </p:sp>
    </p:spTree>
    <p:extLst>
      <p:ext uri="{BB962C8B-B14F-4D97-AF65-F5344CB8AC3E}">
        <p14:creationId xmlns:p14="http://schemas.microsoft.com/office/powerpoint/2010/main" val="240563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b="1">
                <a:solidFill>
                  <a:srgbClr val="2D6E8D"/>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9258C0A-392C-4A8B-9007-135A2DC939C1}" type="datetimeFigureOut">
              <a:rPr lang="en-US" smtClean="0"/>
              <a:t>9/13/2023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8090AE-F645-47C1-81A8-D4E28BF03D47}" type="slidenum">
              <a:rPr lang="en-US" smtClean="0"/>
              <a:t>‹#›</a:t>
            </a:fld>
            <a:endParaRPr lang="en-US" dirty="0"/>
          </a:p>
        </p:txBody>
      </p:sp>
    </p:spTree>
    <p:extLst>
      <p:ext uri="{BB962C8B-B14F-4D97-AF65-F5344CB8AC3E}">
        <p14:creationId xmlns:p14="http://schemas.microsoft.com/office/powerpoint/2010/main" val="89012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69258C0A-392C-4A8B-9007-135A2DC939C1}" type="datetimeFigureOut">
              <a:rPr lang="en-US" smtClean="0"/>
              <a:pPr/>
              <a:t>9/13/2023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EB8090AE-F645-47C1-81A8-D4E28BF03D47}" type="slidenum">
              <a:rPr lang="en-US" smtClean="0"/>
              <a:pPr/>
              <a:t>‹#›</a:t>
            </a:fld>
            <a:endParaRPr lang="en-US" dirty="0"/>
          </a:p>
        </p:txBody>
      </p:sp>
    </p:spTree>
    <p:extLst>
      <p:ext uri="{BB962C8B-B14F-4D97-AF65-F5344CB8AC3E}">
        <p14:creationId xmlns:p14="http://schemas.microsoft.com/office/powerpoint/2010/main" val="329924853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defTabSz="914400" rtl="0" eaLnBrk="1" latinLnBrk="0" hangingPunct="1">
        <a:lnSpc>
          <a:spcPct val="90000"/>
        </a:lnSpc>
        <a:spcBef>
          <a:spcPct val="0"/>
        </a:spcBef>
        <a:buNone/>
        <a:defRPr sz="4000" b="1" kern="1200">
          <a:solidFill>
            <a:srgbClr val="2D6E8D"/>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spcAft>
          <a:spcPts val="600"/>
        </a:spcAft>
        <a:buClr>
          <a:srgbClr val="FF9900"/>
        </a:buClr>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spcAft>
          <a:spcPts val="600"/>
        </a:spcAft>
        <a:buClr>
          <a:srgbClr val="FF9900"/>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spcAft>
          <a:spcPts val="600"/>
        </a:spcAft>
        <a:buClr>
          <a:srgbClr val="FF9900"/>
        </a:buClr>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spcAft>
          <a:spcPts val="600"/>
        </a:spcAft>
        <a:buClr>
          <a:srgbClr val="FF9900"/>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spcAft>
          <a:spcPts val="600"/>
        </a:spcAft>
        <a:buClr>
          <a:srgbClr val="FF9900"/>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emf"/><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s://public.govdelivery.com/accounts/CAMEDI-CAL/signup/36794" TargetMode="External"/><Relationship Id="rId7" Type="http://schemas.openxmlformats.org/officeDocument/2006/relationships/hyperlink" Target="http://mantengasumedical.org/"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keepmedicalcoverage.org/" TargetMode="External"/><Relationship Id="rId5" Type="http://schemas.openxmlformats.org/officeDocument/2006/relationships/hyperlink" Target="https://socialpresskit.com/keep-medi-cal-coverage" TargetMode="External"/><Relationship Id="rId4" Type="http://schemas.openxmlformats.org/officeDocument/2006/relationships/hyperlink" Target="https://www.dhcs.ca.gov/toolkits/Pages/Medi-Cal-Continuous-Coverage-Unwinding.aspx"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bin"/><Relationship Id="rId1" Type="http://schemas.openxmlformats.org/officeDocument/2006/relationships/slideLayout" Target="../slideLayouts/slideLayout3.xml"/><Relationship Id="rId5" Type="http://schemas.openxmlformats.org/officeDocument/2006/relationships/image" Target="../media/image28.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dhcs.ca.gov/services/medi-cal/eligibility/letters/Documents/23-08.pdf" TargetMode="External"/><Relationship Id="rId2" Type="http://schemas.openxmlformats.org/officeDocument/2006/relationships/hyperlink" Target="https://www.dhcs.ca.gov/services/medi-cal/eligibility/Pages/Adult-Expansion.aspx" TargetMode="External"/><Relationship Id="rId1" Type="http://schemas.openxmlformats.org/officeDocument/2006/relationships/slideLayout" Target="../slideLayouts/slideLayout3.xml"/><Relationship Id="rId4" Type="http://schemas.openxmlformats.org/officeDocument/2006/relationships/hyperlink" Target="https://www.chhs.ca.gov/wp-content/uploads/2022/09/CalHHSPublicChargeGuideUPDATED_Sep22.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mailto:Yingjia.Huang@dhcs.ca.gov"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mailto:Theresa.Hasbrouck@dhcs.ca.gov"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dhcs.ca.gov/services/medi-cal/eligibility/letters/Documents/I23-21E.pdf" TargetMode="External"/><Relationship Id="rId3" Type="http://schemas.openxmlformats.org/officeDocument/2006/relationships/hyperlink" Target="https://www.dhcs.ca.gov/services/medi-cal/eligibility/letters/Documents/22-17.pdf" TargetMode="External"/><Relationship Id="rId7" Type="http://schemas.openxmlformats.org/officeDocument/2006/relationships/hyperlink" Target="https://www.dhcs.ca.gov/services/medi-cal/eligibility/letters/Documents/I23-19.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dhcs.ca.gov/services/medi-cal/eligibility/letters/Documents/I22-45.pdf" TargetMode="External"/><Relationship Id="rId11" Type="http://schemas.openxmlformats.org/officeDocument/2006/relationships/hyperlink" Target="https://www.dhcs.ca.gov/services/medi-cal/eligibility/letters/Documents/I23-42.pdf" TargetMode="External"/><Relationship Id="rId5" Type="http://schemas.openxmlformats.org/officeDocument/2006/relationships/hyperlink" Target="https://www.dhcs.ca.gov/services/medi-cal/eligibility/letters/Documents/I22-20E.pdf" TargetMode="External"/><Relationship Id="rId10" Type="http://schemas.openxmlformats.org/officeDocument/2006/relationships/hyperlink" Target="https://www.dhcs.ca.gov/services/medi-cal/eligibility/letters/Documents/I23-40.pdf" TargetMode="External"/><Relationship Id="rId4" Type="http://schemas.openxmlformats.org/officeDocument/2006/relationships/hyperlink" Target="https://www.dhcs.ca.gov/services/medi-cal/eligibility/letters/Documents/ACWDL22-22.pdf" TargetMode="External"/><Relationship Id="rId9" Type="http://schemas.openxmlformats.org/officeDocument/2006/relationships/hyperlink" Target="https://www.dhcs.ca.gov/services/medi-cal/eligibility/letters/Documents/I23-26.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dhcs.ca.gov/dataandstats/Pages/Medi-Cal-Eligibility-Statistics.asp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dhcs.ca.gov/dataandstats/dashboards/Pages/default.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1F8B7-D7EE-06D0-F213-1E57253EBFB0}"/>
              </a:ext>
            </a:extLst>
          </p:cNvPr>
          <p:cNvSpPr>
            <a:spLocks noGrp="1"/>
          </p:cNvSpPr>
          <p:nvPr>
            <p:ph type="ctrTitle"/>
          </p:nvPr>
        </p:nvSpPr>
        <p:spPr>
          <a:xfrm>
            <a:off x="0" y="1257459"/>
            <a:ext cx="12476480" cy="2387600"/>
          </a:xfrm>
        </p:spPr>
        <p:txBody>
          <a:bodyPr/>
          <a:lstStyle/>
          <a:p>
            <a:r>
              <a:rPr lang="en-US" dirty="0"/>
              <a:t>Department of Health Care Services</a:t>
            </a:r>
            <a:br>
              <a:rPr lang="en-US" dirty="0"/>
            </a:br>
            <a:r>
              <a:rPr lang="en-US" dirty="0"/>
              <a:t>Highlights</a:t>
            </a:r>
          </a:p>
        </p:txBody>
      </p:sp>
    </p:spTree>
    <p:extLst>
      <p:ext uri="{BB962C8B-B14F-4D97-AF65-F5344CB8AC3E}">
        <p14:creationId xmlns:p14="http://schemas.microsoft.com/office/powerpoint/2010/main" val="912550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919E-2724-F255-E16B-DEC0267D0905}"/>
              </a:ext>
            </a:extLst>
          </p:cNvPr>
          <p:cNvSpPr>
            <a:spLocks noGrp="1"/>
          </p:cNvSpPr>
          <p:nvPr>
            <p:ph type="title"/>
          </p:nvPr>
        </p:nvSpPr>
        <p:spPr/>
        <p:txBody>
          <a:bodyPr/>
          <a:lstStyle/>
          <a:p>
            <a:r>
              <a:rPr lang="en-US" dirty="0"/>
              <a:t>Continuous Coverage Unwinding Outreach Efforts</a:t>
            </a:r>
          </a:p>
        </p:txBody>
      </p:sp>
    </p:spTree>
    <p:extLst>
      <p:ext uri="{BB962C8B-B14F-4D97-AF65-F5344CB8AC3E}">
        <p14:creationId xmlns:p14="http://schemas.microsoft.com/office/powerpoint/2010/main" val="463456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5A42DC-8B7D-43D2-34CE-35C278C15B90}"/>
              </a:ext>
            </a:extLst>
          </p:cNvPr>
          <p:cNvSpPr>
            <a:spLocks noGrp="1"/>
          </p:cNvSpPr>
          <p:nvPr>
            <p:ph type="body" sz="quarter" idx="11"/>
          </p:nvPr>
        </p:nvSpPr>
        <p:spPr>
          <a:xfrm>
            <a:off x="457200" y="1690688"/>
            <a:ext cx="6940378" cy="4802187"/>
          </a:xfrm>
        </p:spPr>
        <p:txBody>
          <a:bodyPr vert="horz" lIns="91440" tIns="45720" rIns="91440" bIns="45720" rtlCol="0" anchor="t">
            <a:noAutofit/>
          </a:bodyPr>
          <a:lstStyle/>
          <a:p>
            <a:r>
              <a:rPr lang="en-US" sz="2000" b="0" i="0" dirty="0">
                <a:solidFill>
                  <a:srgbClr val="000000"/>
                </a:solidFill>
                <a:effectLst/>
                <a:latin typeface="Segoe UI"/>
                <a:cs typeface="Segoe UI"/>
              </a:rPr>
              <a:t>DHCS launched the Keep Your Community Covered </a:t>
            </a:r>
            <a:r>
              <a:rPr lang="en-US" sz="2000" dirty="0">
                <a:solidFill>
                  <a:srgbClr val="000000"/>
                </a:solidFill>
                <a:latin typeface="Segoe UI"/>
                <a:cs typeface="Segoe UI"/>
              </a:rPr>
              <a:t>Resources</a:t>
            </a:r>
            <a:r>
              <a:rPr lang="en-US" sz="2000" b="0" i="0" dirty="0">
                <a:solidFill>
                  <a:srgbClr val="000000"/>
                </a:solidFill>
                <a:effectLst/>
                <a:latin typeface="Segoe UI"/>
                <a:cs typeface="Segoe UI"/>
              </a:rPr>
              <a:t> </a:t>
            </a:r>
            <a:r>
              <a:rPr lang="en-US" sz="2000" dirty="0">
                <a:solidFill>
                  <a:srgbClr val="000000"/>
                </a:solidFill>
                <a:latin typeface="Segoe UI"/>
                <a:cs typeface="Segoe UI"/>
              </a:rPr>
              <a:t>Hub to support collaboration in this effort</a:t>
            </a:r>
            <a:r>
              <a:rPr lang="en-US" sz="2000" b="0" i="0" dirty="0">
                <a:solidFill>
                  <a:srgbClr val="000000"/>
                </a:solidFill>
                <a:effectLst/>
                <a:latin typeface="Segoe UI"/>
                <a:cs typeface="Segoe UI"/>
              </a:rPr>
              <a:t>.</a:t>
            </a:r>
            <a:r>
              <a:rPr lang="en-US" sz="2000" dirty="0">
                <a:solidFill>
                  <a:srgbClr val="000000"/>
                </a:solidFill>
                <a:latin typeface="Segoe UI"/>
                <a:cs typeface="Segoe UI"/>
              </a:rPr>
              <a:t> </a:t>
            </a:r>
            <a:endParaRPr lang="en-US" sz="2000" b="0" i="0" dirty="0">
              <a:solidFill>
                <a:srgbClr val="000000"/>
              </a:solidFill>
              <a:effectLst/>
            </a:endParaRPr>
          </a:p>
          <a:p>
            <a:pPr algn="l"/>
            <a:r>
              <a:rPr lang="en-US" sz="2000" b="0" i="0" dirty="0">
                <a:solidFill>
                  <a:srgbClr val="000000"/>
                </a:solidFill>
                <a:effectLst/>
              </a:rPr>
              <a:t>Do</a:t>
            </a:r>
            <a:r>
              <a:rPr lang="en-US" sz="2000" dirty="0">
                <a:solidFill>
                  <a:srgbClr val="000000"/>
                </a:solidFill>
              </a:rPr>
              <a:t>wnload and share resources in all </a:t>
            </a:r>
            <a:r>
              <a:rPr lang="en-US" sz="2000" b="1" dirty="0">
                <a:solidFill>
                  <a:srgbClr val="000000"/>
                </a:solidFill>
              </a:rPr>
              <a:t>19 threshold languages.</a:t>
            </a:r>
            <a:endParaRPr lang="en-US" sz="2000" b="0" i="0" dirty="0">
              <a:solidFill>
                <a:srgbClr val="000000"/>
              </a:solidFill>
              <a:effectLst/>
            </a:endParaRPr>
          </a:p>
        </p:txBody>
      </p:sp>
      <p:sp>
        <p:nvSpPr>
          <p:cNvPr id="2" name="Title 1">
            <a:extLst>
              <a:ext uri="{FF2B5EF4-FFF2-40B4-BE49-F238E27FC236}">
                <a16:creationId xmlns:a16="http://schemas.microsoft.com/office/drawing/2014/main" id="{E2224702-C2DE-AE0F-1930-EFF15746F188}"/>
              </a:ext>
            </a:extLst>
          </p:cNvPr>
          <p:cNvSpPr>
            <a:spLocks noGrp="1"/>
          </p:cNvSpPr>
          <p:nvPr>
            <p:ph type="title"/>
          </p:nvPr>
        </p:nvSpPr>
        <p:spPr/>
        <p:txBody>
          <a:bodyPr>
            <a:normAutofit/>
          </a:bodyPr>
          <a:lstStyle/>
          <a:p>
            <a:r>
              <a:rPr lang="en-US" sz="3600" dirty="0"/>
              <a:t>Keep Your Community Covered Resources Hub</a:t>
            </a:r>
          </a:p>
        </p:txBody>
      </p:sp>
      <p:sp>
        <p:nvSpPr>
          <p:cNvPr id="7" name="Freeform 4">
            <a:extLst>
              <a:ext uri="{FF2B5EF4-FFF2-40B4-BE49-F238E27FC236}">
                <a16:creationId xmlns:a16="http://schemas.microsoft.com/office/drawing/2014/main" id="{943ABFDD-6BE6-0ACC-E3C0-5D8C9DF24B29}"/>
              </a:ext>
            </a:extLst>
          </p:cNvPr>
          <p:cNvSpPr/>
          <p:nvPr/>
        </p:nvSpPr>
        <p:spPr>
          <a:xfrm>
            <a:off x="6906563" y="1447800"/>
            <a:ext cx="4447237" cy="4826594"/>
          </a:xfrm>
          <a:custGeom>
            <a:avLst/>
            <a:gdLst/>
            <a:ahLst/>
            <a:cxnLst/>
            <a:rect l="l" t="t" r="r" b="b"/>
            <a:pathLst>
              <a:path w="7038037" h="7171801">
                <a:moveTo>
                  <a:pt x="0" y="0"/>
                </a:moveTo>
                <a:lnTo>
                  <a:pt x="7038037" y="0"/>
                </a:lnTo>
                <a:lnTo>
                  <a:pt x="7038037" y="7171801"/>
                </a:lnTo>
                <a:lnTo>
                  <a:pt x="0" y="7171801"/>
                </a:lnTo>
                <a:lnTo>
                  <a:pt x="0" y="0"/>
                </a:lnTo>
                <a:close/>
              </a:path>
            </a:pathLst>
          </a:custGeom>
          <a:blipFill>
            <a:blip r:embed="rId3"/>
            <a:stretch>
              <a:fillRect/>
            </a:stretch>
          </a:blipFill>
        </p:spPr>
      </p:sp>
      <p:pic>
        <p:nvPicPr>
          <p:cNvPr id="4" name="Picture 3" descr="A blue and black qr code&#10;&#10;Description automatically generated">
            <a:extLst>
              <a:ext uri="{FF2B5EF4-FFF2-40B4-BE49-F238E27FC236}">
                <a16:creationId xmlns:a16="http://schemas.microsoft.com/office/drawing/2014/main" id="{AB3A149F-FA67-1A84-6DA3-9D9F9D2EB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733800"/>
            <a:ext cx="2378075" cy="2378075"/>
          </a:xfrm>
          <a:prstGeom prst="rect">
            <a:avLst/>
          </a:prstGeom>
        </p:spPr>
      </p:pic>
    </p:spTree>
    <p:extLst>
      <p:ext uri="{BB962C8B-B14F-4D97-AF65-F5344CB8AC3E}">
        <p14:creationId xmlns:p14="http://schemas.microsoft.com/office/powerpoint/2010/main" val="3443901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5A42DC-8B7D-43D2-34CE-35C278C15B90}"/>
              </a:ext>
            </a:extLst>
          </p:cNvPr>
          <p:cNvSpPr>
            <a:spLocks noGrp="1"/>
          </p:cNvSpPr>
          <p:nvPr>
            <p:ph type="body" sz="quarter" idx="11"/>
          </p:nvPr>
        </p:nvSpPr>
        <p:spPr>
          <a:xfrm>
            <a:off x="457200" y="1690688"/>
            <a:ext cx="5791200" cy="4557712"/>
          </a:xfrm>
        </p:spPr>
        <p:txBody>
          <a:bodyPr vert="horz" lIns="91440" tIns="45720" rIns="91440" bIns="45720" rtlCol="0" anchor="t">
            <a:normAutofit/>
          </a:bodyPr>
          <a:lstStyle/>
          <a:p>
            <a:r>
              <a:rPr lang="en-US" sz="2000" dirty="0">
                <a:latin typeface="Segoe UI"/>
                <a:cs typeface="Segoe UI"/>
              </a:rPr>
              <a:t>The Phase 2 toolkits include messaging for landing pages, call centers, emails, and much more. </a:t>
            </a:r>
            <a:endParaRPr lang="en-US" sz="2000" dirty="0"/>
          </a:p>
          <a:p>
            <a:pPr algn="l"/>
            <a:r>
              <a:rPr lang="en-US" sz="2000" dirty="0"/>
              <a:t>A new messaging provides easy-to-reference messages about:</a:t>
            </a:r>
          </a:p>
          <a:p>
            <a:pPr lvl="1"/>
            <a:r>
              <a:rPr lang="en-US" sz="2000" dirty="0"/>
              <a:t>Renewal process</a:t>
            </a:r>
          </a:p>
          <a:p>
            <a:pPr lvl="1"/>
            <a:r>
              <a:rPr lang="en-US" sz="2000" dirty="0"/>
              <a:t>Updating contacting information</a:t>
            </a:r>
          </a:p>
          <a:p>
            <a:pPr lvl="1"/>
            <a:r>
              <a:rPr lang="en-US" sz="2000" dirty="0"/>
              <a:t>Completing a renewal form</a:t>
            </a:r>
          </a:p>
          <a:p>
            <a:pPr lvl="1"/>
            <a:r>
              <a:rPr lang="en-US" sz="2000" dirty="0"/>
              <a:t>What happens once their renewal form is submitted</a:t>
            </a:r>
          </a:p>
          <a:p>
            <a:pPr lvl="1"/>
            <a:r>
              <a:rPr lang="en-US" sz="2000" dirty="0"/>
              <a:t>Transition to Covered California</a:t>
            </a:r>
          </a:p>
        </p:txBody>
      </p:sp>
      <p:sp>
        <p:nvSpPr>
          <p:cNvPr id="2" name="Title 1">
            <a:extLst>
              <a:ext uri="{FF2B5EF4-FFF2-40B4-BE49-F238E27FC236}">
                <a16:creationId xmlns:a16="http://schemas.microsoft.com/office/drawing/2014/main" id="{E2224702-C2DE-AE0F-1930-EFF15746F188}"/>
              </a:ext>
            </a:extLst>
          </p:cNvPr>
          <p:cNvSpPr>
            <a:spLocks noGrp="1"/>
          </p:cNvSpPr>
          <p:nvPr>
            <p:ph type="title"/>
          </p:nvPr>
        </p:nvSpPr>
        <p:spPr/>
        <p:txBody>
          <a:bodyPr/>
          <a:lstStyle/>
          <a:p>
            <a:r>
              <a:rPr lang="en-US" dirty="0"/>
              <a:t>General Messaging Resources</a:t>
            </a:r>
          </a:p>
        </p:txBody>
      </p:sp>
      <p:sp>
        <p:nvSpPr>
          <p:cNvPr id="20" name="Freeform 6">
            <a:extLst>
              <a:ext uri="{FF2B5EF4-FFF2-40B4-BE49-F238E27FC236}">
                <a16:creationId xmlns:a16="http://schemas.microsoft.com/office/drawing/2014/main" id="{1509B5C6-DD5D-AF1C-C378-285879F03CFA}"/>
              </a:ext>
            </a:extLst>
          </p:cNvPr>
          <p:cNvSpPr/>
          <p:nvPr/>
        </p:nvSpPr>
        <p:spPr>
          <a:xfrm>
            <a:off x="6629400" y="1690688"/>
            <a:ext cx="2639294" cy="3771274"/>
          </a:xfrm>
          <a:custGeom>
            <a:avLst/>
            <a:gdLst/>
            <a:ahLst/>
            <a:cxnLst/>
            <a:rect l="l" t="t" r="r" b="b"/>
            <a:pathLst>
              <a:path w="5536746" h="7161548">
                <a:moveTo>
                  <a:pt x="0" y="0"/>
                </a:moveTo>
                <a:lnTo>
                  <a:pt x="5536746" y="0"/>
                </a:lnTo>
                <a:lnTo>
                  <a:pt x="5536746" y="7161548"/>
                </a:lnTo>
                <a:lnTo>
                  <a:pt x="0" y="7161548"/>
                </a:lnTo>
                <a:lnTo>
                  <a:pt x="0" y="0"/>
                </a:lnTo>
                <a:close/>
              </a:path>
            </a:pathLst>
          </a:custGeom>
          <a:blipFill>
            <a:blip r:embed="rId3"/>
            <a:stretch>
              <a:fillRect/>
            </a:stretch>
          </a:blipFill>
        </p:spPr>
      </p:sp>
      <p:sp>
        <p:nvSpPr>
          <p:cNvPr id="4" name="Freeform 2">
            <a:extLst>
              <a:ext uri="{FF2B5EF4-FFF2-40B4-BE49-F238E27FC236}">
                <a16:creationId xmlns:a16="http://schemas.microsoft.com/office/drawing/2014/main" id="{48B03B09-46B4-1E1B-408D-454A0CD7B14D}"/>
              </a:ext>
            </a:extLst>
          </p:cNvPr>
          <p:cNvSpPr/>
          <p:nvPr/>
        </p:nvSpPr>
        <p:spPr>
          <a:xfrm>
            <a:off x="8959381" y="2721601"/>
            <a:ext cx="2857852" cy="3771274"/>
          </a:xfrm>
          <a:custGeom>
            <a:avLst/>
            <a:gdLst/>
            <a:ahLst/>
            <a:cxnLst/>
            <a:rect l="l" t="t" r="r" b="b"/>
            <a:pathLst>
              <a:path w="5323984" h="6943314">
                <a:moveTo>
                  <a:pt x="0" y="0"/>
                </a:moveTo>
                <a:lnTo>
                  <a:pt x="5323983" y="0"/>
                </a:lnTo>
                <a:lnTo>
                  <a:pt x="5323983" y="6943314"/>
                </a:lnTo>
                <a:lnTo>
                  <a:pt x="0" y="6943314"/>
                </a:lnTo>
                <a:lnTo>
                  <a:pt x="0" y="0"/>
                </a:lnTo>
                <a:close/>
              </a:path>
            </a:pathLst>
          </a:custGeom>
          <a:blipFill>
            <a:blip r:embed="rId4"/>
            <a:stretch>
              <a:fillRect/>
            </a:stretch>
          </a:blipFill>
        </p:spPr>
      </p:sp>
    </p:spTree>
    <p:extLst>
      <p:ext uri="{BB962C8B-B14F-4D97-AF65-F5344CB8AC3E}">
        <p14:creationId xmlns:p14="http://schemas.microsoft.com/office/powerpoint/2010/main" val="2999849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24702-C2DE-AE0F-1930-EFF15746F188}"/>
              </a:ext>
            </a:extLst>
          </p:cNvPr>
          <p:cNvSpPr>
            <a:spLocks noGrp="1"/>
          </p:cNvSpPr>
          <p:nvPr>
            <p:ph type="title"/>
          </p:nvPr>
        </p:nvSpPr>
        <p:spPr/>
        <p:txBody>
          <a:bodyPr/>
          <a:lstStyle/>
          <a:p>
            <a:r>
              <a:rPr lang="en-US" dirty="0"/>
              <a:t>Social Media Graphics</a:t>
            </a:r>
          </a:p>
        </p:txBody>
      </p:sp>
      <p:sp>
        <p:nvSpPr>
          <p:cNvPr id="4" name="Text Placeholder 2">
            <a:extLst>
              <a:ext uri="{FF2B5EF4-FFF2-40B4-BE49-F238E27FC236}">
                <a16:creationId xmlns:a16="http://schemas.microsoft.com/office/drawing/2014/main" id="{C9A290EF-7817-AF3E-EDAB-FFF9754DF03A}"/>
              </a:ext>
            </a:extLst>
          </p:cNvPr>
          <p:cNvSpPr txBox="1">
            <a:spLocks/>
          </p:cNvSpPr>
          <p:nvPr/>
        </p:nvSpPr>
        <p:spPr>
          <a:xfrm>
            <a:off x="919704" y="2219301"/>
            <a:ext cx="4533550" cy="21078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spcAft>
                <a:spcPts val="600"/>
              </a:spcAft>
              <a:buClr>
                <a:srgbClr val="FF9900"/>
              </a:buClr>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spcAft>
                <a:spcPts val="600"/>
              </a:spcAft>
              <a:buClr>
                <a:srgbClr val="FF9900"/>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spcAft>
                <a:spcPts val="600"/>
              </a:spcAft>
              <a:buClr>
                <a:srgbClr val="FF9900"/>
              </a:buClr>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spcAft>
                <a:spcPts val="600"/>
              </a:spcAft>
              <a:buClr>
                <a:srgbClr val="FF9900"/>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spcAft>
                <a:spcPts val="600"/>
              </a:spcAft>
              <a:buClr>
                <a:srgbClr val="FF9900"/>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Segoe UI"/>
              <a:cs typeface="Segoe UI"/>
            </a:endParaRPr>
          </a:p>
        </p:txBody>
      </p:sp>
      <p:pic>
        <p:nvPicPr>
          <p:cNvPr id="10" name="Picture 9">
            <a:extLst>
              <a:ext uri="{FF2B5EF4-FFF2-40B4-BE49-F238E27FC236}">
                <a16:creationId xmlns:a16="http://schemas.microsoft.com/office/drawing/2014/main" id="{518C0BCA-963C-8A7E-7C6E-84E6F6FDE9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46919" y="1685854"/>
            <a:ext cx="2101295" cy="2107852"/>
          </a:xfrm>
          <a:prstGeom prst="rect">
            <a:avLst/>
          </a:prstGeom>
        </p:spPr>
      </p:pic>
      <p:pic>
        <p:nvPicPr>
          <p:cNvPr id="7" name="Picture 6" descr="A screenshot of a phone&#10;&#10;Description automatically generated">
            <a:extLst>
              <a:ext uri="{FF2B5EF4-FFF2-40B4-BE49-F238E27FC236}">
                <a16:creationId xmlns:a16="http://schemas.microsoft.com/office/drawing/2014/main" id="{0835D607-E54D-02F5-884A-777A695301CB}"/>
              </a:ext>
            </a:extLst>
          </p:cNvPr>
          <p:cNvPicPr>
            <a:picLocks noChangeAspect="1"/>
          </p:cNvPicPr>
          <p:nvPr/>
        </p:nvPicPr>
        <p:blipFill rotWithShape="1">
          <a:blip r:embed="rId4">
            <a:extLst>
              <a:ext uri="{28A0092B-C50C-407E-A947-70E740481C1C}">
                <a14:useLocalDpi xmlns:a14="http://schemas.microsoft.com/office/drawing/2010/main" val="0"/>
              </a:ext>
            </a:extLst>
          </a:blip>
          <a:srcRect l="-21" t="-1876" r="10289" b="6868"/>
          <a:stretch/>
        </p:blipFill>
        <p:spPr>
          <a:xfrm>
            <a:off x="425290" y="1441276"/>
            <a:ext cx="3038363" cy="5051599"/>
          </a:xfrm>
          <a:prstGeom prst="rect">
            <a:avLst/>
          </a:prstGeom>
        </p:spPr>
      </p:pic>
      <p:pic>
        <p:nvPicPr>
          <p:cNvPr id="11" name="Picture 10" descr="A screenshot of a phone&#10;&#10;Description automatically generated">
            <a:extLst>
              <a:ext uri="{FF2B5EF4-FFF2-40B4-BE49-F238E27FC236}">
                <a16:creationId xmlns:a16="http://schemas.microsoft.com/office/drawing/2014/main" id="{75D35F02-C8BE-8AD0-7E88-35868CCE41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52" y="1679546"/>
            <a:ext cx="3366776" cy="4700781"/>
          </a:xfrm>
          <a:prstGeom prst="rect">
            <a:avLst/>
          </a:prstGeom>
        </p:spPr>
      </p:pic>
      <p:pic>
        <p:nvPicPr>
          <p:cNvPr id="15" name="Picture 14" descr="A sign with a pregnant person and a child&#10;&#10;Description automatically generated">
            <a:extLst>
              <a:ext uri="{FF2B5EF4-FFF2-40B4-BE49-F238E27FC236}">
                <a16:creationId xmlns:a16="http://schemas.microsoft.com/office/drawing/2014/main" id="{AB43B1CD-F74E-5635-90D3-99E2F0775B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9041" y="4065342"/>
            <a:ext cx="2107853" cy="2107853"/>
          </a:xfrm>
          <a:prstGeom prst="rect">
            <a:avLst/>
          </a:prstGeom>
        </p:spPr>
      </p:pic>
      <p:pic>
        <p:nvPicPr>
          <p:cNvPr id="19" name="Picture 18">
            <a:extLst>
              <a:ext uri="{FF2B5EF4-FFF2-40B4-BE49-F238E27FC236}">
                <a16:creationId xmlns:a16="http://schemas.microsoft.com/office/drawing/2014/main" id="{DE257402-9064-F5F1-6503-312D86EFB6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8593" y="4078594"/>
            <a:ext cx="2107852" cy="2107852"/>
          </a:xfrm>
          <a:prstGeom prst="rect">
            <a:avLst/>
          </a:prstGeom>
        </p:spPr>
      </p:pic>
      <p:pic>
        <p:nvPicPr>
          <p:cNvPr id="21" name="Picture 20" descr="A person and person with stethoscopes&#10;&#10;Description automatically generated">
            <a:extLst>
              <a:ext uri="{FF2B5EF4-FFF2-40B4-BE49-F238E27FC236}">
                <a16:creationId xmlns:a16="http://schemas.microsoft.com/office/drawing/2014/main" id="{F3165A4C-171E-3017-BC7C-E03ADDDA1A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68814" y="1679546"/>
            <a:ext cx="2107854" cy="2107854"/>
          </a:xfrm>
          <a:prstGeom prst="rect">
            <a:avLst/>
          </a:prstGeom>
        </p:spPr>
      </p:pic>
    </p:spTree>
    <p:extLst>
      <p:ext uri="{BB962C8B-B14F-4D97-AF65-F5344CB8AC3E}">
        <p14:creationId xmlns:p14="http://schemas.microsoft.com/office/powerpoint/2010/main" val="186589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DF55A2FA-E484-F6A9-D361-66B31127BE3C}"/>
              </a:ext>
            </a:extLst>
          </p:cNvPr>
          <p:cNvSpPr/>
          <p:nvPr/>
        </p:nvSpPr>
        <p:spPr>
          <a:xfrm>
            <a:off x="6057900" y="1467525"/>
            <a:ext cx="3031371" cy="3922950"/>
          </a:xfrm>
          <a:custGeom>
            <a:avLst/>
            <a:gdLst/>
            <a:ahLst/>
            <a:cxnLst/>
            <a:rect l="l" t="t" r="r" b="b"/>
            <a:pathLst>
              <a:path w="5491988" h="7093370">
                <a:moveTo>
                  <a:pt x="0" y="0"/>
                </a:moveTo>
                <a:lnTo>
                  <a:pt x="5491988" y="0"/>
                </a:lnTo>
                <a:lnTo>
                  <a:pt x="5491988" y="7093369"/>
                </a:lnTo>
                <a:lnTo>
                  <a:pt x="0" y="7093369"/>
                </a:lnTo>
                <a:lnTo>
                  <a:pt x="0" y="0"/>
                </a:lnTo>
                <a:close/>
              </a:path>
            </a:pathLst>
          </a:custGeom>
          <a:blipFill>
            <a:blip r:embed="rId3"/>
            <a:stretch>
              <a:fillRect/>
            </a:stretch>
          </a:blipFill>
        </p:spPr>
      </p:sp>
      <p:sp>
        <p:nvSpPr>
          <p:cNvPr id="3" name="Text Placeholder 2">
            <a:extLst>
              <a:ext uri="{FF2B5EF4-FFF2-40B4-BE49-F238E27FC236}">
                <a16:creationId xmlns:a16="http://schemas.microsoft.com/office/drawing/2014/main" id="{0D5A42DC-8B7D-43D2-34CE-35C278C15B90}"/>
              </a:ext>
            </a:extLst>
          </p:cNvPr>
          <p:cNvSpPr>
            <a:spLocks noGrp="1"/>
          </p:cNvSpPr>
          <p:nvPr>
            <p:ph type="body" sz="quarter" idx="11"/>
          </p:nvPr>
        </p:nvSpPr>
        <p:spPr>
          <a:xfrm>
            <a:off x="457200" y="1690688"/>
            <a:ext cx="4533550" cy="4024312"/>
          </a:xfrm>
        </p:spPr>
        <p:txBody>
          <a:bodyPr vert="horz" lIns="91440" tIns="45720" rIns="91440" bIns="45720" rtlCol="0" anchor="t">
            <a:noAutofit/>
          </a:bodyPr>
          <a:lstStyle/>
          <a:p>
            <a:r>
              <a:rPr lang="en-US" sz="2000" dirty="0"/>
              <a:t>Customizable flyers, poster, and palm card are available in 19 threshold languages.</a:t>
            </a:r>
          </a:p>
          <a:p>
            <a:r>
              <a:rPr lang="en-US" sz="2000" dirty="0">
                <a:latin typeface="Segoe UI"/>
                <a:cs typeface="Segoe UI"/>
              </a:rPr>
              <a:t>You can add a logo and contact information using free Adobe Reader.</a:t>
            </a:r>
          </a:p>
          <a:p>
            <a:r>
              <a:rPr lang="en-US" sz="2000" dirty="0">
                <a:latin typeface="Segoe UI"/>
                <a:cs typeface="Segoe UI"/>
              </a:rPr>
              <a:t>To add your organization's logo, click on the grey mountain icon and upload your logo.</a:t>
            </a:r>
          </a:p>
          <a:p>
            <a:r>
              <a:rPr lang="en-US" sz="2000" dirty="0"/>
              <a:t>There is also a text box to add contact information. </a:t>
            </a:r>
          </a:p>
        </p:txBody>
      </p:sp>
      <p:sp>
        <p:nvSpPr>
          <p:cNvPr id="2" name="Title 1">
            <a:extLst>
              <a:ext uri="{FF2B5EF4-FFF2-40B4-BE49-F238E27FC236}">
                <a16:creationId xmlns:a16="http://schemas.microsoft.com/office/drawing/2014/main" id="{E2224702-C2DE-AE0F-1930-EFF15746F188}"/>
              </a:ext>
            </a:extLst>
          </p:cNvPr>
          <p:cNvSpPr>
            <a:spLocks noGrp="1"/>
          </p:cNvSpPr>
          <p:nvPr>
            <p:ph type="title"/>
          </p:nvPr>
        </p:nvSpPr>
        <p:spPr/>
        <p:txBody>
          <a:bodyPr/>
          <a:lstStyle/>
          <a:p>
            <a:r>
              <a:rPr lang="en-US" dirty="0"/>
              <a:t>Print Materials</a:t>
            </a:r>
          </a:p>
        </p:txBody>
      </p:sp>
      <p:pic>
        <p:nvPicPr>
          <p:cNvPr id="7" name="Picture 6">
            <a:extLst>
              <a:ext uri="{FF2B5EF4-FFF2-40B4-BE49-F238E27FC236}">
                <a16:creationId xmlns:a16="http://schemas.microsoft.com/office/drawing/2014/main" id="{D3ECFFD2-094A-CBB7-F3F5-4C8328EF96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9174" y="2438400"/>
            <a:ext cx="3031371" cy="3922950"/>
          </a:xfrm>
          <a:prstGeom prst="rect">
            <a:avLst/>
          </a:prstGeom>
          <a:solidFill>
            <a:schemeClr val="bg1"/>
          </a:solidFill>
          <a:ln>
            <a:solidFill>
              <a:schemeClr val="tx1"/>
            </a:solidFill>
          </a:ln>
        </p:spPr>
      </p:pic>
    </p:spTree>
    <p:extLst>
      <p:ext uri="{BB962C8B-B14F-4D97-AF65-F5344CB8AC3E}">
        <p14:creationId xmlns:p14="http://schemas.microsoft.com/office/powerpoint/2010/main" val="1941950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FD97D7-9EBC-E75F-318A-D92B5FDA0A9F}"/>
              </a:ext>
            </a:extLst>
          </p:cNvPr>
          <p:cNvSpPr>
            <a:spLocks noGrp="1"/>
          </p:cNvSpPr>
          <p:nvPr>
            <p:ph type="body" sz="quarter" idx="11"/>
          </p:nvPr>
        </p:nvSpPr>
        <p:spPr>
          <a:xfrm>
            <a:off x="428841" y="2292613"/>
            <a:ext cx="3733800" cy="2697480"/>
          </a:xfrm>
        </p:spPr>
        <p:txBody>
          <a:bodyPr vert="horz" lIns="91440" tIns="45720" rIns="91440" bIns="45720" rtlCol="0" anchor="t">
            <a:normAutofit fontScale="92500" lnSpcReduction="10000"/>
          </a:bodyPr>
          <a:lstStyle/>
          <a:p>
            <a:pPr>
              <a:lnSpc>
                <a:spcPct val="114000"/>
              </a:lnSpc>
            </a:pPr>
            <a:r>
              <a:rPr lang="en-US" sz="2000" dirty="0"/>
              <a:t>Detailed How-To explaining the step-by-step renewal process. This is perfect for lobbies and waiting rooms.</a:t>
            </a:r>
          </a:p>
          <a:p>
            <a:pPr>
              <a:lnSpc>
                <a:spcPct val="114000"/>
              </a:lnSpc>
            </a:pPr>
            <a:r>
              <a:rPr lang="en-US" sz="2000" dirty="0">
                <a:latin typeface="Segoe UI"/>
                <a:cs typeface="Segoe UI"/>
              </a:rPr>
              <a:t>Short videos made for social media and advertising, including “Take Care” and “Stay Covered”.</a:t>
            </a:r>
            <a:endParaRPr lang="en-US" sz="2000" dirty="0"/>
          </a:p>
        </p:txBody>
      </p:sp>
      <p:sp>
        <p:nvSpPr>
          <p:cNvPr id="3" name="Title 2">
            <a:extLst>
              <a:ext uri="{FF2B5EF4-FFF2-40B4-BE49-F238E27FC236}">
                <a16:creationId xmlns:a16="http://schemas.microsoft.com/office/drawing/2014/main" id="{6FAAD557-7D25-2F3E-CBC5-BAEF6FE72480}"/>
              </a:ext>
            </a:extLst>
          </p:cNvPr>
          <p:cNvSpPr>
            <a:spLocks noGrp="1"/>
          </p:cNvSpPr>
          <p:nvPr>
            <p:ph type="title"/>
          </p:nvPr>
        </p:nvSpPr>
        <p:spPr/>
        <p:txBody>
          <a:bodyPr/>
          <a:lstStyle/>
          <a:p>
            <a:r>
              <a:rPr lang="en-US" dirty="0"/>
              <a:t>Videos</a:t>
            </a:r>
          </a:p>
        </p:txBody>
      </p:sp>
      <p:pic>
        <p:nvPicPr>
          <p:cNvPr id="5" name="Picture 4" descr="A picture containing text, font, screenshot, yellow&#10;&#10;Description automatically generated">
            <a:extLst>
              <a:ext uri="{FF2B5EF4-FFF2-40B4-BE49-F238E27FC236}">
                <a16:creationId xmlns:a16="http://schemas.microsoft.com/office/drawing/2014/main" id="{C0EEE1D3-714C-A1F8-C108-B7D9414421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421206"/>
            <a:ext cx="3435827" cy="1855394"/>
          </a:xfrm>
          <a:prstGeom prst="rect">
            <a:avLst/>
          </a:prstGeom>
          <a:ln>
            <a:solidFill>
              <a:schemeClr val="tx1"/>
            </a:solidFill>
          </a:ln>
        </p:spPr>
      </p:pic>
      <p:pic>
        <p:nvPicPr>
          <p:cNvPr id="4" name="Picture 3" descr="A picture containing text, screenshot, font, logo&#10;&#10;Description automatically generated">
            <a:extLst>
              <a:ext uri="{FF2B5EF4-FFF2-40B4-BE49-F238E27FC236}">
                <a16:creationId xmlns:a16="http://schemas.microsoft.com/office/drawing/2014/main" id="{E1579790-B067-747B-1A84-DDF6ADCDF1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1958892"/>
            <a:ext cx="3718200" cy="2003508"/>
          </a:xfrm>
          <a:prstGeom prst="rect">
            <a:avLst/>
          </a:prstGeom>
          <a:ln>
            <a:solidFill>
              <a:schemeClr val="tx1"/>
            </a:solidFill>
          </a:ln>
        </p:spPr>
      </p:pic>
      <p:pic>
        <p:nvPicPr>
          <p:cNvPr id="11" name="Picture 10">
            <a:extLst>
              <a:ext uri="{FF2B5EF4-FFF2-40B4-BE49-F238E27FC236}">
                <a16:creationId xmlns:a16="http://schemas.microsoft.com/office/drawing/2014/main" id="{5B6E98C3-3A96-D92E-350E-604D1EF6ED2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68243" y="4040348"/>
            <a:ext cx="3537616" cy="1855393"/>
          </a:xfrm>
          <a:prstGeom prst="rect">
            <a:avLst/>
          </a:prstGeom>
          <a:ln>
            <a:solidFill>
              <a:schemeClr val="tx1"/>
            </a:solidFill>
          </a:ln>
        </p:spPr>
      </p:pic>
      <p:pic>
        <p:nvPicPr>
          <p:cNvPr id="9" name="Picture 8">
            <a:extLst>
              <a:ext uri="{FF2B5EF4-FFF2-40B4-BE49-F238E27FC236}">
                <a16:creationId xmlns:a16="http://schemas.microsoft.com/office/drawing/2014/main" id="{5D183199-1428-0AF5-AB9F-2B2E101C45E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076042" y="4643594"/>
            <a:ext cx="3023744" cy="1933341"/>
          </a:xfrm>
          <a:prstGeom prst="rect">
            <a:avLst/>
          </a:prstGeom>
          <a:ln>
            <a:solidFill>
              <a:schemeClr val="tx1"/>
            </a:solidFill>
          </a:ln>
        </p:spPr>
      </p:pic>
    </p:spTree>
    <p:extLst>
      <p:ext uri="{BB962C8B-B14F-4D97-AF65-F5344CB8AC3E}">
        <p14:creationId xmlns:p14="http://schemas.microsoft.com/office/powerpoint/2010/main" val="286533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5A42DC-8B7D-43D2-34CE-35C278C15B90}"/>
              </a:ext>
            </a:extLst>
          </p:cNvPr>
          <p:cNvSpPr>
            <a:spLocks noGrp="1"/>
          </p:cNvSpPr>
          <p:nvPr>
            <p:ph type="body" sz="quarter" idx="11"/>
          </p:nvPr>
        </p:nvSpPr>
        <p:spPr>
          <a:xfrm>
            <a:off x="457199" y="1447800"/>
            <a:ext cx="4533550" cy="5212080"/>
          </a:xfrm>
        </p:spPr>
        <p:txBody>
          <a:bodyPr vert="horz" lIns="91440" tIns="45720" rIns="91440" bIns="45720" rtlCol="0" anchor="t">
            <a:normAutofit/>
          </a:bodyPr>
          <a:lstStyle/>
          <a:p>
            <a:r>
              <a:rPr lang="en-US" sz="2000" dirty="0">
                <a:latin typeface="Segoe UI"/>
                <a:cs typeface="Segoe UI"/>
              </a:rPr>
              <a:t>Radio readers are scripts for radio hosts to read on air and share information about Medi-Cal renewals.</a:t>
            </a:r>
          </a:p>
          <a:p>
            <a:r>
              <a:rPr lang="en-US" sz="2000" dirty="0">
                <a:latin typeface="Segoe UI"/>
                <a:cs typeface="Segoe UI"/>
              </a:rPr>
              <a:t>A MAT release is a pre-written article about renewals for community newspapers, websites, and newsletters.</a:t>
            </a:r>
          </a:p>
          <a:p>
            <a:r>
              <a:rPr lang="en-US" sz="2000" dirty="0"/>
              <a:t>There are pitch emails to send with each of these to ask news outlets to use them.</a:t>
            </a:r>
          </a:p>
        </p:txBody>
      </p:sp>
      <p:sp>
        <p:nvSpPr>
          <p:cNvPr id="2" name="Title 1">
            <a:extLst>
              <a:ext uri="{FF2B5EF4-FFF2-40B4-BE49-F238E27FC236}">
                <a16:creationId xmlns:a16="http://schemas.microsoft.com/office/drawing/2014/main" id="{E2224702-C2DE-AE0F-1930-EFF15746F188}"/>
              </a:ext>
            </a:extLst>
          </p:cNvPr>
          <p:cNvSpPr>
            <a:spLocks noGrp="1"/>
          </p:cNvSpPr>
          <p:nvPr>
            <p:ph type="title"/>
          </p:nvPr>
        </p:nvSpPr>
        <p:spPr/>
        <p:txBody>
          <a:bodyPr/>
          <a:lstStyle/>
          <a:p>
            <a:r>
              <a:rPr lang="en-US" dirty="0"/>
              <a:t>Media Outreach Resources </a:t>
            </a:r>
          </a:p>
        </p:txBody>
      </p:sp>
      <p:pic>
        <p:nvPicPr>
          <p:cNvPr id="7" name="Picture 6">
            <a:extLst>
              <a:ext uri="{FF2B5EF4-FFF2-40B4-BE49-F238E27FC236}">
                <a16:creationId xmlns:a16="http://schemas.microsoft.com/office/drawing/2014/main" id="{855CEC47-00D5-7D60-23A8-C34D91E4B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1" y="1447800"/>
            <a:ext cx="3337168" cy="4318687"/>
          </a:xfrm>
          <a:prstGeom prst="rect">
            <a:avLst/>
          </a:prstGeom>
          <a:solidFill>
            <a:schemeClr val="bg1"/>
          </a:solidFill>
          <a:ln>
            <a:solidFill>
              <a:schemeClr val="tx1"/>
            </a:solidFill>
          </a:ln>
        </p:spPr>
      </p:pic>
      <p:pic>
        <p:nvPicPr>
          <p:cNvPr id="9" name="Picture 8">
            <a:extLst>
              <a:ext uri="{FF2B5EF4-FFF2-40B4-BE49-F238E27FC236}">
                <a16:creationId xmlns:a16="http://schemas.microsoft.com/office/drawing/2014/main" id="{0BB54087-34F4-834E-B2A0-6C1F946C2007}"/>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8610600" y="2328837"/>
            <a:ext cx="3341942" cy="4324865"/>
          </a:xfrm>
          <a:prstGeom prst="rect">
            <a:avLst/>
          </a:prstGeom>
          <a:solidFill>
            <a:schemeClr val="bg1"/>
          </a:solidFill>
          <a:ln>
            <a:solidFill>
              <a:schemeClr val="tx1"/>
            </a:solidFill>
          </a:ln>
        </p:spPr>
      </p:pic>
    </p:spTree>
    <p:extLst>
      <p:ext uri="{BB962C8B-B14F-4D97-AF65-F5344CB8AC3E}">
        <p14:creationId xmlns:p14="http://schemas.microsoft.com/office/powerpoint/2010/main" val="2721874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24702-C2DE-AE0F-1930-EFF15746F188}"/>
              </a:ext>
            </a:extLst>
          </p:cNvPr>
          <p:cNvSpPr>
            <a:spLocks noGrp="1"/>
          </p:cNvSpPr>
          <p:nvPr>
            <p:ph type="title"/>
          </p:nvPr>
        </p:nvSpPr>
        <p:spPr/>
        <p:txBody>
          <a:bodyPr/>
          <a:lstStyle/>
          <a:p>
            <a:r>
              <a:rPr lang="en-US" dirty="0"/>
              <a:t>Tailored Audience Resources</a:t>
            </a:r>
          </a:p>
        </p:txBody>
      </p:sp>
      <p:sp>
        <p:nvSpPr>
          <p:cNvPr id="12" name="Content Placeholder 11">
            <a:extLst>
              <a:ext uri="{FF2B5EF4-FFF2-40B4-BE49-F238E27FC236}">
                <a16:creationId xmlns:a16="http://schemas.microsoft.com/office/drawing/2014/main" id="{4E41AAB5-FF95-9BDE-6666-FAD27C0FFCD6}"/>
              </a:ext>
            </a:extLst>
          </p:cNvPr>
          <p:cNvSpPr>
            <a:spLocks noGrp="1"/>
          </p:cNvSpPr>
          <p:nvPr>
            <p:ph idx="1"/>
          </p:nvPr>
        </p:nvSpPr>
        <p:spPr>
          <a:xfrm>
            <a:off x="449617" y="2057400"/>
            <a:ext cx="10904183" cy="760384"/>
          </a:xfrm>
        </p:spPr>
        <p:txBody>
          <a:bodyPr>
            <a:normAutofit lnSpcReduction="10000"/>
          </a:bodyPr>
          <a:lstStyle/>
          <a:p>
            <a:r>
              <a:rPr lang="en-US" sz="2000" kern="100" dirty="0">
                <a:latin typeface="Calibri" panose="020F0502020204030204" pitchFamily="34" charset="0"/>
                <a:ea typeface="Calibri" panose="020F0502020204030204" pitchFamily="34" charset="0"/>
                <a:cs typeface="Times New Roman" panose="02020603050405020304" pitchFamily="18" charset="0"/>
              </a:rPr>
              <a:t>T</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ailored resources for specific audiences and outreach partners, including In-Home Supportive Services (IHSS), Managed Care Plans (MCP), Providers, Schools and Families, and older Californians.</a:t>
            </a:r>
            <a:endParaRPr lang="en-US" sz="2000" dirty="0"/>
          </a:p>
        </p:txBody>
      </p:sp>
      <p:pic>
        <p:nvPicPr>
          <p:cNvPr id="8" name="Picture 7" descr="A close-up of a questionnaire&#10;&#10;Description automatically generated">
            <a:extLst>
              <a:ext uri="{FF2B5EF4-FFF2-40B4-BE49-F238E27FC236}">
                <a16:creationId xmlns:a16="http://schemas.microsoft.com/office/drawing/2014/main" id="{973F3B3E-8251-23DB-C9CD-89C880948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590" y="3010453"/>
            <a:ext cx="2800819" cy="3621748"/>
          </a:xfrm>
          <a:prstGeom prst="rect">
            <a:avLst/>
          </a:prstGeom>
          <a:ln w="15875">
            <a:solidFill>
              <a:schemeClr val="tx1"/>
            </a:solidFill>
          </a:ln>
        </p:spPr>
      </p:pic>
      <p:pic>
        <p:nvPicPr>
          <p:cNvPr id="6" name="Picture 5" descr="A yellow and blue sign with text and images of a person holding a baby&#10;&#10;Description automatically generated">
            <a:extLst>
              <a:ext uri="{FF2B5EF4-FFF2-40B4-BE49-F238E27FC236}">
                <a16:creationId xmlns:a16="http://schemas.microsoft.com/office/drawing/2014/main" id="{D5E31275-D986-F395-DAB7-1AE9BFB87A1E}"/>
              </a:ext>
            </a:extLst>
          </p:cNvPr>
          <p:cNvPicPr>
            <a:picLocks noChangeAspect="1"/>
          </p:cNvPicPr>
          <p:nvPr/>
        </p:nvPicPr>
        <p:blipFill rotWithShape="1">
          <a:blip r:embed="rId4">
            <a:extLst>
              <a:ext uri="{28A0092B-C50C-407E-A947-70E740481C1C}">
                <a14:useLocalDpi xmlns:a14="http://schemas.microsoft.com/office/drawing/2010/main" val="0"/>
              </a:ext>
            </a:extLst>
          </a:blip>
          <a:srcRect t="7454"/>
          <a:stretch/>
        </p:blipFill>
        <p:spPr>
          <a:xfrm>
            <a:off x="838200" y="3034687"/>
            <a:ext cx="3137186" cy="3686132"/>
          </a:xfrm>
          <a:prstGeom prst="rect">
            <a:avLst/>
          </a:prstGeom>
        </p:spPr>
      </p:pic>
      <p:pic>
        <p:nvPicPr>
          <p:cNvPr id="16" name="Picture 15">
            <a:extLst>
              <a:ext uri="{FF2B5EF4-FFF2-40B4-BE49-F238E27FC236}">
                <a16:creationId xmlns:a16="http://schemas.microsoft.com/office/drawing/2014/main" id="{587D60F2-FCF0-9D24-F97D-5883BD9F47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2764983"/>
            <a:ext cx="3137186" cy="4059887"/>
          </a:xfrm>
          <a:prstGeom prst="rect">
            <a:avLst/>
          </a:prstGeom>
          <a:solidFill>
            <a:schemeClr val="bg1"/>
          </a:solidFill>
        </p:spPr>
      </p:pic>
    </p:spTree>
    <p:extLst>
      <p:ext uri="{BB962C8B-B14F-4D97-AF65-F5344CB8AC3E}">
        <p14:creationId xmlns:p14="http://schemas.microsoft.com/office/powerpoint/2010/main" val="1860883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1F68996-6EEC-051D-860C-4DDAFBFDC9F4}"/>
              </a:ext>
            </a:extLst>
          </p:cNvPr>
          <p:cNvSpPr>
            <a:spLocks noGrp="1"/>
          </p:cNvSpPr>
          <p:nvPr>
            <p:ph type="body" sz="quarter" idx="11"/>
          </p:nvPr>
        </p:nvSpPr>
        <p:spPr>
          <a:xfrm>
            <a:off x="457200" y="1690688"/>
            <a:ext cx="10896600" cy="4329112"/>
          </a:xfrm>
        </p:spPr>
        <p:txBody>
          <a:bodyPr anchor="ctr">
            <a:normAutofit/>
          </a:bodyPr>
          <a:lstStyle/>
          <a:p>
            <a:pPr marL="0" indent="0" algn="ctr">
              <a:spcBef>
                <a:spcPct val="0"/>
              </a:spcBef>
              <a:buNone/>
            </a:pPr>
            <a:r>
              <a:rPr lang="en-US" sz="2400" b="1" dirty="0">
                <a:solidFill>
                  <a:srgbClr val="2D6E8D"/>
                </a:solidFill>
                <a:latin typeface="Segoe UI"/>
                <a:ea typeface="+mj-ea"/>
                <a:cs typeface="Segoe UI"/>
              </a:rPr>
              <a:t>Ambassador Resources: </a:t>
            </a:r>
            <a:endParaRPr lang="en-US" sz="2400" b="1" dirty="0">
              <a:solidFill>
                <a:srgbClr val="2D6E8D"/>
              </a:solidFill>
              <a:latin typeface="Segoe UI"/>
              <a:ea typeface="+mj-ea"/>
              <a:cs typeface="Segoe UI"/>
              <a:hlinkClick r:id="rId3">
                <a:extLst>
                  <a:ext uri="{A12FA001-AC4F-418D-AE19-62706E023703}">
                    <ahyp:hlinkClr xmlns:ahyp="http://schemas.microsoft.com/office/drawing/2018/hyperlinkcolor" val="tx"/>
                  </a:ext>
                </a:extLst>
              </a:hlinkClick>
            </a:endParaRPr>
          </a:p>
          <a:p>
            <a:pPr marL="0" indent="0" algn="ctr">
              <a:buNone/>
            </a:pPr>
            <a:r>
              <a:rPr lang="en-US" sz="2000" dirty="0">
                <a:hlinkClick r:id="rId3"/>
              </a:rPr>
              <a:t>Ambassador sign-up page</a:t>
            </a:r>
            <a:endParaRPr lang="en-US" sz="2000" dirty="0"/>
          </a:p>
          <a:p>
            <a:pPr marL="0" indent="0" algn="ctr">
              <a:buNone/>
            </a:pPr>
            <a:r>
              <a:rPr lang="en-US" sz="2000" u="sng" dirty="0">
                <a:hlinkClick r:id="rId4"/>
              </a:rPr>
              <a:t>Medi-Cal Continuous Coverage Requirement</a:t>
            </a:r>
            <a:r>
              <a:rPr lang="en-US" sz="2000" dirty="0">
                <a:hlinkClick r:id="rId4"/>
              </a:rPr>
              <a:t>, Unwinding and Renewal Tool kit </a:t>
            </a:r>
            <a:endParaRPr lang="en-US" sz="2000" dirty="0"/>
          </a:p>
          <a:p>
            <a:pPr marL="0" indent="0" algn="ctr">
              <a:buNone/>
            </a:pPr>
            <a:r>
              <a:rPr lang="en-US" sz="2000" dirty="0">
                <a:latin typeface="Segoe UI"/>
                <a:cs typeface="Segoe UI"/>
                <a:hlinkClick r:id="rId5"/>
              </a:rPr>
              <a:t>Keep Your Community Covered Resource Hub</a:t>
            </a:r>
            <a:endParaRPr lang="en-US" sz="2000" dirty="0">
              <a:latin typeface="Segoe UI"/>
              <a:cs typeface="Segoe UI"/>
            </a:endParaRPr>
          </a:p>
          <a:p>
            <a:pPr marL="0" indent="0" algn="ctr">
              <a:buNone/>
            </a:pPr>
            <a:endParaRPr lang="en-US" sz="2000" dirty="0">
              <a:latin typeface="Segoe UI"/>
              <a:cs typeface="Segoe UI"/>
            </a:endParaRPr>
          </a:p>
          <a:p>
            <a:pPr marL="0" indent="0" algn="ctr">
              <a:spcBef>
                <a:spcPct val="0"/>
              </a:spcBef>
              <a:buNone/>
            </a:pPr>
            <a:r>
              <a:rPr lang="en-US" sz="2400" b="1" dirty="0">
                <a:solidFill>
                  <a:srgbClr val="2D6E8D"/>
                </a:solidFill>
                <a:latin typeface="Segoe UI"/>
                <a:ea typeface="+mj-ea"/>
                <a:cs typeface="Segoe UI"/>
              </a:rPr>
              <a:t>Medi-Cal member-facing pages: </a:t>
            </a:r>
          </a:p>
          <a:p>
            <a:pPr marL="0" indent="0" algn="ctr">
              <a:buNone/>
            </a:pPr>
            <a:r>
              <a:rPr lang="en-US" sz="2000" dirty="0">
                <a:hlinkClick r:id="rId6"/>
              </a:rPr>
              <a:t>Keep Your Medi-Cal Coverage - English member landing page</a:t>
            </a:r>
            <a:endParaRPr lang="en-US" sz="2000" dirty="0"/>
          </a:p>
          <a:p>
            <a:pPr marL="0" indent="0" algn="ctr">
              <a:buNone/>
            </a:pPr>
            <a:r>
              <a:rPr lang="en-US" sz="2000" dirty="0">
                <a:hlinkClick r:id="rId7"/>
              </a:rPr>
              <a:t>Mantenga Su Medi-Cal - Spanish member landing page</a:t>
            </a:r>
            <a:endParaRPr lang="en-US" sz="2000" dirty="0"/>
          </a:p>
        </p:txBody>
      </p:sp>
      <p:sp>
        <p:nvSpPr>
          <p:cNvPr id="2" name="Title 1">
            <a:extLst>
              <a:ext uri="{FF2B5EF4-FFF2-40B4-BE49-F238E27FC236}">
                <a16:creationId xmlns:a16="http://schemas.microsoft.com/office/drawing/2014/main" id="{81D1A5EF-B070-CB64-9006-C6341B898CF1}"/>
              </a:ext>
            </a:extLst>
          </p:cNvPr>
          <p:cNvSpPr>
            <a:spLocks noGrp="1"/>
          </p:cNvSpPr>
          <p:nvPr>
            <p:ph type="title"/>
          </p:nvPr>
        </p:nvSpPr>
        <p:spPr/>
        <p:txBody>
          <a:bodyPr/>
          <a:lstStyle/>
          <a:p>
            <a:r>
              <a:rPr lang="en-US" dirty="0">
                <a:latin typeface="Segoe UI"/>
                <a:cs typeface="Segoe UI"/>
              </a:rPr>
              <a:t>Pages to Bookmark</a:t>
            </a:r>
            <a:endParaRPr lang="en-US" dirty="0"/>
          </a:p>
        </p:txBody>
      </p:sp>
    </p:spTree>
    <p:extLst>
      <p:ext uri="{BB962C8B-B14F-4D97-AF65-F5344CB8AC3E}">
        <p14:creationId xmlns:p14="http://schemas.microsoft.com/office/powerpoint/2010/main" val="3353227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22" y="185905"/>
            <a:ext cx="10515600" cy="833535"/>
          </a:xfrm>
        </p:spPr>
        <p:txBody>
          <a:bodyPr>
            <a:normAutofit fontScale="90000"/>
          </a:bodyPr>
          <a:lstStyle/>
          <a:p>
            <a:pPr algn="ctr"/>
            <a:br>
              <a:rPr lang="en-US" sz="4000" dirty="0"/>
            </a:br>
            <a:r>
              <a:rPr lang="en-US" sz="4000" dirty="0"/>
              <a:t>Communication and Outreach Best Practices</a:t>
            </a:r>
          </a:p>
        </p:txBody>
      </p:sp>
      <p:sp>
        <p:nvSpPr>
          <p:cNvPr id="3" name="Content Placeholder 2"/>
          <p:cNvSpPr>
            <a:spLocks noGrp="1"/>
          </p:cNvSpPr>
          <p:nvPr>
            <p:ph idx="1"/>
          </p:nvPr>
        </p:nvSpPr>
        <p:spPr>
          <a:xfrm>
            <a:off x="737755" y="1485900"/>
            <a:ext cx="10515600" cy="4769427"/>
          </a:xfrm>
        </p:spPr>
        <p:txBody>
          <a:bodyPr>
            <a:normAutofit fontScale="92500" lnSpcReduction="10000"/>
          </a:bodyPr>
          <a:lstStyle/>
          <a:p>
            <a:r>
              <a:rPr lang="en-US" sz="2400" dirty="0"/>
              <a:t>The Department of Health Care Services (DHCS) is committed to improving the usability of written communications distributed to our enrollees. </a:t>
            </a:r>
          </a:p>
          <a:p>
            <a:r>
              <a:rPr lang="en-US" sz="2400" dirty="0"/>
              <a:t>For the past several years, DHCS has worked with a communications vendor, to review, update, and test different forms with and notices with current Medi-Cal enrollees to determine areas in need of improvement.</a:t>
            </a:r>
          </a:p>
          <a:p>
            <a:r>
              <a:rPr lang="en-US" sz="2400" dirty="0"/>
              <a:t>DHCS received valuable feedback from this process and has moved forward to incorporate the feedback from this process into all DHCS written communication.</a:t>
            </a:r>
          </a:p>
          <a:p>
            <a:r>
              <a:rPr lang="en-US" sz="2400" dirty="0"/>
              <a:t>The goal is to ensure enrollees can easily understand how to apply for and retain their Medi-Cal coverage and also understand any changes that may result in their benefits. </a:t>
            </a:r>
            <a:br>
              <a:rPr lang="en-US" sz="2400" dirty="0"/>
            </a:br>
            <a:endParaRPr lang="en-US" sz="2400" dirty="0"/>
          </a:p>
        </p:txBody>
      </p:sp>
    </p:spTree>
    <p:extLst>
      <p:ext uri="{BB962C8B-B14F-4D97-AF65-F5344CB8AC3E}">
        <p14:creationId xmlns:p14="http://schemas.microsoft.com/office/powerpoint/2010/main" val="3323348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34801-0B66-A6D0-65BD-7B1D4F87A9CF}"/>
              </a:ext>
            </a:extLst>
          </p:cNvPr>
          <p:cNvSpPr>
            <a:spLocks noGrp="1"/>
          </p:cNvSpPr>
          <p:nvPr>
            <p:ph type="ctrTitle"/>
          </p:nvPr>
        </p:nvSpPr>
        <p:spPr/>
        <p:txBody>
          <a:bodyPr/>
          <a:lstStyle/>
          <a:p>
            <a:r>
              <a:rPr lang="en-US" dirty="0"/>
              <a:t>Medi-Cal Continuous Coverage Unwinding</a:t>
            </a:r>
          </a:p>
        </p:txBody>
      </p:sp>
      <p:sp>
        <p:nvSpPr>
          <p:cNvPr id="3" name="TextBox 2">
            <a:extLst>
              <a:ext uri="{FF2B5EF4-FFF2-40B4-BE49-F238E27FC236}">
                <a16:creationId xmlns:a16="http://schemas.microsoft.com/office/drawing/2014/main" id="{FE81E838-8035-A362-6D91-1146A6A0BDDE}"/>
              </a:ext>
            </a:extLst>
          </p:cNvPr>
          <p:cNvSpPr txBox="1"/>
          <p:nvPr/>
        </p:nvSpPr>
        <p:spPr>
          <a:xfrm>
            <a:off x="1815399" y="6250781"/>
            <a:ext cx="3493574" cy="369332"/>
          </a:xfrm>
          <a:prstGeom prst="rect">
            <a:avLst/>
          </a:prstGeom>
          <a:noFill/>
        </p:spPr>
        <p:txBody>
          <a:bodyPr wrap="square" rtlCol="0" anchor="ctr">
            <a:spAutoFit/>
          </a:bodyPr>
          <a:lstStyle/>
          <a:p>
            <a:r>
              <a:rPr lang="en-US" sz="1800" b="1" dirty="0">
                <a:solidFill>
                  <a:srgbClr val="14315A"/>
                </a:solidFill>
                <a:latin typeface="Segoe UI" panose="020B0502040204020203" pitchFamily="34" charset="0"/>
                <a:cs typeface="Segoe UI" panose="020B0502040204020203" pitchFamily="34" charset="0"/>
              </a:rPr>
              <a:t>Medi-Cal Eligibility Division</a:t>
            </a:r>
          </a:p>
        </p:txBody>
      </p:sp>
    </p:spTree>
    <p:extLst>
      <p:ext uri="{BB962C8B-B14F-4D97-AF65-F5344CB8AC3E}">
        <p14:creationId xmlns:p14="http://schemas.microsoft.com/office/powerpoint/2010/main" val="62128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92ADF-2268-46AD-80B8-A24DBDB82E5B}"/>
              </a:ext>
            </a:extLst>
          </p:cNvPr>
          <p:cNvSpPr>
            <a:spLocks noGrp="1"/>
          </p:cNvSpPr>
          <p:nvPr>
            <p:ph type="title"/>
          </p:nvPr>
        </p:nvSpPr>
        <p:spPr/>
        <p:txBody>
          <a:bodyPr/>
          <a:lstStyle/>
          <a:p>
            <a:r>
              <a:rPr lang="en-US" dirty="0"/>
              <a:t>User Testing Benefits &amp; Purpose</a:t>
            </a:r>
          </a:p>
        </p:txBody>
      </p:sp>
      <p:sp>
        <p:nvSpPr>
          <p:cNvPr id="3" name="Content Placeholder 2">
            <a:extLst>
              <a:ext uri="{FF2B5EF4-FFF2-40B4-BE49-F238E27FC236}">
                <a16:creationId xmlns:a16="http://schemas.microsoft.com/office/drawing/2014/main" id="{02309889-F108-3C15-A936-F79828B18790}"/>
              </a:ext>
            </a:extLst>
          </p:cNvPr>
          <p:cNvSpPr>
            <a:spLocks noGrp="1"/>
          </p:cNvSpPr>
          <p:nvPr>
            <p:ph idx="1"/>
          </p:nvPr>
        </p:nvSpPr>
        <p:spPr/>
        <p:txBody>
          <a:bodyPr>
            <a:normAutofit fontScale="77500" lnSpcReduction="20000"/>
          </a:bodyPr>
          <a:lstStyle/>
          <a:p>
            <a:r>
              <a:rPr lang="en-US" dirty="0"/>
              <a:t>Ensure Clarity and Accessibility: Ensures that outreach materials are clear, concise, and easy to understand for the target audience.</a:t>
            </a:r>
          </a:p>
          <a:p>
            <a:r>
              <a:rPr lang="en-US" dirty="0"/>
              <a:t>Enhance the User Experience: Provides insight into how outreach materials are received and experienced by users with the goal to improve the user experience. </a:t>
            </a:r>
          </a:p>
          <a:p>
            <a:r>
              <a:rPr lang="en-US" dirty="0"/>
              <a:t>Identify Barriers and Concerns: Allows for the identification of potential barriers or concerns that may prevent individuals from engaging with the Medi-Cal program. </a:t>
            </a:r>
          </a:p>
          <a:p>
            <a:r>
              <a:rPr lang="en-US" dirty="0"/>
              <a:t>Tailor Outreach Efforts: Helps the Department align outreach efforts with the specific needs and preferences of the target audience. </a:t>
            </a:r>
          </a:p>
          <a:p>
            <a:endParaRPr lang="en-US" dirty="0"/>
          </a:p>
        </p:txBody>
      </p:sp>
    </p:spTree>
    <p:extLst>
      <p:ext uri="{BB962C8B-B14F-4D97-AF65-F5344CB8AC3E}">
        <p14:creationId xmlns:p14="http://schemas.microsoft.com/office/powerpoint/2010/main" val="2795998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318" y="324633"/>
            <a:ext cx="10359737" cy="1325563"/>
          </a:xfrm>
        </p:spPr>
        <p:txBody>
          <a:bodyPr>
            <a:normAutofit/>
          </a:bodyPr>
          <a:lstStyle/>
          <a:p>
            <a:pPr algn="ctr"/>
            <a:r>
              <a:rPr lang="en-US" sz="4000" dirty="0"/>
              <a:t>User Testing Process &amp; Results</a:t>
            </a:r>
          </a:p>
        </p:txBody>
      </p:sp>
      <p:sp>
        <p:nvSpPr>
          <p:cNvPr id="3" name="Content Placeholder 2"/>
          <p:cNvSpPr>
            <a:spLocks noGrp="1"/>
          </p:cNvSpPr>
          <p:nvPr>
            <p:ph idx="1"/>
          </p:nvPr>
        </p:nvSpPr>
        <p:spPr>
          <a:xfrm>
            <a:off x="547254" y="1566745"/>
            <a:ext cx="11097491" cy="4615846"/>
          </a:xfrm>
        </p:spPr>
        <p:txBody>
          <a:bodyPr>
            <a:normAutofit fontScale="92500" lnSpcReduction="10000"/>
          </a:bodyPr>
          <a:lstStyle/>
          <a:p>
            <a:r>
              <a:rPr lang="en-US" dirty="0"/>
              <a:t>DHCS recruited and interviewed Medi-Cal enrollees with varying backgrounds and demographic differences to review and provide their feedback on several different Medi-Cal forms and notices. </a:t>
            </a:r>
          </a:p>
          <a:p>
            <a:r>
              <a:rPr lang="en-US" dirty="0"/>
              <a:t>The results of user testing prompted DHCS to ensure the following is completed when updating written communications:</a:t>
            </a:r>
          </a:p>
          <a:p>
            <a:pPr lvl="2"/>
            <a:r>
              <a:rPr lang="en-US" dirty="0">
                <a:solidFill>
                  <a:srgbClr val="2D6E8D"/>
                </a:solidFill>
              </a:rPr>
              <a:t>Remove complex terms and jargon</a:t>
            </a:r>
          </a:p>
          <a:p>
            <a:pPr lvl="2"/>
            <a:r>
              <a:rPr lang="en-US" dirty="0">
                <a:solidFill>
                  <a:srgbClr val="2D6E8D"/>
                </a:solidFill>
              </a:rPr>
              <a:t>Omit non-essential information</a:t>
            </a:r>
          </a:p>
          <a:p>
            <a:pPr lvl="2"/>
            <a:r>
              <a:rPr lang="en-US" dirty="0">
                <a:solidFill>
                  <a:srgbClr val="2D6E8D"/>
                </a:solidFill>
              </a:rPr>
              <a:t>Present information in a logical manner</a:t>
            </a:r>
          </a:p>
          <a:p>
            <a:pPr lvl="2"/>
            <a:r>
              <a:rPr lang="en-US" dirty="0">
                <a:solidFill>
                  <a:srgbClr val="2D6E8D"/>
                </a:solidFill>
              </a:rPr>
              <a:t>Provide clarifying explanations throughout the document</a:t>
            </a:r>
          </a:p>
          <a:p>
            <a:pPr lvl="2"/>
            <a:r>
              <a:rPr lang="en-US" dirty="0">
                <a:solidFill>
                  <a:srgbClr val="2D6E8D"/>
                </a:solidFill>
              </a:rPr>
              <a:t>Provide clear information on who an enrollee can contact with questions</a:t>
            </a:r>
          </a:p>
        </p:txBody>
      </p:sp>
    </p:spTree>
    <p:extLst>
      <p:ext uri="{BB962C8B-B14F-4D97-AF65-F5344CB8AC3E}">
        <p14:creationId xmlns:p14="http://schemas.microsoft.com/office/powerpoint/2010/main" val="1638502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Age 26-49 Adult Expansion</a:t>
            </a:r>
          </a:p>
        </p:txBody>
      </p:sp>
      <p:sp>
        <p:nvSpPr>
          <p:cNvPr id="3" name="Subtitle 2"/>
          <p:cNvSpPr>
            <a:spLocks noGrp="1"/>
          </p:cNvSpPr>
          <p:nvPr>
            <p:ph type="subTitle" idx="1"/>
          </p:nvPr>
        </p:nvSpPr>
        <p:spPr/>
        <p:txBody>
          <a:bodyPr>
            <a:normAutofit/>
          </a:bodyPr>
          <a:lstStyle/>
          <a:p>
            <a:r>
              <a:rPr lang="en-US" sz="3200" dirty="0"/>
              <a:t>January 1, 2024</a:t>
            </a:r>
          </a:p>
        </p:txBody>
      </p:sp>
      <p:sp>
        <p:nvSpPr>
          <p:cNvPr id="4" name="TextBox 3"/>
          <p:cNvSpPr txBox="1"/>
          <p:nvPr/>
        </p:nvSpPr>
        <p:spPr>
          <a:xfrm>
            <a:off x="1985520" y="6152914"/>
            <a:ext cx="3493574" cy="369332"/>
          </a:xfrm>
          <a:prstGeom prst="rect">
            <a:avLst/>
          </a:prstGeom>
          <a:noFill/>
        </p:spPr>
        <p:txBody>
          <a:bodyPr wrap="square" rtlCol="0" anchor="ctr">
            <a:spAutoFit/>
          </a:bodyPr>
          <a:lstStyle/>
          <a:p>
            <a:r>
              <a:rPr lang="en-US" sz="1800" b="1" dirty="0">
                <a:solidFill>
                  <a:srgbClr val="14315A"/>
                </a:solidFill>
                <a:latin typeface="Segoe UI" panose="020B0502040204020203" pitchFamily="34" charset="0"/>
                <a:cs typeface="Segoe UI" panose="020B0502040204020203" pitchFamily="34" charset="0"/>
              </a:rPr>
              <a:t>Medi-Cal Eligibility Division</a:t>
            </a:r>
          </a:p>
        </p:txBody>
      </p:sp>
    </p:spTree>
    <p:extLst>
      <p:ext uri="{BB962C8B-B14F-4D97-AF65-F5344CB8AC3E}">
        <p14:creationId xmlns:p14="http://schemas.microsoft.com/office/powerpoint/2010/main" val="1547330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EEE9A-50E2-A123-177C-F29BB79579DE}"/>
              </a:ext>
            </a:extLst>
          </p:cNvPr>
          <p:cNvSpPr>
            <a:spLocks noGrp="1"/>
          </p:cNvSpPr>
          <p:nvPr>
            <p:ph type="title"/>
          </p:nvPr>
        </p:nvSpPr>
        <p:spPr/>
        <p:txBody>
          <a:bodyPr/>
          <a:lstStyle/>
          <a:p>
            <a:r>
              <a:rPr lang="en-US" dirty="0">
                <a:latin typeface="Segoe UI"/>
                <a:cs typeface="Segoe UI"/>
              </a:rPr>
              <a:t>Age 26-49 Adult Expansion</a:t>
            </a:r>
            <a:endParaRPr lang="en-US" dirty="0"/>
          </a:p>
        </p:txBody>
      </p:sp>
      <p:sp>
        <p:nvSpPr>
          <p:cNvPr id="3" name="Content Placeholder 2">
            <a:extLst>
              <a:ext uri="{FF2B5EF4-FFF2-40B4-BE49-F238E27FC236}">
                <a16:creationId xmlns:a16="http://schemas.microsoft.com/office/drawing/2014/main" id="{8AC3D3E5-ACDC-E6DB-165B-B2A2A36DB249}"/>
              </a:ext>
            </a:extLst>
          </p:cNvPr>
          <p:cNvSpPr>
            <a:spLocks noGrp="1"/>
          </p:cNvSpPr>
          <p:nvPr>
            <p:ph idx="1"/>
          </p:nvPr>
        </p:nvSpPr>
        <p:spPr/>
        <p:txBody>
          <a:bodyPr>
            <a:normAutofit fontScale="92500"/>
          </a:bodyPr>
          <a:lstStyle/>
          <a:p>
            <a:r>
              <a:rPr lang="en-US" sz="2800" dirty="0"/>
              <a:t>The Adult Expansion will implement on January 1, 2024, and will provide full coverage Medi-Cal to California residents, regardless of immigration status, if they meet all Medi-Cal eligibility criteria. </a:t>
            </a:r>
          </a:p>
          <a:p>
            <a:r>
              <a:rPr lang="en-US" sz="2800" dirty="0"/>
              <a:t>With this expansion, full coverage Medi-Cal will be available to all otherwise eligible Californians, regardless of immigration status.</a:t>
            </a:r>
          </a:p>
          <a:p>
            <a:r>
              <a:rPr lang="en-US" sz="2800" dirty="0"/>
              <a:t>The Governor’s 2022-2023 Budget estimates the Adult Expansion population to be 707,000 individuals. </a:t>
            </a:r>
          </a:p>
          <a:p>
            <a:endParaRPr lang="en-US" dirty="0"/>
          </a:p>
        </p:txBody>
      </p:sp>
      <p:sp>
        <p:nvSpPr>
          <p:cNvPr id="4" name="Rectangle 3">
            <a:extLst>
              <a:ext uri="{FF2B5EF4-FFF2-40B4-BE49-F238E27FC236}">
                <a16:creationId xmlns:a16="http://schemas.microsoft.com/office/drawing/2014/main" id="{1AF73F38-E036-09D1-0F77-7BED719687E9}"/>
              </a:ext>
            </a:extLst>
          </p:cNvPr>
          <p:cNvSpPr/>
          <p:nvPr/>
        </p:nvSpPr>
        <p:spPr>
          <a:xfrm>
            <a:off x="0" y="0"/>
            <a:ext cx="627322" cy="6858000"/>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954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DBDE-2D58-CE02-3BDC-1CEE0E3A1E2F}"/>
              </a:ext>
            </a:extLst>
          </p:cNvPr>
          <p:cNvSpPr>
            <a:spLocks noGrp="1"/>
          </p:cNvSpPr>
          <p:nvPr>
            <p:ph type="title"/>
          </p:nvPr>
        </p:nvSpPr>
        <p:spPr/>
        <p:txBody>
          <a:bodyPr/>
          <a:lstStyle/>
          <a:p>
            <a:r>
              <a:rPr lang="en-US" dirty="0"/>
              <a:t>Impacted Populations</a:t>
            </a:r>
          </a:p>
        </p:txBody>
      </p:sp>
      <p:sp>
        <p:nvSpPr>
          <p:cNvPr id="3" name="Content Placeholder 2">
            <a:extLst>
              <a:ext uri="{FF2B5EF4-FFF2-40B4-BE49-F238E27FC236}">
                <a16:creationId xmlns:a16="http://schemas.microsoft.com/office/drawing/2014/main" id="{A79B406E-BC15-6A4C-4252-A9CD3671974F}"/>
              </a:ext>
            </a:extLst>
          </p:cNvPr>
          <p:cNvSpPr>
            <a:spLocks noGrp="1"/>
          </p:cNvSpPr>
          <p:nvPr>
            <p:ph idx="1"/>
          </p:nvPr>
        </p:nvSpPr>
        <p:spPr>
          <a:xfrm>
            <a:off x="838200" y="1957161"/>
            <a:ext cx="10951404" cy="4351338"/>
          </a:xfrm>
        </p:spPr>
        <p:txBody>
          <a:bodyPr/>
          <a:lstStyle/>
          <a:p>
            <a:r>
              <a:rPr lang="en-US" dirty="0"/>
              <a:t>New Enrollee Population: </a:t>
            </a:r>
          </a:p>
          <a:p>
            <a:pPr lvl="1"/>
            <a:r>
              <a:rPr lang="en-US" dirty="0"/>
              <a:t>Individuals who are 26 through 49 years of age in January 2024, who are not currently enrolled in Medi-Cal, who apply for Medi-Cal starting January 1, 2024, and who meet all eligibility criteria for full scope Medi-Cal, except for satisfactory immigration status (SIS). </a:t>
            </a:r>
          </a:p>
          <a:p>
            <a:r>
              <a:rPr lang="en-US" dirty="0"/>
              <a:t>Transition Population:</a:t>
            </a:r>
          </a:p>
          <a:p>
            <a:pPr lvl="1"/>
            <a:r>
              <a:rPr lang="en-US" dirty="0"/>
              <a:t>Individuals who are 26 through 49 years of age and are currently enrolled in restricted scope Medi-Cal because they do not have an SIS or are unable to establish SIS for full scope Medi-Cal.</a:t>
            </a:r>
          </a:p>
        </p:txBody>
      </p:sp>
      <p:sp>
        <p:nvSpPr>
          <p:cNvPr id="4" name="Rectangle 3">
            <a:extLst>
              <a:ext uri="{FF2B5EF4-FFF2-40B4-BE49-F238E27FC236}">
                <a16:creationId xmlns:a16="http://schemas.microsoft.com/office/drawing/2014/main" id="{0C6B2680-F2D9-25FB-7C45-F809F1559CBD}"/>
              </a:ext>
            </a:extLst>
          </p:cNvPr>
          <p:cNvSpPr/>
          <p:nvPr/>
        </p:nvSpPr>
        <p:spPr>
          <a:xfrm>
            <a:off x="0" y="0"/>
            <a:ext cx="627322" cy="6858000"/>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5127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3E59F-8459-1DDD-6BFD-8DD5C33E6363}"/>
              </a:ext>
            </a:extLst>
          </p:cNvPr>
          <p:cNvSpPr>
            <a:spLocks noGrp="1"/>
          </p:cNvSpPr>
          <p:nvPr>
            <p:ph type="title"/>
          </p:nvPr>
        </p:nvSpPr>
        <p:spPr/>
        <p:txBody>
          <a:bodyPr/>
          <a:lstStyle/>
          <a:p>
            <a:r>
              <a:rPr lang="en-US" dirty="0"/>
              <a:t>Retroactive Medi-Cal</a:t>
            </a:r>
          </a:p>
        </p:txBody>
      </p:sp>
      <p:sp>
        <p:nvSpPr>
          <p:cNvPr id="3" name="Content Placeholder 2">
            <a:extLst>
              <a:ext uri="{FF2B5EF4-FFF2-40B4-BE49-F238E27FC236}">
                <a16:creationId xmlns:a16="http://schemas.microsoft.com/office/drawing/2014/main" id="{29111AFC-812C-F3C0-29F4-C6BCEF2C4167}"/>
              </a:ext>
            </a:extLst>
          </p:cNvPr>
          <p:cNvSpPr>
            <a:spLocks noGrp="1"/>
          </p:cNvSpPr>
          <p:nvPr>
            <p:ph idx="1"/>
          </p:nvPr>
        </p:nvSpPr>
        <p:spPr/>
        <p:txBody>
          <a:bodyPr/>
          <a:lstStyle/>
          <a:p>
            <a:r>
              <a:rPr lang="en-US" dirty="0"/>
              <a:t>Applicants can request retroactive Medi-Cal coverage for up to three months prior to the month of application. </a:t>
            </a:r>
          </a:p>
          <a:p>
            <a:r>
              <a:rPr lang="en-US" dirty="0"/>
              <a:t>Under the Age 26-49 Adult Expansion, full scope retroactive coverage will be available no sooner than January 2024. </a:t>
            </a:r>
          </a:p>
          <a:p>
            <a:pPr lvl="1"/>
            <a:r>
              <a:rPr lang="en-US" dirty="0"/>
              <a:t>Eligible Age 26-49 Adult Expansion individuals, who request retroactive coverage for any month(s) prior to the month of implementation, will be granted restricted scope Medi-Cal based on eligibility policies in effect prior to implementation of the Age 26-49 Adult Expansion. </a:t>
            </a:r>
          </a:p>
        </p:txBody>
      </p:sp>
      <p:sp>
        <p:nvSpPr>
          <p:cNvPr id="4" name="Rectangle 3">
            <a:extLst>
              <a:ext uri="{FF2B5EF4-FFF2-40B4-BE49-F238E27FC236}">
                <a16:creationId xmlns:a16="http://schemas.microsoft.com/office/drawing/2014/main" id="{21947BAD-1A41-5943-0DA7-021A7AF6E126}"/>
              </a:ext>
            </a:extLst>
          </p:cNvPr>
          <p:cNvSpPr/>
          <p:nvPr/>
        </p:nvSpPr>
        <p:spPr>
          <a:xfrm>
            <a:off x="0" y="0"/>
            <a:ext cx="627322" cy="6858000"/>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4366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CA4B-5D32-EA85-7BB2-55C10ACC55A0}"/>
              </a:ext>
            </a:extLst>
          </p:cNvPr>
          <p:cNvSpPr>
            <a:spLocks noGrp="1"/>
          </p:cNvSpPr>
          <p:nvPr>
            <p:ph type="title"/>
          </p:nvPr>
        </p:nvSpPr>
        <p:spPr/>
        <p:txBody>
          <a:bodyPr/>
          <a:lstStyle/>
          <a:p>
            <a:r>
              <a:rPr lang="en-US" dirty="0">
                <a:latin typeface="Segoe UI"/>
                <a:cs typeface="Segoe UI"/>
              </a:rPr>
              <a:t>Noticing</a:t>
            </a:r>
            <a:endParaRPr lang="en-US" dirty="0"/>
          </a:p>
        </p:txBody>
      </p:sp>
      <p:sp>
        <p:nvSpPr>
          <p:cNvPr id="3" name="Content Placeholder 2">
            <a:extLst>
              <a:ext uri="{FF2B5EF4-FFF2-40B4-BE49-F238E27FC236}">
                <a16:creationId xmlns:a16="http://schemas.microsoft.com/office/drawing/2014/main" id="{9EFA5485-A12B-9D4F-D0EB-C523D9E63D58}"/>
              </a:ext>
            </a:extLst>
          </p:cNvPr>
          <p:cNvSpPr>
            <a:spLocks noGrp="1"/>
          </p:cNvSpPr>
          <p:nvPr>
            <p:ph idx="1"/>
          </p:nvPr>
        </p:nvSpPr>
        <p:spPr>
          <a:xfrm>
            <a:off x="927914" y="1791357"/>
            <a:ext cx="10515600" cy="4351338"/>
          </a:xfrm>
        </p:spPr>
        <p:txBody>
          <a:bodyPr/>
          <a:lstStyle/>
          <a:p>
            <a:r>
              <a:rPr lang="en-US" dirty="0"/>
              <a:t>First Notice (General Information Notice) and Frequently Asked Questions (FAQ)</a:t>
            </a:r>
          </a:p>
          <a:p>
            <a:pPr lvl="1"/>
            <a:r>
              <a:rPr lang="en-US" dirty="0"/>
              <a:t>Transition Population</a:t>
            </a:r>
          </a:p>
          <a:p>
            <a:r>
              <a:rPr lang="en-US" dirty="0"/>
              <a:t>Second Notice (Notice of Action Snippets)</a:t>
            </a:r>
          </a:p>
          <a:p>
            <a:pPr lvl="1"/>
            <a:r>
              <a:rPr lang="en-US" dirty="0"/>
              <a:t>Transition Population and New Enrollees</a:t>
            </a:r>
          </a:p>
          <a:p>
            <a:r>
              <a:rPr lang="en-US" dirty="0"/>
              <a:t>Third Notice (Managed Care Enrollment Notice)</a:t>
            </a:r>
          </a:p>
          <a:p>
            <a:pPr lvl="1"/>
            <a:r>
              <a:rPr lang="en-US" dirty="0"/>
              <a:t>Transition Population</a:t>
            </a:r>
          </a:p>
          <a:p>
            <a:pPr marL="457200" lvl="1" indent="0">
              <a:buNone/>
            </a:pPr>
            <a:endParaRPr lang="en-US" dirty="0"/>
          </a:p>
        </p:txBody>
      </p:sp>
      <p:sp>
        <p:nvSpPr>
          <p:cNvPr id="4" name="Rectangle 3">
            <a:extLst>
              <a:ext uri="{FF2B5EF4-FFF2-40B4-BE49-F238E27FC236}">
                <a16:creationId xmlns:a16="http://schemas.microsoft.com/office/drawing/2014/main" id="{9AE15972-7288-4D1E-A25E-CE0647855D99}"/>
              </a:ext>
            </a:extLst>
          </p:cNvPr>
          <p:cNvSpPr/>
          <p:nvPr/>
        </p:nvSpPr>
        <p:spPr>
          <a:xfrm>
            <a:off x="0" y="0"/>
            <a:ext cx="627322" cy="6858000"/>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7402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9DC0C3-A154-6C90-E9C1-A886239C6CD0}"/>
              </a:ext>
            </a:extLst>
          </p:cNvPr>
          <p:cNvSpPr/>
          <p:nvPr/>
        </p:nvSpPr>
        <p:spPr>
          <a:xfrm>
            <a:off x="0" y="0"/>
            <a:ext cx="12192000" cy="6858000"/>
          </a:xfrm>
          <a:prstGeom prst="rect">
            <a:avLst/>
          </a:prstGeom>
          <a:solidFill>
            <a:schemeClr val="accent5">
              <a:lumMod val="5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Object 3">
            <a:extLst>
              <a:ext uri="{FF2B5EF4-FFF2-40B4-BE49-F238E27FC236}">
                <a16:creationId xmlns:a16="http://schemas.microsoft.com/office/drawing/2014/main" id="{732C830F-AD15-426C-CC8B-472B1C7CC0BF}"/>
              </a:ext>
            </a:extLst>
          </p:cNvPr>
          <p:cNvGraphicFramePr>
            <a:graphicFrameLocks noChangeAspect="1"/>
          </p:cNvGraphicFramePr>
          <p:nvPr/>
        </p:nvGraphicFramePr>
        <p:xfrm>
          <a:off x="1348055" y="748427"/>
          <a:ext cx="3886200" cy="5029200"/>
        </p:xfrm>
        <a:graphic>
          <a:graphicData uri="http://schemas.openxmlformats.org/presentationml/2006/ole">
            <mc:AlternateContent xmlns:mc="http://schemas.openxmlformats.org/markup-compatibility/2006">
              <mc:Choice xmlns:v="urn:schemas-microsoft-com:vml" Requires="v">
                <p:oleObj name="Acrobat Document" r:id="rId2" imgW="3886044" imgH="5029200" progId="Acrobat.Document.DC">
                  <p:embed/>
                </p:oleObj>
              </mc:Choice>
              <mc:Fallback>
                <p:oleObj name="Acrobat Document" r:id="rId2" imgW="3886044" imgH="5029200" progId="Acrobat.Document.DC">
                  <p:embed/>
                  <p:pic>
                    <p:nvPicPr>
                      <p:cNvPr id="4" name="Object 3">
                        <a:extLst>
                          <a:ext uri="{FF2B5EF4-FFF2-40B4-BE49-F238E27FC236}">
                            <a16:creationId xmlns:a16="http://schemas.microsoft.com/office/drawing/2014/main" id="{732C830F-AD15-426C-CC8B-472B1C7CC0BF}"/>
                          </a:ext>
                        </a:extLst>
                      </p:cNvPr>
                      <p:cNvPicPr/>
                      <p:nvPr/>
                    </p:nvPicPr>
                    <p:blipFill>
                      <a:blip r:embed="rId3"/>
                      <a:stretch>
                        <a:fillRect/>
                      </a:stretch>
                    </p:blipFill>
                    <p:spPr>
                      <a:xfrm>
                        <a:off x="1348055" y="748427"/>
                        <a:ext cx="3886200" cy="50292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460840BE-0CC9-B127-F9D2-418543E214C9}"/>
              </a:ext>
            </a:extLst>
          </p:cNvPr>
          <p:cNvGraphicFramePr>
            <a:graphicFrameLocks noChangeAspect="1"/>
          </p:cNvGraphicFramePr>
          <p:nvPr/>
        </p:nvGraphicFramePr>
        <p:xfrm>
          <a:off x="6957745" y="748427"/>
          <a:ext cx="3886200" cy="5029200"/>
        </p:xfrm>
        <a:graphic>
          <a:graphicData uri="http://schemas.openxmlformats.org/presentationml/2006/ole">
            <mc:AlternateContent xmlns:mc="http://schemas.openxmlformats.org/markup-compatibility/2006">
              <mc:Choice xmlns:v="urn:schemas-microsoft-com:vml" Requires="v">
                <p:oleObj name="Acrobat Document" r:id="rId4" imgW="3886044" imgH="5029200" progId="Acrobat.Document.DC">
                  <p:embed/>
                </p:oleObj>
              </mc:Choice>
              <mc:Fallback>
                <p:oleObj name="Acrobat Document" r:id="rId4" imgW="3886044" imgH="5029200" progId="Acrobat.Document.DC">
                  <p:embed/>
                  <p:pic>
                    <p:nvPicPr>
                      <p:cNvPr id="13" name="Object 12">
                        <a:extLst>
                          <a:ext uri="{FF2B5EF4-FFF2-40B4-BE49-F238E27FC236}">
                            <a16:creationId xmlns:a16="http://schemas.microsoft.com/office/drawing/2014/main" id="{460840BE-0CC9-B127-F9D2-418543E214C9}"/>
                          </a:ext>
                        </a:extLst>
                      </p:cNvPr>
                      <p:cNvPicPr/>
                      <p:nvPr/>
                    </p:nvPicPr>
                    <p:blipFill>
                      <a:blip r:embed="rId5"/>
                      <a:stretch>
                        <a:fillRect/>
                      </a:stretch>
                    </p:blipFill>
                    <p:spPr>
                      <a:xfrm>
                        <a:off x="6957745" y="748427"/>
                        <a:ext cx="3886200" cy="5029200"/>
                      </a:xfrm>
                      <a:prstGeom prst="rect">
                        <a:avLst/>
                      </a:prstGeom>
                    </p:spPr>
                  </p:pic>
                </p:oleObj>
              </mc:Fallback>
            </mc:AlternateContent>
          </a:graphicData>
        </a:graphic>
      </p:graphicFrame>
    </p:spTree>
    <p:extLst>
      <p:ext uri="{BB962C8B-B14F-4D97-AF65-F5344CB8AC3E}">
        <p14:creationId xmlns:p14="http://schemas.microsoft.com/office/powerpoint/2010/main" val="1811793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E28F7-EBC1-260F-8AA8-CE2A1837B8A7}"/>
              </a:ext>
            </a:extLst>
          </p:cNvPr>
          <p:cNvSpPr>
            <a:spLocks noGrp="1"/>
          </p:cNvSpPr>
          <p:nvPr>
            <p:ph type="title"/>
          </p:nvPr>
        </p:nvSpPr>
        <p:spPr/>
        <p:txBody>
          <a:bodyPr/>
          <a:lstStyle/>
          <a:p>
            <a:r>
              <a:rPr lang="en-US" dirty="0"/>
              <a:t>Outreach</a:t>
            </a:r>
          </a:p>
        </p:txBody>
      </p:sp>
      <p:sp>
        <p:nvSpPr>
          <p:cNvPr id="3" name="Content Placeholder 2">
            <a:extLst>
              <a:ext uri="{FF2B5EF4-FFF2-40B4-BE49-F238E27FC236}">
                <a16:creationId xmlns:a16="http://schemas.microsoft.com/office/drawing/2014/main" id="{781D4DA5-D5E0-5515-EFE0-83A6B6C59F34}"/>
              </a:ext>
            </a:extLst>
          </p:cNvPr>
          <p:cNvSpPr>
            <a:spLocks noGrp="1"/>
          </p:cNvSpPr>
          <p:nvPr>
            <p:ph idx="1"/>
          </p:nvPr>
        </p:nvSpPr>
        <p:spPr>
          <a:xfrm>
            <a:off x="838200" y="1957161"/>
            <a:ext cx="10515600" cy="4351338"/>
          </a:xfrm>
        </p:spPr>
        <p:txBody>
          <a:bodyPr>
            <a:normAutofit fontScale="92500" lnSpcReduction="20000"/>
          </a:bodyPr>
          <a:lstStyle/>
          <a:p>
            <a:r>
              <a:rPr lang="en-US" sz="2800" dirty="0"/>
              <a:t>DHCS is developing a Global Outreach Toolkit that will be translated into all threshold languages.</a:t>
            </a:r>
          </a:p>
          <a:p>
            <a:r>
              <a:rPr lang="en-US" sz="2800" dirty="0"/>
              <a:t>DHCS highly recommends counties and partners utilize the messaging and integrate it into their outreach and social media campaigns. </a:t>
            </a:r>
          </a:p>
          <a:p>
            <a:r>
              <a:rPr lang="en-US" sz="2800" dirty="0"/>
              <a:t>DHCS will share the global outreach language broadly for use by Medi-Cal Managed Care Plans, other State departments, Medi-Cal providers, and other community partners for use in their outreach activities. </a:t>
            </a:r>
          </a:p>
          <a:p>
            <a:endParaRPr lang="en-US" dirty="0"/>
          </a:p>
        </p:txBody>
      </p:sp>
      <p:sp>
        <p:nvSpPr>
          <p:cNvPr id="4" name="Rectangle 3">
            <a:extLst>
              <a:ext uri="{FF2B5EF4-FFF2-40B4-BE49-F238E27FC236}">
                <a16:creationId xmlns:a16="http://schemas.microsoft.com/office/drawing/2014/main" id="{54C42CAF-9E8E-F59F-D9D1-AFB593276BFD}"/>
              </a:ext>
            </a:extLst>
          </p:cNvPr>
          <p:cNvSpPr/>
          <p:nvPr/>
        </p:nvSpPr>
        <p:spPr>
          <a:xfrm>
            <a:off x="0" y="0"/>
            <a:ext cx="627322" cy="6858000"/>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9906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B9B57-13D1-F8C4-3F97-95085F29192F}"/>
              </a:ext>
            </a:extLst>
          </p:cNvPr>
          <p:cNvSpPr>
            <a:spLocks noGrp="1"/>
          </p:cNvSpPr>
          <p:nvPr>
            <p:ph type="title"/>
          </p:nvPr>
        </p:nvSpPr>
        <p:spPr>
          <a:xfrm>
            <a:off x="838200" y="334813"/>
            <a:ext cx="10515600" cy="1325563"/>
          </a:xfrm>
        </p:spPr>
        <p:txBody>
          <a:bodyPr>
            <a:normAutofit/>
          </a:bodyPr>
          <a:lstStyle/>
          <a:p>
            <a:pPr algn="l"/>
            <a:r>
              <a:rPr lang="en-US" sz="3600" dirty="0">
                <a:latin typeface="Segoe UI"/>
                <a:cs typeface="Segoe UI"/>
              </a:rPr>
              <a:t>Resources for Direct Outreach</a:t>
            </a:r>
          </a:p>
        </p:txBody>
      </p:sp>
      <p:sp>
        <p:nvSpPr>
          <p:cNvPr id="3" name="Content Placeholder 2">
            <a:extLst>
              <a:ext uri="{FF2B5EF4-FFF2-40B4-BE49-F238E27FC236}">
                <a16:creationId xmlns:a16="http://schemas.microsoft.com/office/drawing/2014/main" id="{C3583153-E549-1614-CC98-C50A01421F44}"/>
              </a:ext>
            </a:extLst>
          </p:cNvPr>
          <p:cNvSpPr>
            <a:spLocks noGrp="1"/>
          </p:cNvSpPr>
          <p:nvPr>
            <p:ph idx="1"/>
          </p:nvPr>
        </p:nvSpPr>
        <p:spPr>
          <a:xfrm>
            <a:off x="918157" y="1499461"/>
            <a:ext cx="7403910" cy="5023726"/>
          </a:xfrm>
        </p:spPr>
        <p:txBody>
          <a:bodyPr vert="horz" lIns="91440" tIns="45720" rIns="91440" bIns="45720" rtlCol="0" anchor="t">
            <a:normAutofit fontScale="92500" lnSpcReduction="10000"/>
          </a:bodyPr>
          <a:lstStyle/>
          <a:p>
            <a:r>
              <a:rPr lang="en-US" sz="2600" dirty="0">
                <a:latin typeface="Segoe UI"/>
                <a:cs typeface="Segoe UI"/>
              </a:rPr>
              <a:t>New </a:t>
            </a:r>
            <a:r>
              <a:rPr lang="en-US" sz="2600" b="1" dirty="0">
                <a:latin typeface="Segoe UI"/>
                <a:cs typeface="Segoe UI"/>
              </a:rPr>
              <a:t>.gov landing page </a:t>
            </a:r>
            <a:r>
              <a:rPr lang="en-US" sz="2600" dirty="0">
                <a:latin typeface="Segoe UI"/>
                <a:cs typeface="Segoe UI"/>
              </a:rPr>
              <a:t>with information on expanded eligibility and how to apply for Medi-Cal</a:t>
            </a:r>
          </a:p>
          <a:p>
            <a:r>
              <a:rPr lang="en-US" sz="2600" dirty="0">
                <a:latin typeface="Segoe UI"/>
                <a:cs typeface="Segoe UI"/>
              </a:rPr>
              <a:t>DHCS providing for Navigators, Ambassadors and other partners:</a:t>
            </a:r>
          </a:p>
          <a:p>
            <a:pPr lvl="1"/>
            <a:r>
              <a:rPr lang="en-US" dirty="0">
                <a:latin typeface="Segoe UI"/>
                <a:cs typeface="Segoe UI"/>
              </a:rPr>
              <a:t>Key messages</a:t>
            </a:r>
          </a:p>
          <a:p>
            <a:pPr lvl="1"/>
            <a:r>
              <a:rPr lang="en-US" dirty="0">
                <a:latin typeface="Segoe UI"/>
                <a:cs typeface="Segoe UI"/>
              </a:rPr>
              <a:t>Video</a:t>
            </a:r>
          </a:p>
          <a:p>
            <a:pPr lvl="1"/>
            <a:r>
              <a:rPr lang="en-US" dirty="0">
                <a:latin typeface="Segoe UI"/>
                <a:cs typeface="Segoe UI"/>
              </a:rPr>
              <a:t>Flyers </a:t>
            </a:r>
          </a:p>
          <a:p>
            <a:pPr lvl="1"/>
            <a:r>
              <a:rPr lang="en-US" dirty="0">
                <a:latin typeface="Segoe UI"/>
                <a:cs typeface="Segoe UI"/>
              </a:rPr>
              <a:t>Call scripts</a:t>
            </a:r>
          </a:p>
          <a:p>
            <a:pPr lvl="1"/>
            <a:r>
              <a:rPr lang="en-US" dirty="0">
                <a:latin typeface="Segoe UI"/>
                <a:cs typeface="Segoe UI"/>
              </a:rPr>
              <a:t>Email copy</a:t>
            </a:r>
          </a:p>
          <a:p>
            <a:pPr lvl="1"/>
            <a:r>
              <a:rPr lang="en-US" dirty="0">
                <a:latin typeface="Segoe UI"/>
                <a:cs typeface="Segoe UI"/>
              </a:rPr>
              <a:t>Web copy</a:t>
            </a:r>
          </a:p>
          <a:p>
            <a:pPr lvl="1"/>
            <a:r>
              <a:rPr lang="en-US" dirty="0">
                <a:latin typeface="Segoe UI"/>
                <a:cs typeface="Segoe UI"/>
              </a:rPr>
              <a:t>Social media graphics/copy</a:t>
            </a:r>
          </a:p>
          <a:p>
            <a:endParaRPr lang="en-US" sz="2000" dirty="0">
              <a:latin typeface="Segoe UI"/>
              <a:cs typeface="Segoe UI"/>
            </a:endParaRPr>
          </a:p>
          <a:p>
            <a:endParaRPr lang="en-US" sz="2000" dirty="0">
              <a:latin typeface="Segoe UI"/>
              <a:cs typeface="Segoe UI"/>
            </a:endParaRPr>
          </a:p>
        </p:txBody>
      </p:sp>
      <p:pic>
        <p:nvPicPr>
          <p:cNvPr id="6" name="Picture 5" descr="A poster of a medical insurance&#10;&#10;Description automatically generated">
            <a:extLst>
              <a:ext uri="{FF2B5EF4-FFF2-40B4-BE49-F238E27FC236}">
                <a16:creationId xmlns:a16="http://schemas.microsoft.com/office/drawing/2014/main" id="{B1D24F5D-85BE-6733-69AC-DDA42FF469BA}"/>
              </a:ext>
            </a:extLst>
          </p:cNvPr>
          <p:cNvPicPr>
            <a:picLocks noChangeAspect="1"/>
          </p:cNvPicPr>
          <p:nvPr/>
        </p:nvPicPr>
        <p:blipFill>
          <a:blip r:embed="rId3"/>
          <a:stretch>
            <a:fillRect/>
          </a:stretch>
        </p:blipFill>
        <p:spPr>
          <a:xfrm>
            <a:off x="8426016" y="484187"/>
            <a:ext cx="3122335" cy="3981793"/>
          </a:xfrm>
          <a:prstGeom prst="rect">
            <a:avLst/>
          </a:prstGeom>
          <a:ln>
            <a:solidFill>
              <a:schemeClr val="tx1"/>
            </a:solidFill>
          </a:ln>
        </p:spPr>
      </p:pic>
      <p:pic>
        <p:nvPicPr>
          <p:cNvPr id="7" name="Picture 2">
            <a:extLst>
              <a:ext uri="{FF2B5EF4-FFF2-40B4-BE49-F238E27FC236}">
                <a16:creationId xmlns:a16="http://schemas.microsoft.com/office/drawing/2014/main" id="{5229B9A6-4ED5-D2ED-8E40-DF11F7D47942}"/>
              </a:ext>
            </a:extLst>
          </p:cNvPr>
          <p:cNvPicPr>
            <a:picLocks noChangeAspect="1"/>
          </p:cNvPicPr>
          <p:nvPr/>
        </p:nvPicPr>
        <p:blipFill>
          <a:blip r:embed="rId4"/>
          <a:srcRect/>
          <a:stretch>
            <a:fillRect/>
          </a:stretch>
        </p:blipFill>
        <p:spPr>
          <a:xfrm rot="1161757">
            <a:off x="9460278" y="4113761"/>
            <a:ext cx="1760394" cy="2276995"/>
          </a:xfrm>
          <a:prstGeom prst="rect">
            <a:avLst/>
          </a:prstGeom>
        </p:spPr>
      </p:pic>
      <p:sp>
        <p:nvSpPr>
          <p:cNvPr id="4" name="Rectangle 3">
            <a:extLst>
              <a:ext uri="{FF2B5EF4-FFF2-40B4-BE49-F238E27FC236}">
                <a16:creationId xmlns:a16="http://schemas.microsoft.com/office/drawing/2014/main" id="{A442E3FD-9190-5CF3-CFA2-623492E01168}"/>
              </a:ext>
            </a:extLst>
          </p:cNvPr>
          <p:cNvSpPr/>
          <p:nvPr/>
        </p:nvSpPr>
        <p:spPr>
          <a:xfrm>
            <a:off x="0" y="0"/>
            <a:ext cx="627322" cy="6858000"/>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478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34A2F-214B-71E8-0A62-73210DE63E2B}"/>
              </a:ext>
            </a:extLst>
          </p:cNvPr>
          <p:cNvSpPr>
            <a:spLocks noGrp="1"/>
          </p:cNvSpPr>
          <p:nvPr>
            <p:ph type="title"/>
          </p:nvPr>
        </p:nvSpPr>
        <p:spPr/>
        <p:txBody>
          <a:bodyPr/>
          <a:lstStyle/>
          <a:p>
            <a:r>
              <a:rPr lang="en-US" dirty="0"/>
              <a:t>Medi-Cal Continuous Coverage Unwinding</a:t>
            </a:r>
          </a:p>
        </p:txBody>
      </p:sp>
      <p:sp>
        <p:nvSpPr>
          <p:cNvPr id="3" name="Content Placeholder 2">
            <a:extLst>
              <a:ext uri="{FF2B5EF4-FFF2-40B4-BE49-F238E27FC236}">
                <a16:creationId xmlns:a16="http://schemas.microsoft.com/office/drawing/2014/main" id="{32EEEB17-E272-5098-E26C-18E995C31730}"/>
              </a:ext>
            </a:extLst>
          </p:cNvPr>
          <p:cNvSpPr>
            <a:spLocks noGrp="1"/>
          </p:cNvSpPr>
          <p:nvPr>
            <p:ph idx="1"/>
          </p:nvPr>
        </p:nvSpPr>
        <p:spPr/>
        <p:txBody>
          <a:bodyPr/>
          <a:lstStyle/>
          <a:p>
            <a:r>
              <a:rPr lang="en-US" dirty="0"/>
              <a:t>DHCS Continuous Coverage Unwinding Guiding Principal:</a:t>
            </a:r>
          </a:p>
          <a:p>
            <a:pPr lvl="1"/>
            <a:r>
              <a:rPr lang="en-US" b="1" dirty="0">
                <a:solidFill>
                  <a:schemeClr val="tx1">
                    <a:lumMod val="85000"/>
                    <a:lumOff val="15000"/>
                  </a:schemeClr>
                </a:solidFill>
              </a:rPr>
              <a:t>Maximizing Continuity of Coverage for Medi-Cal beneficiaries</a:t>
            </a:r>
          </a:p>
          <a:p>
            <a:r>
              <a:rPr lang="en-US" dirty="0"/>
              <a:t>Ensuring individuals have timely and correct redeterminations based upon their current information</a:t>
            </a:r>
          </a:p>
          <a:p>
            <a:r>
              <a:rPr lang="en-US" dirty="0"/>
              <a:t>Implementing innovative policy and waivers to relieve the administrative burden on County Eligibility Workers and beneficiaries.</a:t>
            </a:r>
          </a:p>
        </p:txBody>
      </p:sp>
    </p:spTree>
    <p:extLst>
      <p:ext uri="{BB962C8B-B14F-4D97-AF65-F5344CB8AC3E}">
        <p14:creationId xmlns:p14="http://schemas.microsoft.com/office/powerpoint/2010/main" val="140810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AE961-FF55-84FA-2913-42D28D841162}"/>
              </a:ext>
            </a:extLst>
          </p:cNvPr>
          <p:cNvSpPr>
            <a:spLocks noGrp="1"/>
          </p:cNvSpPr>
          <p:nvPr>
            <p:ph type="title"/>
          </p:nvPr>
        </p:nvSpPr>
        <p:spPr/>
        <p:txBody>
          <a:bodyPr/>
          <a:lstStyle/>
          <a:p>
            <a:r>
              <a:rPr lang="en-US" dirty="0">
                <a:latin typeface="Segoe UI"/>
                <a:cs typeface="Segoe UI"/>
              </a:rPr>
              <a:t>Immigration Status</a:t>
            </a:r>
            <a:endParaRPr lang="en-US" dirty="0"/>
          </a:p>
        </p:txBody>
      </p:sp>
      <p:sp>
        <p:nvSpPr>
          <p:cNvPr id="3" name="Content Placeholder 2">
            <a:extLst>
              <a:ext uri="{FF2B5EF4-FFF2-40B4-BE49-F238E27FC236}">
                <a16:creationId xmlns:a16="http://schemas.microsoft.com/office/drawing/2014/main" id="{72927B06-F295-A913-4F3F-245E0FC40963}"/>
              </a:ext>
            </a:extLst>
          </p:cNvPr>
          <p:cNvSpPr>
            <a:spLocks noGrp="1"/>
          </p:cNvSpPr>
          <p:nvPr>
            <p:ph idx="1"/>
          </p:nvPr>
        </p:nvSpPr>
        <p:spPr/>
        <p:txBody>
          <a:bodyPr/>
          <a:lstStyle/>
          <a:p>
            <a:r>
              <a:rPr lang="en-US" dirty="0"/>
              <a:t>Applying for or using Medi-Cal will not affect an individual’s immigration status. </a:t>
            </a:r>
          </a:p>
          <a:p>
            <a:r>
              <a:rPr lang="en-US" dirty="0"/>
              <a:t>The U.S. Department of Homeland Security and U.S. Citizenship and Immigration Services do NOT consider health, food, and housing services as part of the public charge determination. </a:t>
            </a:r>
          </a:p>
          <a:p>
            <a:endParaRPr lang="en-US" dirty="0"/>
          </a:p>
        </p:txBody>
      </p:sp>
      <p:sp>
        <p:nvSpPr>
          <p:cNvPr id="4" name="Rectangle 3">
            <a:extLst>
              <a:ext uri="{FF2B5EF4-FFF2-40B4-BE49-F238E27FC236}">
                <a16:creationId xmlns:a16="http://schemas.microsoft.com/office/drawing/2014/main" id="{C24EC46E-828F-6C88-07BB-1E0D5C405D4E}"/>
              </a:ext>
            </a:extLst>
          </p:cNvPr>
          <p:cNvSpPr/>
          <p:nvPr/>
        </p:nvSpPr>
        <p:spPr>
          <a:xfrm>
            <a:off x="0" y="0"/>
            <a:ext cx="627322" cy="6858000"/>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6032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101E-7039-09C7-AEDA-4A07968CCC37}"/>
              </a:ext>
            </a:extLst>
          </p:cNvPr>
          <p:cNvSpPr>
            <a:spLocks noGrp="1"/>
          </p:cNvSpPr>
          <p:nvPr>
            <p:ph type="title"/>
          </p:nvPr>
        </p:nvSpPr>
        <p:spPr>
          <a:xfrm>
            <a:off x="849086" y="242073"/>
            <a:ext cx="10515600" cy="1325563"/>
          </a:xfrm>
        </p:spPr>
        <p:txBody>
          <a:bodyPr/>
          <a:lstStyle/>
          <a:p>
            <a:r>
              <a:rPr lang="en-US" dirty="0"/>
              <a:t>Stakeholder Engagement</a:t>
            </a:r>
          </a:p>
        </p:txBody>
      </p:sp>
      <p:sp>
        <p:nvSpPr>
          <p:cNvPr id="3" name="Content Placeholder 2">
            <a:extLst>
              <a:ext uri="{FF2B5EF4-FFF2-40B4-BE49-F238E27FC236}">
                <a16:creationId xmlns:a16="http://schemas.microsoft.com/office/drawing/2014/main" id="{B42E4F3B-D202-70D9-BC4D-37426BCFACC5}"/>
              </a:ext>
            </a:extLst>
          </p:cNvPr>
          <p:cNvSpPr>
            <a:spLocks noGrp="1"/>
          </p:cNvSpPr>
          <p:nvPr>
            <p:ph idx="1"/>
          </p:nvPr>
        </p:nvSpPr>
        <p:spPr>
          <a:xfrm>
            <a:off x="849086" y="1198179"/>
            <a:ext cx="10515600" cy="6124903"/>
          </a:xfrm>
        </p:spPr>
        <p:txBody>
          <a:bodyPr>
            <a:normAutofit fontScale="62500" lnSpcReduction="20000"/>
          </a:bodyPr>
          <a:lstStyle/>
          <a:p>
            <a:r>
              <a:rPr lang="en-US" sz="4500" dirty="0"/>
              <a:t>Provider and Medi-Cal Managed Care Plan Updates</a:t>
            </a:r>
          </a:p>
          <a:p>
            <a:pPr lvl="1">
              <a:lnSpc>
                <a:spcPct val="120000"/>
              </a:lnSpc>
            </a:pPr>
            <a:r>
              <a:rPr lang="en-US" sz="3800" dirty="0"/>
              <a:t>DHCS will post a provider bulletin on the Medi-Cal Provider website approximately 45 days prior to the transition date. </a:t>
            </a:r>
          </a:p>
          <a:p>
            <a:r>
              <a:rPr lang="en-US" sz="4500" dirty="0"/>
              <a:t>DHCS is using existing stakeholder engagement forums to discuss and provide updates on Age 26-49 Adult Expansion implementation, including but not limited to:</a:t>
            </a:r>
          </a:p>
          <a:p>
            <a:pPr lvl="1">
              <a:lnSpc>
                <a:spcPct val="120000"/>
              </a:lnSpc>
            </a:pPr>
            <a:r>
              <a:rPr lang="en-US" sz="3800" dirty="0"/>
              <a:t>Age 26-49 Adult Expansion Stakeholder Workgroup;</a:t>
            </a:r>
          </a:p>
          <a:p>
            <a:pPr lvl="1">
              <a:lnSpc>
                <a:spcPct val="120000"/>
              </a:lnSpc>
            </a:pPr>
            <a:r>
              <a:rPr lang="en-US" sz="3800" dirty="0"/>
              <a:t>The Consumer-Focused Stakeholder Workgroup;</a:t>
            </a:r>
          </a:p>
          <a:p>
            <a:pPr lvl="1">
              <a:lnSpc>
                <a:spcPct val="120000"/>
              </a:lnSpc>
            </a:pPr>
            <a:r>
              <a:rPr lang="en-US" sz="3800" dirty="0"/>
              <a:t>County Welfare Directors Association of California (CWDA) meetings; </a:t>
            </a:r>
          </a:p>
          <a:p>
            <a:pPr lvl="1">
              <a:lnSpc>
                <a:spcPct val="120000"/>
              </a:lnSpc>
            </a:pPr>
            <a:r>
              <a:rPr lang="en-US" sz="3800" dirty="0"/>
              <a:t>Managed Care Operations Plan conference calls; and</a:t>
            </a:r>
          </a:p>
          <a:p>
            <a:pPr lvl="1">
              <a:lnSpc>
                <a:spcPct val="120000"/>
              </a:lnSpc>
            </a:pPr>
            <a:r>
              <a:rPr lang="en-US" sz="3800" dirty="0"/>
              <a:t>Medi-Cal Dental Advisory Committee meetings.</a:t>
            </a:r>
          </a:p>
          <a:p>
            <a:endParaRPr lang="en-US" dirty="0"/>
          </a:p>
        </p:txBody>
      </p:sp>
      <p:sp>
        <p:nvSpPr>
          <p:cNvPr id="4" name="Rectangle 3">
            <a:extLst>
              <a:ext uri="{FF2B5EF4-FFF2-40B4-BE49-F238E27FC236}">
                <a16:creationId xmlns:a16="http://schemas.microsoft.com/office/drawing/2014/main" id="{E1CC6DE7-86C8-41A8-86DB-D4E8F5CD986E}"/>
              </a:ext>
            </a:extLst>
          </p:cNvPr>
          <p:cNvSpPr/>
          <p:nvPr/>
        </p:nvSpPr>
        <p:spPr>
          <a:xfrm>
            <a:off x="0" y="0"/>
            <a:ext cx="627322" cy="6858000"/>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7605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456B-EE67-34BE-D008-5D5637FCD37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7BDA8EB-4FEE-997D-B86B-A4BDAFBD3992}"/>
              </a:ext>
            </a:extLst>
          </p:cNvPr>
          <p:cNvSpPr>
            <a:spLocks noGrp="1"/>
          </p:cNvSpPr>
          <p:nvPr>
            <p:ph idx="1"/>
          </p:nvPr>
        </p:nvSpPr>
        <p:spPr/>
        <p:txBody>
          <a:bodyPr/>
          <a:lstStyle/>
          <a:p>
            <a:r>
              <a:rPr lang="en-US" dirty="0"/>
              <a:t>The </a:t>
            </a:r>
            <a:r>
              <a:rPr lang="en-US" dirty="0">
                <a:hlinkClick r:id="rId2"/>
              </a:rPr>
              <a:t>DHCS Adult Expansion webpage </a:t>
            </a:r>
            <a:r>
              <a:rPr lang="en-US" dirty="0"/>
              <a:t>provides Age 26- 49 Adult Expansion publications and information</a:t>
            </a:r>
          </a:p>
          <a:p>
            <a:r>
              <a:rPr lang="en-US" dirty="0"/>
              <a:t>Full Scope Medi-Cal Expansion for Persons 26 Through 49 Years of Age​ </a:t>
            </a:r>
            <a:r>
              <a:rPr lang="en-US" dirty="0">
                <a:hlinkClick r:id="rId3"/>
              </a:rPr>
              <a:t>ACWDL 23-08</a:t>
            </a:r>
            <a:endParaRPr lang="en-US" dirty="0"/>
          </a:p>
          <a:p>
            <a:r>
              <a:rPr lang="en-US" dirty="0"/>
              <a:t>To learn about public charge: </a:t>
            </a:r>
            <a:r>
              <a:rPr lang="en-US" dirty="0">
                <a:hlinkClick r:id="rId4"/>
              </a:rPr>
              <a:t>California Health and Human Services Agency Public Charge Guide</a:t>
            </a:r>
            <a:r>
              <a:rPr lang="en-US" dirty="0"/>
              <a:t>​</a:t>
            </a:r>
          </a:p>
        </p:txBody>
      </p:sp>
      <p:sp>
        <p:nvSpPr>
          <p:cNvPr id="4" name="Rectangle 3">
            <a:extLst>
              <a:ext uri="{FF2B5EF4-FFF2-40B4-BE49-F238E27FC236}">
                <a16:creationId xmlns:a16="http://schemas.microsoft.com/office/drawing/2014/main" id="{4ABEF073-F98F-8174-83C2-7953A337B06B}"/>
              </a:ext>
            </a:extLst>
          </p:cNvPr>
          <p:cNvSpPr/>
          <p:nvPr/>
        </p:nvSpPr>
        <p:spPr>
          <a:xfrm>
            <a:off x="0" y="0"/>
            <a:ext cx="627322" cy="6858000"/>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0262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22179"/>
            <a:ext cx="9144000" cy="2387600"/>
          </a:xfrm>
        </p:spPr>
        <p:txBody>
          <a:bodyPr/>
          <a:lstStyle/>
          <a:p>
            <a:r>
              <a:rPr lang="en-US" sz="4000" dirty="0"/>
              <a:t>Elimination of Assets for Non-MAGI Medi-Cal Programs </a:t>
            </a:r>
            <a:endParaRPr lang="en-US" dirty="0"/>
          </a:p>
        </p:txBody>
      </p:sp>
      <p:sp>
        <p:nvSpPr>
          <p:cNvPr id="4" name="TextBox 3"/>
          <p:cNvSpPr txBox="1"/>
          <p:nvPr/>
        </p:nvSpPr>
        <p:spPr>
          <a:xfrm>
            <a:off x="1883920" y="6254514"/>
            <a:ext cx="3493574" cy="369332"/>
          </a:xfrm>
          <a:prstGeom prst="rect">
            <a:avLst/>
          </a:prstGeom>
          <a:noFill/>
        </p:spPr>
        <p:txBody>
          <a:bodyPr wrap="square" rtlCol="0" anchor="ctr">
            <a:spAutoFit/>
          </a:bodyPr>
          <a:lstStyle/>
          <a:p>
            <a:r>
              <a:rPr lang="en-US" sz="1800" b="1" dirty="0">
                <a:solidFill>
                  <a:srgbClr val="14315A"/>
                </a:solidFill>
                <a:latin typeface="Segoe UI" panose="020B0502040204020203" pitchFamily="34" charset="0"/>
                <a:cs typeface="Segoe UI" panose="020B0502040204020203" pitchFamily="34" charset="0"/>
              </a:rPr>
              <a:t>Medi-Cal Eligibility Division</a:t>
            </a:r>
          </a:p>
        </p:txBody>
      </p:sp>
    </p:spTree>
    <p:extLst>
      <p:ext uri="{BB962C8B-B14F-4D97-AF65-F5344CB8AC3E}">
        <p14:creationId xmlns:p14="http://schemas.microsoft.com/office/powerpoint/2010/main" val="4142231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849" y="527674"/>
            <a:ext cx="10515600" cy="1325563"/>
          </a:xfrm>
        </p:spPr>
        <p:txBody>
          <a:bodyPr>
            <a:normAutofit/>
          </a:bodyPr>
          <a:lstStyle/>
          <a:p>
            <a:pPr algn="ctr"/>
            <a:r>
              <a:rPr lang="en-US" sz="4000" dirty="0"/>
              <a:t>Legislation</a:t>
            </a:r>
          </a:p>
        </p:txBody>
      </p:sp>
      <p:sp>
        <p:nvSpPr>
          <p:cNvPr id="3" name="Content Placeholder 2"/>
          <p:cNvSpPr>
            <a:spLocks noGrp="1"/>
          </p:cNvSpPr>
          <p:nvPr>
            <p:ph idx="1"/>
          </p:nvPr>
        </p:nvSpPr>
        <p:spPr>
          <a:xfrm>
            <a:off x="1182414" y="1853238"/>
            <a:ext cx="9733035" cy="3514922"/>
          </a:xfrm>
        </p:spPr>
        <p:txBody>
          <a:bodyPr>
            <a:normAutofit/>
          </a:bodyPr>
          <a:lstStyle/>
          <a:p>
            <a:r>
              <a:rPr lang="en-US" dirty="0"/>
              <a:t>Assembly Bill 133 was signed into law by the Governor on July 27, 2021.</a:t>
            </a:r>
          </a:p>
          <a:p>
            <a:r>
              <a:rPr lang="en-US" dirty="0"/>
              <a:t>This law included a two-phased approach to eliminating the asset test used to help determine eligibility for Non-MAGI Medi-Cal Programs.</a:t>
            </a:r>
            <a:br>
              <a:rPr lang="en-US" sz="2400" dirty="0"/>
            </a:br>
            <a:endParaRPr lang="en-US" sz="2400" dirty="0"/>
          </a:p>
        </p:txBody>
      </p:sp>
      <p:sp>
        <p:nvSpPr>
          <p:cNvPr id="4" name="Rectangle 3">
            <a:extLst>
              <a:ext uri="{FF2B5EF4-FFF2-40B4-BE49-F238E27FC236}">
                <a16:creationId xmlns:a16="http://schemas.microsoft.com/office/drawing/2014/main" id="{199DDFDB-D865-E16E-C2F7-DDF4B7FE95EB}"/>
              </a:ext>
            </a:extLst>
          </p:cNvPr>
          <p:cNvSpPr/>
          <p:nvPr/>
        </p:nvSpPr>
        <p:spPr>
          <a:xfrm>
            <a:off x="0" y="0"/>
            <a:ext cx="627322" cy="6858000"/>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5654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629"/>
            <a:ext cx="12192001" cy="1325563"/>
          </a:xfrm>
        </p:spPr>
        <p:txBody>
          <a:bodyPr>
            <a:normAutofit/>
          </a:bodyPr>
          <a:lstStyle/>
          <a:p>
            <a:pPr algn="ctr"/>
            <a:r>
              <a:rPr lang="en-US" sz="4000" dirty="0"/>
              <a:t>Asset Elimination - Phase I</a:t>
            </a:r>
          </a:p>
        </p:txBody>
      </p:sp>
      <p:sp>
        <p:nvSpPr>
          <p:cNvPr id="3" name="Content Placeholder 2"/>
          <p:cNvSpPr>
            <a:spLocks noGrp="1"/>
          </p:cNvSpPr>
          <p:nvPr>
            <p:ph idx="1"/>
          </p:nvPr>
        </p:nvSpPr>
        <p:spPr>
          <a:xfrm>
            <a:off x="977460" y="1085893"/>
            <a:ext cx="10783616" cy="4238075"/>
          </a:xfrm>
        </p:spPr>
        <p:txBody>
          <a:bodyPr>
            <a:noAutofit/>
          </a:bodyPr>
          <a:lstStyle/>
          <a:p>
            <a:r>
              <a:rPr lang="en-US" dirty="0"/>
              <a:t>Phase I was implemented on July 1, 2022. </a:t>
            </a:r>
          </a:p>
          <a:p>
            <a:r>
              <a:rPr lang="en-US" dirty="0"/>
              <a:t>Individuals newly eligible for Non-MAGI Medi-Cal Programs as a result of the asset limit increase:</a:t>
            </a:r>
          </a:p>
          <a:p>
            <a:pPr lvl="1"/>
            <a:r>
              <a:rPr lang="en-US" dirty="0"/>
              <a:t>July – September 2022: 5,283</a:t>
            </a:r>
          </a:p>
          <a:p>
            <a:pPr lvl="1"/>
            <a:r>
              <a:rPr lang="en-US" dirty="0"/>
              <a:t>October – December 2022: 3,767</a:t>
            </a:r>
          </a:p>
          <a:p>
            <a:pPr lvl="1"/>
            <a:r>
              <a:rPr lang="en-US" dirty="0"/>
              <a:t>January – March 2022: 1,945</a:t>
            </a:r>
          </a:p>
          <a:p>
            <a:r>
              <a:rPr lang="en-US" dirty="0"/>
              <a:t>This increased asset limits to $130,000 per individual and $65,000 for each additional household member (up to 10). </a:t>
            </a:r>
          </a:p>
          <a:p>
            <a:r>
              <a:rPr lang="en-US" dirty="0"/>
              <a:t>The increase applies to all Non-MAGI Medi-Cal programs, including Long-Term Care and Medicare Savings Programs. </a:t>
            </a:r>
          </a:p>
        </p:txBody>
      </p:sp>
      <p:sp>
        <p:nvSpPr>
          <p:cNvPr id="4" name="Rectangle 3">
            <a:extLst>
              <a:ext uri="{FF2B5EF4-FFF2-40B4-BE49-F238E27FC236}">
                <a16:creationId xmlns:a16="http://schemas.microsoft.com/office/drawing/2014/main" id="{6F67AF29-A859-5368-2BFB-F291EEBA60C5}"/>
              </a:ext>
            </a:extLst>
          </p:cNvPr>
          <p:cNvSpPr/>
          <p:nvPr/>
        </p:nvSpPr>
        <p:spPr>
          <a:xfrm>
            <a:off x="0" y="0"/>
            <a:ext cx="627322" cy="6858000"/>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9403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0760"/>
            <a:ext cx="12192001" cy="1325563"/>
          </a:xfrm>
        </p:spPr>
        <p:txBody>
          <a:bodyPr>
            <a:normAutofit/>
          </a:bodyPr>
          <a:lstStyle/>
          <a:p>
            <a:pPr algn="ctr"/>
            <a:r>
              <a:rPr lang="en-US" sz="4000" dirty="0"/>
              <a:t>Asset Elimination - Phase II</a:t>
            </a:r>
          </a:p>
        </p:txBody>
      </p:sp>
      <p:sp>
        <p:nvSpPr>
          <p:cNvPr id="3" name="Content Placeholder 2"/>
          <p:cNvSpPr>
            <a:spLocks noGrp="1"/>
          </p:cNvSpPr>
          <p:nvPr>
            <p:ph idx="1"/>
          </p:nvPr>
        </p:nvSpPr>
        <p:spPr>
          <a:xfrm>
            <a:off x="1158240" y="1887082"/>
            <a:ext cx="10038080" cy="4259717"/>
          </a:xfrm>
        </p:spPr>
        <p:txBody>
          <a:bodyPr>
            <a:normAutofit/>
          </a:bodyPr>
          <a:lstStyle/>
          <a:p>
            <a:r>
              <a:rPr lang="en-US" dirty="0"/>
              <a:t>Phase II is scheduled for implementation on January 1, 2024.</a:t>
            </a:r>
          </a:p>
          <a:p>
            <a:r>
              <a:rPr lang="en-US" dirty="0"/>
              <a:t>On July 14, 2023, the federal Centers for Medicare &amp; Medicaid Services approved DHCS’ State Plan Amendment to eliminate the asset test.</a:t>
            </a:r>
          </a:p>
          <a:p>
            <a:r>
              <a:rPr lang="en-US" dirty="0"/>
              <a:t>This phase will eliminate the asset test entirely for Non-MAGI Medi-Cal programs, including Long-Term Care and Medicare Savings Programs.</a:t>
            </a:r>
          </a:p>
        </p:txBody>
      </p:sp>
      <p:sp>
        <p:nvSpPr>
          <p:cNvPr id="4" name="Rectangle 3">
            <a:extLst>
              <a:ext uri="{FF2B5EF4-FFF2-40B4-BE49-F238E27FC236}">
                <a16:creationId xmlns:a16="http://schemas.microsoft.com/office/drawing/2014/main" id="{933C32D8-33F6-28A4-DDF0-7CC74FF84B52}"/>
              </a:ext>
            </a:extLst>
          </p:cNvPr>
          <p:cNvSpPr/>
          <p:nvPr/>
        </p:nvSpPr>
        <p:spPr>
          <a:xfrm>
            <a:off x="0" y="0"/>
            <a:ext cx="627322" cy="6858000"/>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9556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9087"/>
            <a:ext cx="10515600" cy="1325563"/>
          </a:xfrm>
        </p:spPr>
        <p:txBody>
          <a:bodyPr>
            <a:normAutofit/>
          </a:bodyPr>
          <a:lstStyle/>
          <a:p>
            <a:pPr algn="ctr"/>
            <a:r>
              <a:rPr lang="en-US" sz="4000" dirty="0"/>
              <a:t>Current Activities/Outreach</a:t>
            </a:r>
          </a:p>
        </p:txBody>
      </p:sp>
      <p:sp>
        <p:nvSpPr>
          <p:cNvPr id="3" name="Content Placeholder 2"/>
          <p:cNvSpPr>
            <a:spLocks noGrp="1"/>
          </p:cNvSpPr>
          <p:nvPr>
            <p:ph idx="1"/>
          </p:nvPr>
        </p:nvSpPr>
        <p:spPr>
          <a:xfrm>
            <a:off x="1016791" y="1359112"/>
            <a:ext cx="10400899" cy="4456497"/>
          </a:xfrm>
        </p:spPr>
        <p:txBody>
          <a:bodyPr>
            <a:noAutofit/>
          </a:bodyPr>
          <a:lstStyle/>
          <a:p>
            <a:r>
              <a:rPr lang="en-US" dirty="0"/>
              <a:t>DHCS is working to update multiple forms and notices by removing information regarding assets and asset limits. These forms are used by applicants and counties.</a:t>
            </a:r>
          </a:p>
          <a:p>
            <a:r>
              <a:rPr lang="en-US" dirty="0"/>
              <a:t>DHCS will provide additional policy guidance on eligibility topics related to Asset Elimination such as Spousal Impoverishment, Trusts, Annuities and other Income-Producing Assets, and Transfers of Assets and Periods of Ineligibility</a:t>
            </a:r>
          </a:p>
          <a:p>
            <a:r>
              <a:rPr lang="en-US" dirty="0"/>
              <a:t>DHCS will update the website to reflect the changes affected by Asset Elimination.</a:t>
            </a:r>
          </a:p>
        </p:txBody>
      </p:sp>
      <p:sp>
        <p:nvSpPr>
          <p:cNvPr id="4" name="Rectangle 3">
            <a:extLst>
              <a:ext uri="{FF2B5EF4-FFF2-40B4-BE49-F238E27FC236}">
                <a16:creationId xmlns:a16="http://schemas.microsoft.com/office/drawing/2014/main" id="{EE96588B-6490-61E2-947D-14295032A85B}"/>
              </a:ext>
            </a:extLst>
          </p:cNvPr>
          <p:cNvSpPr/>
          <p:nvPr/>
        </p:nvSpPr>
        <p:spPr>
          <a:xfrm>
            <a:off x="0" y="0"/>
            <a:ext cx="627322" cy="6858000"/>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9268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321"/>
            <a:ext cx="10515600" cy="1325563"/>
          </a:xfrm>
        </p:spPr>
        <p:txBody>
          <a:bodyPr>
            <a:normAutofit/>
          </a:bodyPr>
          <a:lstStyle/>
          <a:p>
            <a:pPr algn="ctr"/>
            <a:r>
              <a:rPr lang="en-US" sz="4000" dirty="0"/>
              <a:t>Outreach</a:t>
            </a:r>
          </a:p>
        </p:txBody>
      </p:sp>
      <p:sp>
        <p:nvSpPr>
          <p:cNvPr id="3" name="Content Placeholder 2"/>
          <p:cNvSpPr>
            <a:spLocks noGrp="1"/>
          </p:cNvSpPr>
          <p:nvPr>
            <p:ph idx="1"/>
          </p:nvPr>
        </p:nvSpPr>
        <p:spPr>
          <a:xfrm>
            <a:off x="1048323" y="1303932"/>
            <a:ext cx="10400899" cy="4456497"/>
          </a:xfrm>
        </p:spPr>
        <p:txBody>
          <a:bodyPr>
            <a:noAutofit/>
          </a:bodyPr>
          <a:lstStyle/>
          <a:p>
            <a:r>
              <a:rPr lang="en-US" dirty="0"/>
              <a:t>DHCS has developed an Outreach Toolkit for Asset Elimination. These materials can be used by counties and other partners for outreach purposes.</a:t>
            </a:r>
          </a:p>
          <a:p>
            <a:r>
              <a:rPr lang="en-US" dirty="0"/>
              <a:t>DHCS will send an outreach letter to individuals who were denied or discontinued from Medi-Cal in the six months prior to Asset Elimination implementation for exceeding the resource limit under current law.</a:t>
            </a:r>
          </a:p>
          <a:p>
            <a:pPr lvl="1"/>
            <a:r>
              <a:rPr lang="en-US" dirty="0"/>
              <a:t>This outreach letter will inform the individuals of the asset elimination and encourage the individuals to re-apply for Medi-Cal.</a:t>
            </a:r>
          </a:p>
        </p:txBody>
      </p:sp>
      <p:sp>
        <p:nvSpPr>
          <p:cNvPr id="4" name="Rectangle 3">
            <a:extLst>
              <a:ext uri="{FF2B5EF4-FFF2-40B4-BE49-F238E27FC236}">
                <a16:creationId xmlns:a16="http://schemas.microsoft.com/office/drawing/2014/main" id="{DB4D023F-9B0B-79FD-6CE1-B1EF131FBA9D}"/>
              </a:ext>
            </a:extLst>
          </p:cNvPr>
          <p:cNvSpPr/>
          <p:nvPr/>
        </p:nvSpPr>
        <p:spPr>
          <a:xfrm>
            <a:off x="0" y="0"/>
            <a:ext cx="627322" cy="6858000"/>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4092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916790" y="1290452"/>
            <a:ext cx="10515600" cy="31345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rgbClr val="14315A"/>
                </a:solidFill>
                <a:latin typeface="Segoe UI" panose="020B0502040204020203" pitchFamily="34" charset="0"/>
                <a:ea typeface="+mj-ea"/>
                <a:cs typeface="Segoe UI" panose="020B05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14315A"/>
                </a:solidFill>
                <a:effectLst/>
                <a:uLnTx/>
                <a:uFillTx/>
                <a:latin typeface="Segoe UI" panose="020B0502040204020203" pitchFamily="34" charset="0"/>
                <a:ea typeface="+mj-ea"/>
                <a:cs typeface="Segoe UI" panose="020B0502040204020203" pitchFamily="34" charset="0"/>
              </a:rPr>
              <a:t>Questions?</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2000" dirty="0"/>
          </a:p>
          <a:p>
            <a:pPr marL="0" marR="0" lvl="0" indent="0" algn="ctr" defTabSz="914400" rtl="0" eaLnBrk="1" fontAlgn="auto" latinLnBrk="0" hangingPunct="1">
              <a:lnSpc>
                <a:spcPct val="90000"/>
              </a:lnSpc>
              <a:spcBef>
                <a:spcPct val="0"/>
              </a:spcBef>
              <a:spcAft>
                <a:spcPts val="0"/>
              </a:spcAft>
              <a:buClrTx/>
              <a:buSzTx/>
              <a:buFontTx/>
              <a:buNone/>
              <a:tabLst/>
              <a:defRPr/>
            </a:pPr>
            <a:r>
              <a:rPr lang="en-US" sz="2000" dirty="0"/>
              <a:t>Yingjia Huang– Assistant Deputy Director, Health Care Benefits and Eligibility</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2000" b="0" dirty="0">
                <a:hlinkClick r:id="rId3"/>
              </a:rPr>
              <a:t>Yingjia.Huang</a:t>
            </a:r>
            <a:r>
              <a:rPr lang="en-US" sz="2000" b="0" baseline="0" dirty="0">
                <a:hlinkClick r:id="rId3"/>
              </a:rPr>
              <a:t>@dhcs.ca.gov</a:t>
            </a:r>
            <a:endParaRPr lang="en-US" sz="2000" b="0" baseline="0" dirty="0"/>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i="0" u="none" strike="noStrike" kern="1200" cap="none" spc="0" normalizeH="0" baseline="0" noProof="0" dirty="0">
                <a:ln>
                  <a:noFill/>
                </a:ln>
                <a:solidFill>
                  <a:schemeClr val="accent5">
                    <a:lumMod val="50000"/>
                  </a:schemeClr>
                </a:solidFill>
                <a:effectLst/>
                <a:uLnTx/>
                <a:uFillTx/>
                <a:ea typeface="+mn-ea"/>
              </a:rPr>
              <a:t>Theresa Hasbrouck – Chief, Policy Development Branch</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Theresa.Hasbrouck@dhcs.ca.gov</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14315A"/>
              </a:solidFill>
              <a:effectLst/>
              <a:uLnTx/>
              <a:uFillTx/>
              <a:latin typeface="Segoe UI" panose="020B0502040204020203" pitchFamily="34" charset="0"/>
              <a:ea typeface="+mj-ea"/>
              <a:cs typeface="Segoe UI" panose="020B0502040204020203"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14315A"/>
              </a:solidFill>
              <a:effectLst/>
              <a:uLnTx/>
              <a:uFillTx/>
              <a:latin typeface="Segoe UI" panose="020B0502040204020203" pitchFamily="34" charset="0"/>
              <a:ea typeface="+mj-ea"/>
              <a:cs typeface="Segoe UI" panose="020B0502040204020203" pitchFamily="34" charset="0"/>
            </a:endParaRPr>
          </a:p>
        </p:txBody>
      </p:sp>
      <p:sp>
        <p:nvSpPr>
          <p:cNvPr id="5" name="Title 2"/>
          <p:cNvSpPr txBox="1">
            <a:spLocks/>
          </p:cNvSpPr>
          <p:nvPr/>
        </p:nvSpPr>
        <p:spPr>
          <a:xfrm>
            <a:off x="916790" y="4763204"/>
            <a:ext cx="10515600" cy="60017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rgbClr val="14315A"/>
                </a:solidFill>
                <a:latin typeface="Segoe UI" panose="020B0502040204020203" pitchFamily="34" charset="0"/>
                <a:ea typeface="+mj-ea"/>
                <a:cs typeface="Segoe UI" panose="020B05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14315A"/>
              </a:solidFill>
              <a:effectLst/>
              <a:uLnTx/>
              <a:uFillTx/>
              <a:latin typeface="Segoe UI" panose="020B0502040204020203" pitchFamily="34" charset="0"/>
              <a:ea typeface="+mj-ea"/>
              <a:cs typeface="Segoe UI" panose="020B0502040204020203" pitchFamily="34" charset="0"/>
            </a:endParaRPr>
          </a:p>
        </p:txBody>
      </p:sp>
    </p:spTree>
    <p:extLst>
      <p:ext uri="{BB962C8B-B14F-4D97-AF65-F5344CB8AC3E}">
        <p14:creationId xmlns:p14="http://schemas.microsoft.com/office/powerpoint/2010/main" val="276446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AC9D-C38E-224A-BB86-C2CF99FD21CA}"/>
              </a:ext>
            </a:extLst>
          </p:cNvPr>
          <p:cNvSpPr>
            <a:spLocks noGrp="1"/>
          </p:cNvSpPr>
          <p:nvPr>
            <p:ph type="title"/>
          </p:nvPr>
        </p:nvSpPr>
        <p:spPr>
          <a:xfrm>
            <a:off x="838200" y="162639"/>
            <a:ext cx="10515600" cy="540745"/>
          </a:xfrm>
        </p:spPr>
        <p:txBody>
          <a:bodyPr>
            <a:normAutofit/>
          </a:bodyPr>
          <a:lstStyle/>
          <a:p>
            <a:r>
              <a:rPr lang="en-US" sz="2800" dirty="0"/>
              <a:t>Medi-Cal Temporary Waivers and Flexibilities</a:t>
            </a:r>
          </a:p>
        </p:txBody>
      </p:sp>
      <p:graphicFrame>
        <p:nvGraphicFramePr>
          <p:cNvPr id="6" name="Table 6">
            <a:extLst>
              <a:ext uri="{FF2B5EF4-FFF2-40B4-BE49-F238E27FC236}">
                <a16:creationId xmlns:a16="http://schemas.microsoft.com/office/drawing/2014/main" id="{DAB22174-9985-656F-ED8B-30E88444A0C0}"/>
              </a:ext>
            </a:extLst>
          </p:cNvPr>
          <p:cNvGraphicFramePr>
            <a:graphicFrameLocks noGrp="1"/>
          </p:cNvGraphicFramePr>
          <p:nvPr>
            <p:ph idx="1"/>
            <p:extLst>
              <p:ext uri="{D42A27DB-BD31-4B8C-83A1-F6EECF244321}">
                <p14:modId xmlns:p14="http://schemas.microsoft.com/office/powerpoint/2010/main" val="826598929"/>
              </p:ext>
            </p:extLst>
          </p:nvPr>
        </p:nvGraphicFramePr>
        <p:xfrm>
          <a:off x="267288" y="647114"/>
          <a:ext cx="11655082" cy="5892800"/>
        </p:xfrm>
        <a:graphic>
          <a:graphicData uri="http://schemas.openxmlformats.org/drawingml/2006/table">
            <a:tbl>
              <a:tblPr firstRow="1" bandRow="1">
                <a:tableStyleId>{5C22544A-7EE6-4342-B048-85BDC9FD1C3A}</a:tableStyleId>
              </a:tblPr>
              <a:tblGrid>
                <a:gridCol w="7723161">
                  <a:extLst>
                    <a:ext uri="{9D8B030D-6E8A-4147-A177-3AD203B41FA5}">
                      <a16:colId xmlns:a16="http://schemas.microsoft.com/office/drawing/2014/main" val="2882092697"/>
                    </a:ext>
                  </a:extLst>
                </a:gridCol>
                <a:gridCol w="2314136">
                  <a:extLst>
                    <a:ext uri="{9D8B030D-6E8A-4147-A177-3AD203B41FA5}">
                      <a16:colId xmlns:a16="http://schemas.microsoft.com/office/drawing/2014/main" val="2484417831"/>
                    </a:ext>
                  </a:extLst>
                </a:gridCol>
                <a:gridCol w="1617785">
                  <a:extLst>
                    <a:ext uri="{9D8B030D-6E8A-4147-A177-3AD203B41FA5}">
                      <a16:colId xmlns:a16="http://schemas.microsoft.com/office/drawing/2014/main" val="2155248470"/>
                    </a:ext>
                  </a:extLst>
                </a:gridCol>
              </a:tblGrid>
              <a:tr h="370840">
                <a:tc>
                  <a:txBody>
                    <a:bodyPr/>
                    <a:lstStyle/>
                    <a:p>
                      <a:r>
                        <a:rPr lang="en-US" dirty="0"/>
                        <a:t>Waiver or Flexibility</a:t>
                      </a:r>
                    </a:p>
                  </a:txBody>
                  <a:tcPr>
                    <a:solidFill>
                      <a:srgbClr val="14315A"/>
                    </a:solidFill>
                  </a:tcPr>
                </a:tc>
                <a:tc>
                  <a:txBody>
                    <a:bodyPr/>
                    <a:lstStyle/>
                    <a:p>
                      <a:r>
                        <a:rPr lang="en-US" dirty="0"/>
                        <a:t>Authority</a:t>
                      </a:r>
                    </a:p>
                  </a:txBody>
                  <a:tcPr>
                    <a:solidFill>
                      <a:srgbClr val="14315A"/>
                    </a:solidFill>
                  </a:tcPr>
                </a:tc>
                <a:tc>
                  <a:txBody>
                    <a:bodyPr/>
                    <a:lstStyle/>
                    <a:p>
                      <a:r>
                        <a:rPr lang="en-US" dirty="0"/>
                        <a:t>Letter</a:t>
                      </a:r>
                    </a:p>
                  </a:txBody>
                  <a:tcPr>
                    <a:solidFill>
                      <a:srgbClr val="14315A"/>
                    </a:solidFill>
                  </a:tcPr>
                </a:tc>
                <a:extLst>
                  <a:ext uri="{0D108BD9-81ED-4DB2-BD59-A6C34878D82A}">
                    <a16:rowId xmlns:a16="http://schemas.microsoft.com/office/drawing/2014/main" val="1664570240"/>
                  </a:ext>
                </a:extLst>
              </a:tr>
              <a:tr h="370840">
                <a:tc>
                  <a:txBody>
                    <a:bodyPr/>
                    <a:lstStyle/>
                    <a:p>
                      <a:r>
                        <a:rPr lang="en-US" b="1" dirty="0">
                          <a:solidFill>
                            <a:schemeClr val="accent2">
                              <a:lumMod val="50000"/>
                            </a:schemeClr>
                          </a:solidFill>
                        </a:rPr>
                        <a:t>MAGI Medi-Cal Reasonable Compatibility Threshold Increase</a:t>
                      </a:r>
                    </a:p>
                  </a:txBody>
                  <a:tcPr/>
                </a:tc>
                <a:tc>
                  <a:txBody>
                    <a:bodyPr/>
                    <a:lstStyle/>
                    <a:p>
                      <a:r>
                        <a:rPr lang="en-US" dirty="0"/>
                        <a:t>MAGI Verification Plan</a:t>
                      </a:r>
                    </a:p>
                  </a:txBody>
                  <a:tcPr/>
                </a:tc>
                <a:tc>
                  <a:txBody>
                    <a:bodyPr/>
                    <a:lstStyle/>
                    <a:p>
                      <a:r>
                        <a:rPr lang="en-US" dirty="0">
                          <a:hlinkClick r:id="rId3"/>
                        </a:rPr>
                        <a:t>ACWDL 22-17</a:t>
                      </a:r>
                      <a:endParaRPr lang="en-US" dirty="0"/>
                    </a:p>
                  </a:txBody>
                  <a:tcPr/>
                </a:tc>
                <a:extLst>
                  <a:ext uri="{0D108BD9-81ED-4DB2-BD59-A6C34878D82A}">
                    <a16:rowId xmlns:a16="http://schemas.microsoft.com/office/drawing/2014/main" val="1650084000"/>
                  </a:ext>
                </a:extLst>
              </a:tr>
              <a:tr h="370840">
                <a:tc>
                  <a:txBody>
                    <a:bodyPr/>
                    <a:lstStyle/>
                    <a:p>
                      <a:r>
                        <a:rPr lang="en-US" dirty="0"/>
                        <a:t>Reasonable Explanation</a:t>
                      </a:r>
                    </a:p>
                  </a:txBody>
                  <a:tcPr/>
                </a:tc>
                <a:tc>
                  <a:txBody>
                    <a:bodyPr/>
                    <a:lstStyle/>
                    <a:p>
                      <a:r>
                        <a:rPr lang="en-US" dirty="0"/>
                        <a:t>MAGI Verification Plan</a:t>
                      </a:r>
                    </a:p>
                  </a:txBody>
                  <a:tcPr/>
                </a:tc>
                <a:tc>
                  <a:txBody>
                    <a:bodyPr/>
                    <a:lstStyle/>
                    <a:p>
                      <a:r>
                        <a:rPr lang="en-US" sz="1800" b="0" i="0" kern="1200" dirty="0">
                          <a:solidFill>
                            <a:schemeClr val="dk1"/>
                          </a:solidFill>
                          <a:effectLst/>
                          <a:latin typeface="+mn-lt"/>
                          <a:ea typeface="+mn-ea"/>
                          <a:cs typeface="+mn-cs"/>
                        </a:rPr>
                        <a:t>​</a:t>
                      </a:r>
                      <a:r>
                        <a:rPr lang="en-US" sz="1800" b="0" i="0" u="sng" kern="1200" dirty="0">
                          <a:solidFill>
                            <a:schemeClr val="dk1"/>
                          </a:solidFill>
                          <a:effectLst/>
                          <a:latin typeface="+mn-lt"/>
                          <a:ea typeface="+mn-ea"/>
                          <a:cs typeface="+mn-cs"/>
                          <a:hlinkClick r:id="rId4"/>
                        </a:rPr>
                        <a:t>ACWDL 22-22​</a:t>
                      </a:r>
                      <a:endParaRPr lang="en-US" dirty="0"/>
                    </a:p>
                  </a:txBody>
                  <a:tcPr/>
                </a:tc>
                <a:extLst>
                  <a:ext uri="{0D108BD9-81ED-4DB2-BD59-A6C34878D82A}">
                    <a16:rowId xmlns:a16="http://schemas.microsoft.com/office/drawing/2014/main" val="3975651510"/>
                  </a:ext>
                </a:extLst>
              </a:tr>
              <a:tr h="168061">
                <a:tc>
                  <a:txBody>
                    <a:bodyPr/>
                    <a:lstStyle/>
                    <a:p>
                      <a:r>
                        <a:rPr lang="en-US" dirty="0"/>
                        <a:t>Partnering with Managed Care Plans to Update Beneficiary Contact Information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1902(e)(14)(A)</a:t>
                      </a:r>
                    </a:p>
                  </a:txBody>
                  <a:tcPr/>
                </a:tc>
                <a:tc>
                  <a:txBody>
                    <a:bodyPr/>
                    <a:lstStyle/>
                    <a:p>
                      <a:r>
                        <a:rPr lang="en-US" sz="1800" b="0" i="0" u="sng" kern="1200" dirty="0">
                          <a:solidFill>
                            <a:schemeClr val="dk1"/>
                          </a:solidFill>
                          <a:effectLst/>
                          <a:latin typeface="+mn-lt"/>
                          <a:ea typeface="+mn-ea"/>
                          <a:cs typeface="+mn-cs"/>
                          <a:hlinkClick r:id="rId5"/>
                        </a:rPr>
                        <a:t>​MEDIL 22-20E</a:t>
                      </a:r>
                      <a:endParaRPr lang="en-US" dirty="0"/>
                    </a:p>
                  </a:txBody>
                  <a:tcPr/>
                </a:tc>
                <a:extLst>
                  <a:ext uri="{0D108BD9-81ED-4DB2-BD59-A6C34878D82A}">
                    <a16:rowId xmlns:a16="http://schemas.microsoft.com/office/drawing/2014/main" val="2575910263"/>
                  </a:ext>
                </a:extLst>
              </a:tr>
              <a:tr h="370840">
                <a:tc>
                  <a:txBody>
                    <a:bodyPr/>
                    <a:lstStyle/>
                    <a:p>
                      <a:r>
                        <a:rPr lang="en-US" dirty="0"/>
                        <a:t>Partnering with Program of All-Inclusive Care for the Elderly (PACE) Organizations to Update Beneficiary Contact Information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1902(e)(14)(A)</a:t>
                      </a:r>
                    </a:p>
                    <a:p>
                      <a:endParaRPr lang="en-US" dirty="0"/>
                    </a:p>
                  </a:txBody>
                  <a:tcPr/>
                </a:tc>
                <a:tc>
                  <a:txBody>
                    <a:bodyPr/>
                    <a:lstStyle/>
                    <a:p>
                      <a:r>
                        <a:rPr lang="en-US" sz="1800" b="0" i="0" u="sng" kern="1200" dirty="0">
                          <a:solidFill>
                            <a:schemeClr val="dk1"/>
                          </a:solidFill>
                          <a:effectLst/>
                          <a:latin typeface="+mn-lt"/>
                          <a:ea typeface="+mn-ea"/>
                          <a:cs typeface="+mn-cs"/>
                          <a:hlinkClick r:id="rId6"/>
                        </a:rPr>
                        <a:t>MEDIL 22-45​</a:t>
                      </a:r>
                      <a:endParaRPr lang="en-US" dirty="0"/>
                    </a:p>
                  </a:txBody>
                  <a:tcPr/>
                </a:tc>
                <a:extLst>
                  <a:ext uri="{0D108BD9-81ED-4DB2-BD59-A6C34878D82A}">
                    <a16:rowId xmlns:a16="http://schemas.microsoft.com/office/drawing/2014/main" val="104953956"/>
                  </a:ext>
                </a:extLst>
              </a:tr>
              <a:tr h="370840">
                <a:tc>
                  <a:txBody>
                    <a:bodyPr/>
                    <a:lstStyle/>
                    <a:p>
                      <a:r>
                        <a:rPr lang="en-US" dirty="0"/>
                        <a:t>Partnering with the National Change of Address Database and United States Postal Service In-State Forwarding Address to Update Contact Information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1902(e)(14)(A)</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kern="1200" dirty="0">
                          <a:solidFill>
                            <a:schemeClr val="dk1"/>
                          </a:solidFill>
                          <a:effectLst/>
                          <a:latin typeface="+mn-lt"/>
                          <a:ea typeface="+mn-ea"/>
                          <a:cs typeface="+mn-cs"/>
                          <a:hlinkClick r:id="rId6"/>
                        </a:rPr>
                        <a:t>MEDIL 22-45​</a:t>
                      </a:r>
                      <a:endParaRPr lang="en-US" dirty="0"/>
                    </a:p>
                  </a:txBody>
                  <a:tcPr/>
                </a:tc>
                <a:extLst>
                  <a:ext uri="{0D108BD9-81ED-4DB2-BD59-A6C34878D82A}">
                    <a16:rowId xmlns:a16="http://schemas.microsoft.com/office/drawing/2014/main" val="1085821399"/>
                  </a:ext>
                </a:extLst>
              </a:tr>
              <a:tr h="370840">
                <a:tc>
                  <a:txBody>
                    <a:bodyPr/>
                    <a:lstStyle/>
                    <a:p>
                      <a:r>
                        <a:rPr lang="en-US" dirty="0"/>
                        <a:t>Asset Test Waiver</a:t>
                      </a:r>
                    </a:p>
                  </a:txBody>
                  <a:tcPr/>
                </a:tc>
                <a:tc>
                  <a:txBody>
                    <a:bodyPr/>
                    <a:lstStyle/>
                    <a:p>
                      <a:r>
                        <a:rPr lang="en-US" dirty="0"/>
                        <a:t>1902(e)(14)(A)</a:t>
                      </a:r>
                    </a:p>
                  </a:txBody>
                  <a:tcPr/>
                </a:tc>
                <a:tc>
                  <a:txBody>
                    <a:bodyPr/>
                    <a:lstStyle/>
                    <a:p>
                      <a:r>
                        <a:rPr lang="en-US" dirty="0">
                          <a:hlinkClick r:id="rId7"/>
                        </a:rPr>
                        <a:t>MEDIL 23-19</a:t>
                      </a:r>
                      <a:endParaRPr lang="en-US" dirty="0"/>
                    </a:p>
                  </a:txBody>
                  <a:tcPr/>
                </a:tc>
                <a:extLst>
                  <a:ext uri="{0D108BD9-81ED-4DB2-BD59-A6C34878D82A}">
                    <a16:rowId xmlns:a16="http://schemas.microsoft.com/office/drawing/2014/main" val="2410273498"/>
                  </a:ext>
                </a:extLst>
              </a:tr>
              <a:tr h="370840">
                <a:tc>
                  <a:txBody>
                    <a:bodyPr/>
                    <a:lstStyle/>
                    <a:p>
                      <a:r>
                        <a:rPr lang="en-US" b="1" dirty="0">
                          <a:solidFill>
                            <a:schemeClr val="accent2">
                              <a:lumMod val="50000"/>
                            </a:schemeClr>
                          </a:solidFill>
                        </a:rPr>
                        <a:t>Zero Income</a:t>
                      </a:r>
                    </a:p>
                  </a:txBody>
                  <a:tcPr/>
                </a:tc>
                <a:tc>
                  <a:txBody>
                    <a:bodyPr/>
                    <a:lstStyle/>
                    <a:p>
                      <a:r>
                        <a:rPr lang="en-US" dirty="0"/>
                        <a:t>1902(e)(14)(A)</a:t>
                      </a:r>
                    </a:p>
                  </a:txBody>
                  <a:tcPr/>
                </a:tc>
                <a:tc>
                  <a:txBody>
                    <a:bodyPr/>
                    <a:lstStyle/>
                    <a:p>
                      <a:r>
                        <a:rPr lang="en-US" sz="1800" b="0" i="0" u="sng" kern="1200" dirty="0">
                          <a:solidFill>
                            <a:schemeClr val="dk1"/>
                          </a:solidFill>
                          <a:effectLst/>
                          <a:latin typeface="+mn-lt"/>
                          <a:ea typeface="+mn-ea"/>
                          <a:cs typeface="+mn-cs"/>
                          <a:hlinkClick r:id="rId8"/>
                        </a:rPr>
                        <a:t>MEDIL 23-21E​</a:t>
                      </a:r>
                      <a:endParaRPr lang="en-US" dirty="0"/>
                    </a:p>
                  </a:txBody>
                  <a:tcPr/>
                </a:tc>
                <a:extLst>
                  <a:ext uri="{0D108BD9-81ED-4DB2-BD59-A6C34878D82A}">
                    <a16:rowId xmlns:a16="http://schemas.microsoft.com/office/drawing/2014/main" val="1966140385"/>
                  </a:ext>
                </a:extLst>
              </a:tr>
              <a:tr h="370840">
                <a:tc>
                  <a:txBody>
                    <a:bodyPr/>
                    <a:lstStyle/>
                    <a:p>
                      <a:r>
                        <a:rPr lang="en-US" sz="1800" b="0" i="0" kern="1200" dirty="0">
                          <a:solidFill>
                            <a:schemeClr val="dk1"/>
                          </a:solidFill>
                          <a:effectLst/>
                          <a:latin typeface="+mn-lt"/>
                          <a:ea typeface="+mn-ea"/>
                          <a:cs typeface="+mn-cs"/>
                        </a:rPr>
                        <a:t>​State Fair Hearings Waiver Flexibilities​​​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1902(e)(14)(A)</a:t>
                      </a:r>
                    </a:p>
                  </a:txBody>
                  <a:tcPr/>
                </a:tc>
                <a:tc>
                  <a:txBody>
                    <a:bodyPr/>
                    <a:lstStyle/>
                    <a:p>
                      <a:r>
                        <a:rPr lang="en-US" sz="1800" b="0" i="0" kern="1200" dirty="0">
                          <a:solidFill>
                            <a:schemeClr val="dk1"/>
                          </a:solidFill>
                          <a:effectLst/>
                          <a:latin typeface="+mn-lt"/>
                          <a:ea typeface="+mn-ea"/>
                          <a:cs typeface="+mn-cs"/>
                        </a:rPr>
                        <a:t>​</a:t>
                      </a:r>
                      <a:r>
                        <a:rPr lang="en-US" sz="1800" b="0" i="0" u="sng" kern="1200" dirty="0">
                          <a:solidFill>
                            <a:schemeClr val="dk1"/>
                          </a:solidFill>
                          <a:effectLst/>
                          <a:latin typeface="+mn-lt"/>
                          <a:ea typeface="+mn-ea"/>
                          <a:cs typeface="+mn-cs"/>
                          <a:hlinkClick r:id="rId9"/>
                        </a:rPr>
                        <a:t>MEDIL 23-26​</a:t>
                      </a:r>
                      <a:endParaRPr lang="en-US" dirty="0"/>
                    </a:p>
                  </a:txBody>
                  <a:tcPr/>
                </a:tc>
                <a:extLst>
                  <a:ext uri="{0D108BD9-81ED-4DB2-BD59-A6C34878D82A}">
                    <a16:rowId xmlns:a16="http://schemas.microsoft.com/office/drawing/2014/main" val="243358132"/>
                  </a:ext>
                </a:extLst>
              </a:tr>
              <a:tr h="370840">
                <a:tc>
                  <a:txBody>
                    <a:bodyPr/>
                    <a:lstStyle/>
                    <a:p>
                      <a:r>
                        <a:rPr lang="en-US" b="1" dirty="0">
                          <a:solidFill>
                            <a:schemeClr val="accent2">
                              <a:lumMod val="50000"/>
                            </a:schemeClr>
                          </a:solidFill>
                        </a:rPr>
                        <a:t>Ex Parte Renewal for Individuals With Income at or Below 100 Percent of the Federal Poverty Limit (FPL) and No Data Returned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1902(e)(14)(A)</a:t>
                      </a:r>
                    </a:p>
                  </a:txBody>
                  <a:tcPr/>
                </a:tc>
                <a:tc>
                  <a:txBody>
                    <a:bodyPr/>
                    <a:lstStyle/>
                    <a:p>
                      <a:r>
                        <a:rPr lang="en-US" sz="1800" b="0" i="0" kern="1200" dirty="0">
                          <a:solidFill>
                            <a:schemeClr val="dk1"/>
                          </a:solidFill>
                          <a:effectLst/>
                          <a:latin typeface="+mn-lt"/>
                          <a:ea typeface="+mn-ea"/>
                          <a:cs typeface="+mn-cs"/>
                        </a:rPr>
                        <a:t>​</a:t>
                      </a:r>
                      <a:r>
                        <a:rPr lang="en-US" sz="1800" b="0" i="0" u="sng" kern="1200" dirty="0">
                          <a:solidFill>
                            <a:schemeClr val="dk1"/>
                          </a:solidFill>
                          <a:effectLst/>
                          <a:latin typeface="+mn-lt"/>
                          <a:ea typeface="+mn-ea"/>
                          <a:cs typeface="+mn-cs"/>
                          <a:hlinkClick r:id="rId10"/>
                        </a:rPr>
                        <a:t>MEDIL 23-40​</a:t>
                      </a:r>
                      <a:endParaRPr lang="en-US" dirty="0"/>
                    </a:p>
                  </a:txBody>
                  <a:tcPr/>
                </a:tc>
                <a:extLst>
                  <a:ext uri="{0D108BD9-81ED-4DB2-BD59-A6C34878D82A}">
                    <a16:rowId xmlns:a16="http://schemas.microsoft.com/office/drawing/2014/main" val="4261429856"/>
                  </a:ext>
                </a:extLst>
              </a:tr>
              <a:tr h="370840">
                <a:tc>
                  <a:txBody>
                    <a:bodyPr/>
                    <a:lstStyle/>
                    <a:p>
                      <a:r>
                        <a:rPr lang="en-US" dirty="0"/>
                        <a:t>Renewing Medicaid Eligibility, Based on Available Information, Establishing a New Eligibility Period When Contact is Made with Hard-to-Reach Populations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1902(e)(14)(A)</a:t>
                      </a:r>
                    </a:p>
                  </a:txBody>
                  <a:tcPr/>
                </a:tc>
                <a:tc>
                  <a:txBody>
                    <a:bodyPr/>
                    <a:lstStyle/>
                    <a:p>
                      <a:r>
                        <a:rPr lang="en-US" sz="1800" b="0" i="0" u="sng" kern="1200" dirty="0">
                          <a:solidFill>
                            <a:schemeClr val="dk1"/>
                          </a:solidFill>
                          <a:effectLst/>
                          <a:latin typeface="+mn-lt"/>
                          <a:ea typeface="+mn-ea"/>
                          <a:cs typeface="+mn-cs"/>
                          <a:hlinkClick r:id="rId10"/>
                        </a:rPr>
                        <a:t>MEDIL 23-40​</a:t>
                      </a:r>
                      <a:endParaRPr lang="en-US" dirty="0"/>
                    </a:p>
                  </a:txBody>
                  <a:tcPr/>
                </a:tc>
                <a:extLst>
                  <a:ext uri="{0D108BD9-81ED-4DB2-BD59-A6C34878D82A}">
                    <a16:rowId xmlns:a16="http://schemas.microsoft.com/office/drawing/2014/main" val="1198636425"/>
                  </a:ext>
                </a:extLst>
              </a:tr>
              <a:tr h="370840">
                <a:tc>
                  <a:txBody>
                    <a:bodyPr/>
                    <a:lstStyle/>
                    <a:p>
                      <a:r>
                        <a:rPr lang="en-US" dirty="0"/>
                        <a:t>Unconditionally Available Income Requirement Waiver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1902(e)(14)(A)</a:t>
                      </a:r>
                    </a:p>
                  </a:txBody>
                  <a:tcPr/>
                </a:tc>
                <a:tc>
                  <a:txBody>
                    <a:bodyPr/>
                    <a:lstStyle/>
                    <a:p>
                      <a:r>
                        <a:rPr lang="en-US" dirty="0">
                          <a:hlinkClick r:id="rId11"/>
                        </a:rPr>
                        <a:t>MEDIL 23-42</a:t>
                      </a:r>
                      <a:endParaRPr lang="en-US" dirty="0"/>
                    </a:p>
                  </a:txBody>
                  <a:tcPr/>
                </a:tc>
                <a:extLst>
                  <a:ext uri="{0D108BD9-81ED-4DB2-BD59-A6C34878D82A}">
                    <a16:rowId xmlns:a16="http://schemas.microsoft.com/office/drawing/2014/main" val="3232232562"/>
                  </a:ext>
                </a:extLst>
              </a:tr>
              <a:tr h="370840">
                <a:tc>
                  <a:txBody>
                    <a:bodyPr/>
                    <a:lstStyle/>
                    <a:p>
                      <a:r>
                        <a:rPr lang="en-US" b="1" dirty="0">
                          <a:solidFill>
                            <a:schemeClr val="accent2">
                              <a:lumMod val="50000"/>
                            </a:schemeClr>
                          </a:solidFill>
                        </a:rPr>
                        <a:t>Stable Income Waiver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1902(e)(14)(A)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MEDIL 23-42</a:t>
                      </a:r>
                      <a:endParaRPr lang="en-US" dirty="0"/>
                    </a:p>
                  </a:txBody>
                  <a:tcPr/>
                </a:tc>
                <a:extLst>
                  <a:ext uri="{0D108BD9-81ED-4DB2-BD59-A6C34878D82A}">
                    <a16:rowId xmlns:a16="http://schemas.microsoft.com/office/drawing/2014/main" val="394017003"/>
                  </a:ext>
                </a:extLst>
              </a:tr>
            </a:tbl>
          </a:graphicData>
        </a:graphic>
      </p:graphicFrame>
    </p:spTree>
    <p:extLst>
      <p:ext uri="{BB962C8B-B14F-4D97-AF65-F5344CB8AC3E}">
        <p14:creationId xmlns:p14="http://schemas.microsoft.com/office/powerpoint/2010/main" val="3057161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AC9D-C38E-224A-BB86-C2CF99FD21CA}"/>
              </a:ext>
            </a:extLst>
          </p:cNvPr>
          <p:cNvSpPr>
            <a:spLocks noGrp="1"/>
          </p:cNvSpPr>
          <p:nvPr>
            <p:ph type="title"/>
          </p:nvPr>
        </p:nvSpPr>
        <p:spPr>
          <a:xfrm>
            <a:off x="838200" y="162639"/>
            <a:ext cx="10515600" cy="540745"/>
          </a:xfrm>
        </p:spPr>
        <p:txBody>
          <a:bodyPr>
            <a:normAutofit/>
          </a:bodyPr>
          <a:lstStyle/>
          <a:p>
            <a:r>
              <a:rPr lang="en-US" sz="2800" dirty="0"/>
              <a:t>Medi-Cal Waivers and Flexibilities: Pending Approval</a:t>
            </a:r>
          </a:p>
        </p:txBody>
      </p:sp>
      <p:graphicFrame>
        <p:nvGraphicFramePr>
          <p:cNvPr id="6" name="Table 6">
            <a:extLst>
              <a:ext uri="{FF2B5EF4-FFF2-40B4-BE49-F238E27FC236}">
                <a16:creationId xmlns:a16="http://schemas.microsoft.com/office/drawing/2014/main" id="{DAB22174-9985-656F-ED8B-30E88444A0C0}"/>
              </a:ext>
            </a:extLst>
          </p:cNvPr>
          <p:cNvGraphicFramePr>
            <a:graphicFrameLocks noGrp="1"/>
          </p:cNvGraphicFramePr>
          <p:nvPr>
            <p:ph idx="1"/>
            <p:extLst>
              <p:ext uri="{D42A27DB-BD31-4B8C-83A1-F6EECF244321}">
                <p14:modId xmlns:p14="http://schemas.microsoft.com/office/powerpoint/2010/main" val="2946228050"/>
              </p:ext>
            </p:extLst>
          </p:nvPr>
        </p:nvGraphicFramePr>
        <p:xfrm>
          <a:off x="520505" y="2512085"/>
          <a:ext cx="11342631" cy="2943068"/>
        </p:xfrm>
        <a:graphic>
          <a:graphicData uri="http://schemas.openxmlformats.org/drawingml/2006/table">
            <a:tbl>
              <a:tblPr firstRow="1" bandRow="1">
                <a:tableStyleId>{5C22544A-7EE6-4342-B048-85BDC9FD1C3A}</a:tableStyleId>
              </a:tblPr>
              <a:tblGrid>
                <a:gridCol w="8727545">
                  <a:extLst>
                    <a:ext uri="{9D8B030D-6E8A-4147-A177-3AD203B41FA5}">
                      <a16:colId xmlns:a16="http://schemas.microsoft.com/office/drawing/2014/main" val="2882092697"/>
                    </a:ext>
                  </a:extLst>
                </a:gridCol>
                <a:gridCol w="2615086">
                  <a:extLst>
                    <a:ext uri="{9D8B030D-6E8A-4147-A177-3AD203B41FA5}">
                      <a16:colId xmlns:a16="http://schemas.microsoft.com/office/drawing/2014/main" val="2484417831"/>
                    </a:ext>
                  </a:extLst>
                </a:gridCol>
              </a:tblGrid>
              <a:tr h="436010">
                <a:tc>
                  <a:txBody>
                    <a:bodyPr/>
                    <a:lstStyle/>
                    <a:p>
                      <a:r>
                        <a:rPr lang="en-US" dirty="0"/>
                        <a:t>Waiver or Flexibility and Description</a:t>
                      </a:r>
                    </a:p>
                  </a:txBody>
                  <a:tcPr>
                    <a:solidFill>
                      <a:srgbClr val="14315A"/>
                    </a:solidFill>
                  </a:tcPr>
                </a:tc>
                <a:tc>
                  <a:txBody>
                    <a:bodyPr/>
                    <a:lstStyle/>
                    <a:p>
                      <a:r>
                        <a:rPr lang="en-US" dirty="0"/>
                        <a:t>Authority</a:t>
                      </a:r>
                    </a:p>
                  </a:txBody>
                  <a:tcPr>
                    <a:solidFill>
                      <a:srgbClr val="14315A"/>
                    </a:solidFill>
                  </a:tcPr>
                </a:tc>
                <a:extLst>
                  <a:ext uri="{0D108BD9-81ED-4DB2-BD59-A6C34878D82A}">
                    <a16:rowId xmlns:a16="http://schemas.microsoft.com/office/drawing/2014/main" val="1664570240"/>
                  </a:ext>
                </a:extLst>
              </a:tr>
              <a:tr h="1090025">
                <a:tc>
                  <a:txBody>
                    <a:bodyPr/>
                    <a:lstStyle/>
                    <a:p>
                      <a:r>
                        <a:rPr lang="en-US" sz="1800" b="1" i="1" kern="1200" dirty="0">
                          <a:solidFill>
                            <a:schemeClr val="dk1"/>
                          </a:solidFill>
                          <a:effectLst/>
                          <a:latin typeface="+mn-lt"/>
                          <a:ea typeface="+mn-ea"/>
                          <a:cs typeface="+mn-cs"/>
                        </a:rPr>
                        <a:t>Medical Support Enforcement Waiver:</a:t>
                      </a:r>
                      <a:r>
                        <a:rPr lang="en-US" sz="1800" b="1" kern="1200" dirty="0">
                          <a:solidFill>
                            <a:schemeClr val="dk1"/>
                          </a:solidFill>
                          <a:effectLst/>
                          <a:latin typeface="+mn-lt"/>
                          <a:ea typeface="+mn-ea"/>
                          <a:cs typeface="+mn-cs"/>
                        </a:rPr>
                        <a:t> </a:t>
                      </a:r>
                      <a:r>
                        <a:rPr lang="en-US" sz="1800" b="0" kern="1200" dirty="0">
                          <a:solidFill>
                            <a:schemeClr val="dk1"/>
                          </a:solidFill>
                          <a:effectLst/>
                          <a:latin typeface="+mn-lt"/>
                          <a:ea typeface="+mn-ea"/>
                          <a:cs typeface="+mn-cs"/>
                        </a:rPr>
                        <a:t>Waiving the requirement for a Medi-Cal applicants to apply within 90 days of approval of benefits for medical support (if available and at no cost) from a non-custodial parent that is not in the home.  </a:t>
                      </a:r>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1902(e)(14)(A)</a:t>
                      </a:r>
                    </a:p>
                    <a:p>
                      <a:endParaRPr lang="en-US" dirty="0"/>
                    </a:p>
                  </a:txBody>
                  <a:tcPr/>
                </a:tc>
                <a:extLst>
                  <a:ext uri="{0D108BD9-81ED-4DB2-BD59-A6C34878D82A}">
                    <a16:rowId xmlns:a16="http://schemas.microsoft.com/office/drawing/2014/main" val="2575910263"/>
                  </a:ext>
                </a:extLst>
              </a:tr>
              <a:tr h="1417033">
                <a:tc>
                  <a:txBody>
                    <a:bodyPr/>
                    <a:lstStyle/>
                    <a:p>
                      <a:pPr lvl="0"/>
                      <a:r>
                        <a:rPr lang="en-US" sz="1800" b="1" i="1" kern="1200" dirty="0">
                          <a:solidFill>
                            <a:schemeClr val="dk1"/>
                          </a:solidFill>
                          <a:effectLst/>
                          <a:latin typeface="+mn-lt"/>
                          <a:ea typeface="+mn-ea"/>
                          <a:cs typeface="+mn-cs"/>
                        </a:rPr>
                        <a:t>County Requested Waivers:</a:t>
                      </a:r>
                      <a:r>
                        <a:rPr lang="en-US" sz="1800" b="1" kern="1200" dirty="0">
                          <a:solidFill>
                            <a:schemeClr val="dk1"/>
                          </a:solidFill>
                          <a:effectLst/>
                          <a:latin typeface="+mn-lt"/>
                          <a:ea typeface="+mn-ea"/>
                          <a:cs typeface="+mn-cs"/>
                        </a:rPr>
                        <a:t> </a:t>
                      </a:r>
                      <a:r>
                        <a:rPr lang="en-US" sz="1800" b="0" kern="1200" dirty="0">
                          <a:solidFill>
                            <a:schemeClr val="dk1"/>
                          </a:solidFill>
                          <a:effectLst/>
                          <a:latin typeface="+mn-lt"/>
                          <a:ea typeface="+mn-ea"/>
                          <a:cs typeface="+mn-cs"/>
                        </a:rPr>
                        <a:t>Recommendation by the continuous coverage unwinding workgroup to waive requirements related to the renewal process that would allow Medi-Cal members to continue in coverage and reduce county administration workload.</a:t>
                      </a:r>
                    </a:p>
                  </a:txBody>
                  <a:tcPr/>
                </a:tc>
                <a:tc>
                  <a:txBody>
                    <a:bodyPr/>
                    <a:lstStyle/>
                    <a:p>
                      <a:r>
                        <a:rPr lang="en-US" dirty="0"/>
                        <a:t>TBD</a:t>
                      </a:r>
                    </a:p>
                  </a:txBody>
                  <a:tcPr/>
                </a:tc>
                <a:extLst>
                  <a:ext uri="{0D108BD9-81ED-4DB2-BD59-A6C34878D82A}">
                    <a16:rowId xmlns:a16="http://schemas.microsoft.com/office/drawing/2014/main" val="104953956"/>
                  </a:ext>
                </a:extLst>
              </a:tr>
            </a:tbl>
          </a:graphicData>
        </a:graphic>
      </p:graphicFrame>
      <p:sp>
        <p:nvSpPr>
          <p:cNvPr id="5" name="Content Placeholder 2">
            <a:extLst>
              <a:ext uri="{FF2B5EF4-FFF2-40B4-BE49-F238E27FC236}">
                <a16:creationId xmlns:a16="http://schemas.microsoft.com/office/drawing/2014/main" id="{925D1DD8-5D4C-B09C-575E-8616C1228019}"/>
              </a:ext>
            </a:extLst>
          </p:cNvPr>
          <p:cNvSpPr txBox="1">
            <a:spLocks/>
          </p:cNvSpPr>
          <p:nvPr/>
        </p:nvSpPr>
        <p:spPr>
          <a:xfrm>
            <a:off x="669305" y="1205803"/>
            <a:ext cx="10393931" cy="1145510"/>
          </a:xfrm>
          <a:prstGeom prst="rect">
            <a:avLst/>
          </a:prstGeom>
        </p:spPr>
        <p:txBody>
          <a:bodyPr vert="horz" lIns="91440" tIns="45720" rIns="91440" bIns="45720" rtlCol="0">
            <a:normAutofit lnSpcReduction="10000"/>
          </a:bodyPr>
          <a:lstStyle>
            <a:lvl1pPr marL="320040" indent="-320040" algn="l" defTabSz="914400" rtl="0" eaLnBrk="1" latinLnBrk="0" hangingPunct="1">
              <a:lnSpc>
                <a:spcPct val="120000"/>
              </a:lnSpc>
              <a:spcBef>
                <a:spcPts val="1000"/>
              </a:spcBef>
              <a:spcAft>
                <a:spcPts val="600"/>
              </a:spcAft>
              <a:buClr>
                <a:srgbClr val="E47225"/>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spcAft>
                <a:spcPts val="600"/>
              </a:spcAft>
              <a:buClr>
                <a:srgbClr val="E47225"/>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spcAft>
                <a:spcPts val="600"/>
              </a:spcAft>
              <a:buClr>
                <a:srgbClr val="E47225"/>
              </a:buClr>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spcAft>
                <a:spcPts val="600"/>
              </a:spcAft>
              <a:buClr>
                <a:srgbClr val="E47225"/>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spcAft>
                <a:spcPts val="600"/>
              </a:spcAft>
              <a:buClr>
                <a:srgbClr val="E47225"/>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The waivers listed below have been submitted, but are pending approval by the Centers for Medicare and Medicaid Services (CMS). Once approved, DHCS will release a policy guidance letter.</a:t>
            </a:r>
          </a:p>
        </p:txBody>
      </p:sp>
    </p:spTree>
    <p:extLst>
      <p:ext uri="{BB962C8B-B14F-4D97-AF65-F5344CB8AC3E}">
        <p14:creationId xmlns:p14="http://schemas.microsoft.com/office/powerpoint/2010/main" val="2122483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C5E8BAF-A244-25C1-F77F-AF43F8CEA3E3}"/>
              </a:ext>
            </a:extLst>
          </p:cNvPr>
          <p:cNvSpPr txBox="1">
            <a:spLocks/>
          </p:cNvSpPr>
          <p:nvPr/>
        </p:nvSpPr>
        <p:spPr>
          <a:xfrm>
            <a:off x="389357" y="480199"/>
            <a:ext cx="11350359" cy="664276"/>
          </a:xfrm>
          <a:prstGeom prst="rect">
            <a:avLst/>
          </a:prstGeom>
        </p:spPr>
        <p:txBody>
          <a:bodyPr vert="horz" lIns="91440" tIns="45720" rIns="91440" bIns="45720" rtlCol="0">
            <a:normAutofit/>
          </a:bodyPr>
          <a:lstStyle>
            <a:lvl1pPr marL="320040" indent="-320040" algn="l" defTabSz="914400" rtl="0" eaLnBrk="1" latinLnBrk="0" hangingPunct="1">
              <a:lnSpc>
                <a:spcPct val="120000"/>
              </a:lnSpc>
              <a:spcBef>
                <a:spcPts val="1000"/>
              </a:spcBef>
              <a:spcAft>
                <a:spcPts val="600"/>
              </a:spcAft>
              <a:buClr>
                <a:srgbClr val="E47225"/>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spcAft>
                <a:spcPts val="600"/>
              </a:spcAft>
              <a:buClr>
                <a:srgbClr val="E47225"/>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spcAft>
                <a:spcPts val="600"/>
              </a:spcAft>
              <a:buClr>
                <a:srgbClr val="E47225"/>
              </a:buClr>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spcAft>
                <a:spcPts val="600"/>
              </a:spcAft>
              <a:buClr>
                <a:srgbClr val="E47225"/>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spcAft>
                <a:spcPts val="600"/>
              </a:spcAft>
              <a:buClr>
                <a:srgbClr val="E47225"/>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2D6E8D"/>
                </a:solidFill>
                <a:ea typeface="+mj-ea"/>
              </a:rPr>
              <a:t>Medi-Cal ​​Continuous Coverage Unwinding Dashboard</a:t>
            </a:r>
          </a:p>
        </p:txBody>
      </p:sp>
      <p:sp>
        <p:nvSpPr>
          <p:cNvPr id="4" name="Content Placeholder 3">
            <a:extLst>
              <a:ext uri="{FF2B5EF4-FFF2-40B4-BE49-F238E27FC236}">
                <a16:creationId xmlns:a16="http://schemas.microsoft.com/office/drawing/2014/main" id="{AFB4BF03-BD3C-C87D-9B62-5330AB22B86D}"/>
              </a:ext>
            </a:extLst>
          </p:cNvPr>
          <p:cNvSpPr>
            <a:spLocks noGrp="1"/>
          </p:cNvSpPr>
          <p:nvPr>
            <p:ph idx="1"/>
          </p:nvPr>
        </p:nvSpPr>
        <p:spPr>
          <a:xfrm>
            <a:off x="324465" y="1144475"/>
            <a:ext cx="11651225" cy="5321413"/>
          </a:xfrm>
        </p:spPr>
        <p:txBody>
          <a:bodyPr>
            <a:normAutofit fontScale="92500" lnSpcReduction="10000"/>
          </a:bodyPr>
          <a:lstStyle/>
          <a:p>
            <a:r>
              <a:rPr lang="en-US" b="0" i="0" dirty="0">
                <a:solidFill>
                  <a:srgbClr val="000000"/>
                </a:solidFill>
                <a:effectLst/>
                <a:latin typeface="Segoe UI" panose="020B0502040204020203" pitchFamily="34" charset="0"/>
              </a:rPr>
              <a:t>DHCS posts a monthly Interactive Dashboard of the Continuous Coverage Unwinding eligibility measures.</a:t>
            </a:r>
          </a:p>
          <a:p>
            <a:r>
              <a:rPr lang="en-US" b="0" i="0" dirty="0">
                <a:solidFill>
                  <a:srgbClr val="000000"/>
                </a:solidFill>
                <a:effectLst/>
                <a:latin typeface="Segoe UI" panose="020B0502040204020203" pitchFamily="34" charset="0"/>
              </a:rPr>
              <a:t>The dashboard includes the following measures:</a:t>
            </a:r>
          </a:p>
          <a:p>
            <a:pPr lvl="1"/>
            <a:r>
              <a:rPr lang="en-US" b="0" i="0" dirty="0">
                <a:solidFill>
                  <a:srgbClr val="000000"/>
                </a:solidFill>
                <a:effectLst/>
                <a:latin typeface="Segoe UI" panose="020B0502040204020203" pitchFamily="34" charset="0"/>
              </a:rPr>
              <a:t>Total Enrollment</a:t>
            </a:r>
          </a:p>
          <a:p>
            <a:pPr lvl="1"/>
            <a:r>
              <a:rPr lang="en-US" b="0" i="0" dirty="0">
                <a:solidFill>
                  <a:srgbClr val="000000"/>
                </a:solidFill>
                <a:effectLst/>
                <a:latin typeface="Segoe UI" panose="020B0502040204020203" pitchFamily="34" charset="0"/>
              </a:rPr>
              <a:t>Applications in Progress</a:t>
            </a:r>
          </a:p>
          <a:p>
            <a:pPr lvl="1"/>
            <a:r>
              <a:rPr lang="en-US" b="0" i="0" dirty="0">
                <a:solidFill>
                  <a:srgbClr val="000000"/>
                </a:solidFill>
                <a:effectLst/>
                <a:latin typeface="Segoe UI" panose="020B0502040204020203" pitchFamily="34" charset="0"/>
              </a:rPr>
              <a:t>Redeterminations</a:t>
            </a:r>
          </a:p>
          <a:p>
            <a:pPr lvl="1"/>
            <a:r>
              <a:rPr lang="en-US" b="0" i="0" dirty="0">
                <a:solidFill>
                  <a:srgbClr val="000000"/>
                </a:solidFill>
                <a:effectLst/>
                <a:latin typeface="Segoe UI" panose="020B0502040204020203" pitchFamily="34" charset="0"/>
              </a:rPr>
              <a:t>Disenrollments.</a:t>
            </a:r>
          </a:p>
          <a:p>
            <a:r>
              <a:rPr lang="en-US" dirty="0">
                <a:solidFill>
                  <a:srgbClr val="000000"/>
                </a:solidFill>
              </a:rPr>
              <a:t>The data can be accessed through:</a:t>
            </a:r>
          </a:p>
          <a:p>
            <a:pPr lvl="1"/>
            <a:r>
              <a:rPr lang="en-US" dirty="0">
                <a:solidFill>
                  <a:srgbClr val="000000"/>
                </a:solidFill>
              </a:rPr>
              <a:t>The Medi-Cal Enrollment and Renewal Data page  </a:t>
            </a:r>
            <a:r>
              <a:rPr lang="en-US" dirty="0">
                <a:solidFill>
                  <a:srgbClr val="000000"/>
                </a:solidFill>
                <a:hlinkClick r:id="rId3"/>
              </a:rPr>
              <a:t>https://www.dhcs.ca.gov/dataandstats/Pages/Medi-Cal-Eligibility-Statistics.aspx</a:t>
            </a:r>
            <a:endParaRPr lang="en-US" dirty="0">
              <a:solidFill>
                <a:srgbClr val="000000"/>
              </a:solidFill>
            </a:endParaRPr>
          </a:p>
          <a:p>
            <a:pPr lvl="1"/>
            <a:r>
              <a:rPr lang="en-US" dirty="0"/>
              <a:t>The interactive dashboard         </a:t>
            </a:r>
            <a:r>
              <a:rPr lang="en-US" dirty="0">
                <a:hlinkClick r:id="rId4"/>
              </a:rPr>
              <a:t>https://www.dhcs.ca.gov/dataandstats/dashboards/Pages/default.aspx</a:t>
            </a:r>
            <a:endParaRPr lang="en-US" dirty="0"/>
          </a:p>
        </p:txBody>
      </p:sp>
    </p:spTree>
    <p:extLst>
      <p:ext uri="{BB962C8B-B14F-4D97-AF65-F5344CB8AC3E}">
        <p14:creationId xmlns:p14="http://schemas.microsoft.com/office/powerpoint/2010/main" val="4788034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148F36-B85D-4165-770A-F28390F4AC28}"/>
              </a:ext>
            </a:extLst>
          </p:cNvPr>
          <p:cNvSpPr>
            <a:spLocks noGrp="1"/>
          </p:cNvSpPr>
          <p:nvPr>
            <p:ph type="title"/>
          </p:nvPr>
        </p:nvSpPr>
        <p:spPr>
          <a:xfrm>
            <a:off x="838200" y="152401"/>
            <a:ext cx="10515600" cy="1028699"/>
          </a:xfrm>
        </p:spPr>
        <p:txBody>
          <a:bodyPr>
            <a:normAutofit fontScale="90000"/>
          </a:bodyPr>
          <a:lstStyle/>
          <a:p>
            <a:r>
              <a:rPr lang="en-US" dirty="0"/>
              <a:t>County Best Practices During the Unwinding</a:t>
            </a:r>
          </a:p>
        </p:txBody>
      </p:sp>
      <p:sp>
        <p:nvSpPr>
          <p:cNvPr id="6" name="Rectangle 5">
            <a:extLst>
              <a:ext uri="{FF2B5EF4-FFF2-40B4-BE49-F238E27FC236}">
                <a16:creationId xmlns:a16="http://schemas.microsoft.com/office/drawing/2014/main" id="{C274D639-D760-48E7-B503-0A0935576564}"/>
              </a:ext>
            </a:extLst>
          </p:cNvPr>
          <p:cNvSpPr/>
          <p:nvPr/>
        </p:nvSpPr>
        <p:spPr>
          <a:xfrm>
            <a:off x="730102" y="3923413"/>
            <a:ext cx="2063898" cy="5588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Focused Renewal Work Efforts</a:t>
            </a:r>
          </a:p>
        </p:txBody>
      </p:sp>
      <p:sp>
        <p:nvSpPr>
          <p:cNvPr id="7" name="Rectangle 6">
            <a:extLst>
              <a:ext uri="{FF2B5EF4-FFF2-40B4-BE49-F238E27FC236}">
                <a16:creationId xmlns:a16="http://schemas.microsoft.com/office/drawing/2014/main" id="{33E47260-5D77-62B1-EF5A-072517BD20BE}"/>
              </a:ext>
            </a:extLst>
          </p:cNvPr>
          <p:cNvSpPr/>
          <p:nvPr/>
        </p:nvSpPr>
        <p:spPr>
          <a:xfrm>
            <a:off x="2882900" y="3923413"/>
            <a:ext cx="8926328" cy="2512829"/>
          </a:xfrm>
          <a:prstGeom prst="rect">
            <a:avLst/>
          </a:prstGeom>
          <a:solidFill>
            <a:srgbClr val="EA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Unit focused on renewals and improving the county’s renewal process</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Staff available in the call centers to help with case related questions</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Staff available at the Managed Care Plans to assist with Medi-Cal related issues</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Blitz days for processing renewals and conducting manual ex </a:t>
            </a:r>
            <a:r>
              <a:rPr lang="en-US" dirty="0" err="1">
                <a:solidFill>
                  <a:schemeClr val="tx1"/>
                </a:solidFill>
                <a:latin typeface="Segoe UI" panose="020B0502040204020203" pitchFamily="34" charset="0"/>
                <a:cs typeface="Segoe UI" panose="020B0502040204020203" pitchFamily="34" charset="0"/>
              </a:rPr>
              <a:t>parte</a:t>
            </a:r>
            <a:r>
              <a:rPr lang="en-US" dirty="0">
                <a:solidFill>
                  <a:schemeClr val="tx1"/>
                </a:solidFill>
                <a:latin typeface="Segoe UI" panose="020B0502040204020203" pitchFamily="34" charset="0"/>
                <a:cs typeface="Segoe UI" panose="020B0502040204020203" pitchFamily="34" charset="0"/>
              </a:rPr>
              <a:t> reviews</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Training new hires on specific Medi-Cal tasks and focusing on only processing those items</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Staff in the training unit to review Medi-Cal renewals for completeness and conducting manual ex </a:t>
            </a:r>
            <a:r>
              <a:rPr lang="en-US" dirty="0" err="1">
                <a:solidFill>
                  <a:schemeClr val="tx1"/>
                </a:solidFill>
                <a:latin typeface="Segoe UI" panose="020B0502040204020203" pitchFamily="34" charset="0"/>
                <a:cs typeface="Segoe UI" panose="020B0502040204020203" pitchFamily="34" charset="0"/>
              </a:rPr>
              <a:t>parte</a:t>
            </a:r>
            <a:r>
              <a:rPr lang="en-US" dirty="0">
                <a:solidFill>
                  <a:schemeClr val="tx1"/>
                </a:solidFill>
                <a:latin typeface="Segoe UI" panose="020B0502040204020203" pitchFamily="34" charset="0"/>
                <a:cs typeface="Segoe UI" panose="020B0502040204020203" pitchFamily="34" charset="0"/>
              </a:rPr>
              <a:t> and verification requests on incomplete cases</a:t>
            </a:r>
          </a:p>
          <a:p>
            <a:pPr marL="285750" indent="-285750">
              <a:buClr>
                <a:srgbClr val="E47225"/>
              </a:buClr>
              <a:buFont typeface="Segoe UI" panose="020B0502040204020203" pitchFamily="34" charset="0"/>
              <a:buChar char="»"/>
            </a:pPr>
            <a:endParaRPr lang="en-US" dirty="0">
              <a:solidFill>
                <a:schemeClr val="tx1"/>
              </a:solidFill>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D61D244B-035A-9490-C261-087151D047A0}"/>
              </a:ext>
            </a:extLst>
          </p:cNvPr>
          <p:cNvSpPr/>
          <p:nvPr/>
        </p:nvSpPr>
        <p:spPr>
          <a:xfrm>
            <a:off x="838200" y="1063256"/>
            <a:ext cx="1955800" cy="558800"/>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Staffing</a:t>
            </a:r>
          </a:p>
        </p:txBody>
      </p:sp>
      <p:sp>
        <p:nvSpPr>
          <p:cNvPr id="8" name="Rectangle 7">
            <a:extLst>
              <a:ext uri="{FF2B5EF4-FFF2-40B4-BE49-F238E27FC236}">
                <a16:creationId xmlns:a16="http://schemas.microsoft.com/office/drawing/2014/main" id="{3E32F936-064B-326F-D21E-80CC660CBDE4}"/>
              </a:ext>
            </a:extLst>
          </p:cNvPr>
          <p:cNvSpPr/>
          <p:nvPr/>
        </p:nvSpPr>
        <p:spPr>
          <a:xfrm>
            <a:off x="2882900" y="1063256"/>
            <a:ext cx="9004300" cy="2729023"/>
          </a:xfrm>
          <a:prstGeom prst="rect">
            <a:avLst/>
          </a:prstGeom>
          <a:solidFill>
            <a:srgbClr val="EA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Hiring incentives</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Collapsing entry-level positions for county eligibility workers to allow new employees to have a higher starting wage</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Classification studies on eligibility positions to inform wage increases</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Offering telework opportunities</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Leveraging Welfare-to-Work paid work experience employees to handle certain tasks within the renewal process </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Increasing classroom sizes to accommodate more new hires</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Rewards such as casual dress day, potlucks, and other celebrations to engage existing staff</a:t>
            </a:r>
          </a:p>
        </p:txBody>
      </p:sp>
    </p:spTree>
    <p:extLst>
      <p:ext uri="{BB962C8B-B14F-4D97-AF65-F5344CB8AC3E}">
        <p14:creationId xmlns:p14="http://schemas.microsoft.com/office/powerpoint/2010/main" val="2016951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148F36-B85D-4165-770A-F28390F4AC28}"/>
              </a:ext>
            </a:extLst>
          </p:cNvPr>
          <p:cNvSpPr>
            <a:spLocks noGrp="1"/>
          </p:cNvSpPr>
          <p:nvPr>
            <p:ph type="title"/>
          </p:nvPr>
        </p:nvSpPr>
        <p:spPr>
          <a:xfrm>
            <a:off x="838200" y="152401"/>
            <a:ext cx="10515600" cy="1028699"/>
          </a:xfrm>
        </p:spPr>
        <p:txBody>
          <a:bodyPr>
            <a:normAutofit fontScale="90000"/>
          </a:bodyPr>
          <a:lstStyle/>
          <a:p>
            <a:r>
              <a:rPr lang="en-US" dirty="0"/>
              <a:t>County Best Practices During the Unwinding</a:t>
            </a:r>
          </a:p>
        </p:txBody>
      </p:sp>
      <p:sp>
        <p:nvSpPr>
          <p:cNvPr id="2" name="Rectangle 1">
            <a:extLst>
              <a:ext uri="{FF2B5EF4-FFF2-40B4-BE49-F238E27FC236}">
                <a16:creationId xmlns:a16="http://schemas.microsoft.com/office/drawing/2014/main" id="{5AE9DCC6-A5CB-86A4-7AD6-7B5D6D620AFB}"/>
              </a:ext>
            </a:extLst>
          </p:cNvPr>
          <p:cNvSpPr/>
          <p:nvPr/>
        </p:nvSpPr>
        <p:spPr>
          <a:xfrm>
            <a:off x="602512" y="1269853"/>
            <a:ext cx="2102588" cy="558800"/>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Staff Training and Resources</a:t>
            </a:r>
          </a:p>
        </p:txBody>
      </p:sp>
      <p:sp>
        <p:nvSpPr>
          <p:cNvPr id="3" name="Rectangle 2">
            <a:extLst>
              <a:ext uri="{FF2B5EF4-FFF2-40B4-BE49-F238E27FC236}">
                <a16:creationId xmlns:a16="http://schemas.microsoft.com/office/drawing/2014/main" id="{48CBFD64-D8FA-6563-EF1D-49807B253703}"/>
              </a:ext>
            </a:extLst>
          </p:cNvPr>
          <p:cNvSpPr/>
          <p:nvPr/>
        </p:nvSpPr>
        <p:spPr>
          <a:xfrm>
            <a:off x="2794000" y="1269853"/>
            <a:ext cx="9004300" cy="3595578"/>
          </a:xfrm>
          <a:prstGeom prst="rect">
            <a:avLst/>
          </a:prstGeom>
          <a:solidFill>
            <a:srgbClr val="EA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Daily or weekly meetings to discuss cases, policy, and provide other clarifications</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Working together with internal policy and functional teams</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Single location for State and County developed trainings</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Open office training sessions to discuss case scenarios</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Regular updates of Medi-Cal policy guides and handbooks</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Regular trainings and policy refreshers (recorded, web, and in person)</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Reviewing unwinding materials together as a team</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Using experienced staff as mentors during Medi-Cal renewal processing to answer quick questions and trouble shoot complex cases</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Director engagement through listening sessions to gather staff concerns and recommendations. Staying visible and present for staff.</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Department renewal processing goal chart with moveable tracker that allows staff to see the progress made.</a:t>
            </a:r>
          </a:p>
        </p:txBody>
      </p:sp>
      <p:sp>
        <p:nvSpPr>
          <p:cNvPr id="8" name="Rectangle 7">
            <a:extLst>
              <a:ext uri="{FF2B5EF4-FFF2-40B4-BE49-F238E27FC236}">
                <a16:creationId xmlns:a16="http://schemas.microsoft.com/office/drawing/2014/main" id="{CAF0F854-997C-5E25-845C-96285E2DB2EE}"/>
              </a:ext>
            </a:extLst>
          </p:cNvPr>
          <p:cNvSpPr/>
          <p:nvPr/>
        </p:nvSpPr>
        <p:spPr>
          <a:xfrm>
            <a:off x="749300" y="4954184"/>
            <a:ext cx="1955800" cy="5588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Collaboration</a:t>
            </a:r>
          </a:p>
        </p:txBody>
      </p:sp>
      <p:sp>
        <p:nvSpPr>
          <p:cNvPr id="9" name="Rectangle 8">
            <a:extLst>
              <a:ext uri="{FF2B5EF4-FFF2-40B4-BE49-F238E27FC236}">
                <a16:creationId xmlns:a16="http://schemas.microsoft.com/office/drawing/2014/main" id="{65680892-6370-C23F-C483-9FFC26B49BBD}"/>
              </a:ext>
            </a:extLst>
          </p:cNvPr>
          <p:cNvSpPr/>
          <p:nvPr/>
        </p:nvSpPr>
        <p:spPr>
          <a:xfrm>
            <a:off x="2794000" y="4954184"/>
            <a:ext cx="9004300" cy="1786565"/>
          </a:xfrm>
          <a:prstGeom prst="rect">
            <a:avLst/>
          </a:prstGeom>
          <a:solidFill>
            <a:srgbClr val="EA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Working with local Managed Care Plans for outreach</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Working with Navigators for outreach</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Reaching out to other counties for resources</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Collaborating with outside agencies to increase awareness of the unwinding</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Conducting target outreach to hard-to reach or vulnerable populations through community wide campaigns </a:t>
            </a:r>
          </a:p>
        </p:txBody>
      </p:sp>
    </p:spTree>
    <p:extLst>
      <p:ext uri="{BB962C8B-B14F-4D97-AF65-F5344CB8AC3E}">
        <p14:creationId xmlns:p14="http://schemas.microsoft.com/office/powerpoint/2010/main" val="2218597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148F36-B85D-4165-770A-F28390F4AC28}"/>
              </a:ext>
            </a:extLst>
          </p:cNvPr>
          <p:cNvSpPr>
            <a:spLocks noGrp="1"/>
          </p:cNvSpPr>
          <p:nvPr>
            <p:ph type="title"/>
          </p:nvPr>
        </p:nvSpPr>
        <p:spPr>
          <a:xfrm>
            <a:off x="838200" y="152401"/>
            <a:ext cx="10515600" cy="1028699"/>
          </a:xfrm>
        </p:spPr>
        <p:txBody>
          <a:bodyPr>
            <a:normAutofit fontScale="90000"/>
          </a:bodyPr>
          <a:lstStyle/>
          <a:p>
            <a:r>
              <a:rPr lang="en-US" dirty="0"/>
              <a:t>County Best Practices During the Unwinding</a:t>
            </a:r>
          </a:p>
        </p:txBody>
      </p:sp>
      <p:sp>
        <p:nvSpPr>
          <p:cNvPr id="2" name="Rectangle 1">
            <a:extLst>
              <a:ext uri="{FF2B5EF4-FFF2-40B4-BE49-F238E27FC236}">
                <a16:creationId xmlns:a16="http://schemas.microsoft.com/office/drawing/2014/main" id="{5AE9DCC6-A5CB-86A4-7AD6-7B5D6D620AFB}"/>
              </a:ext>
            </a:extLst>
          </p:cNvPr>
          <p:cNvSpPr/>
          <p:nvPr/>
        </p:nvSpPr>
        <p:spPr>
          <a:xfrm>
            <a:off x="749300" y="1295400"/>
            <a:ext cx="1955800" cy="558800"/>
          </a:xfrm>
          <a:prstGeom prst="rect">
            <a:avLst/>
          </a:prstGeom>
          <a:solidFill>
            <a:srgbClr val="14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Lobby Management</a:t>
            </a:r>
          </a:p>
        </p:txBody>
      </p:sp>
      <p:sp>
        <p:nvSpPr>
          <p:cNvPr id="3" name="Rectangle 2">
            <a:extLst>
              <a:ext uri="{FF2B5EF4-FFF2-40B4-BE49-F238E27FC236}">
                <a16:creationId xmlns:a16="http://schemas.microsoft.com/office/drawing/2014/main" id="{48CBFD64-D8FA-6563-EF1D-49807B253703}"/>
              </a:ext>
            </a:extLst>
          </p:cNvPr>
          <p:cNvSpPr/>
          <p:nvPr/>
        </p:nvSpPr>
        <p:spPr>
          <a:xfrm>
            <a:off x="2794000" y="1295400"/>
            <a:ext cx="9004300" cy="2247900"/>
          </a:xfrm>
          <a:prstGeom prst="rect">
            <a:avLst/>
          </a:prstGeom>
          <a:solidFill>
            <a:srgbClr val="EA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Increasing self-service messaging</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Self-serve kiosks</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Lobby tablet for in-person customers to use to communicate with telecommuting staff</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Lobby kiosk for customers to scan their documents into their case</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Resource centers to access portals and upload documents</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Adding staff to work in lobbies to triage customer assistance</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Increasing staffing at busier locations</a:t>
            </a:r>
          </a:p>
        </p:txBody>
      </p:sp>
      <p:sp>
        <p:nvSpPr>
          <p:cNvPr id="5" name="Rectangle 4">
            <a:extLst>
              <a:ext uri="{FF2B5EF4-FFF2-40B4-BE49-F238E27FC236}">
                <a16:creationId xmlns:a16="http://schemas.microsoft.com/office/drawing/2014/main" id="{E6ECAC1A-30B2-4EDF-6DD7-12FB24D741D1}"/>
              </a:ext>
            </a:extLst>
          </p:cNvPr>
          <p:cNvSpPr/>
          <p:nvPr/>
        </p:nvSpPr>
        <p:spPr>
          <a:xfrm>
            <a:off x="749300" y="3700130"/>
            <a:ext cx="1955800" cy="5588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Call Center</a:t>
            </a:r>
          </a:p>
        </p:txBody>
      </p:sp>
      <p:sp>
        <p:nvSpPr>
          <p:cNvPr id="12" name="Rectangle 11">
            <a:extLst>
              <a:ext uri="{FF2B5EF4-FFF2-40B4-BE49-F238E27FC236}">
                <a16:creationId xmlns:a16="http://schemas.microsoft.com/office/drawing/2014/main" id="{1C46527C-FDC0-5003-502C-E2AF947CF7F6}"/>
              </a:ext>
            </a:extLst>
          </p:cNvPr>
          <p:cNvSpPr/>
          <p:nvPr/>
        </p:nvSpPr>
        <p:spPr>
          <a:xfrm>
            <a:off x="2794000" y="3700130"/>
            <a:ext cx="9004300" cy="2565991"/>
          </a:xfrm>
          <a:prstGeom prst="rect">
            <a:avLst/>
          </a:prstGeom>
          <a:solidFill>
            <a:srgbClr val="EA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Dedicated phone line for Medi-Cal related issues</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Reallocate staffing resources during high call volumes</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Routing non-eligibility specific calls such as change of address for Medi-Cal to special que that is worked by staff other than county eligibility workers</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Additional self-service options within the interactive voice response system including providing the renewal date, frequently asked questions, and options of alternative sources of help</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Call back feature</a:t>
            </a:r>
          </a:p>
          <a:p>
            <a:pPr marL="285750" indent="-285750">
              <a:buClr>
                <a:srgbClr val="E47225"/>
              </a:buClr>
              <a:buFont typeface="Segoe UI" panose="020B0502040204020203" pitchFamily="34" charset="0"/>
              <a:buChar char="»"/>
            </a:pPr>
            <a:r>
              <a:rPr lang="en-US" dirty="0">
                <a:solidFill>
                  <a:schemeClr val="tx1"/>
                </a:solidFill>
                <a:latin typeface="Segoe UI" panose="020B0502040204020203" pitchFamily="34" charset="0"/>
                <a:cs typeface="Segoe UI" panose="020B0502040204020203" pitchFamily="34" charset="0"/>
              </a:rPr>
              <a:t>Use of chat feature (often quicker than a phone call)</a:t>
            </a:r>
          </a:p>
        </p:txBody>
      </p:sp>
    </p:spTree>
    <p:extLst>
      <p:ext uri="{BB962C8B-B14F-4D97-AF65-F5344CB8AC3E}">
        <p14:creationId xmlns:p14="http://schemas.microsoft.com/office/powerpoint/2010/main" val="52559242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3AFCEADF62BF4E9096F982B7E163A2" ma:contentTypeVersion="5" ma:contentTypeDescription="Create a new document." ma:contentTypeScope="" ma:versionID="0ea51b6ab62c7234c1b7fd9cbf7e4a24">
  <xsd:schema xmlns:xsd="http://www.w3.org/2001/XMLSchema" xmlns:xs="http://www.w3.org/2001/XMLSchema" xmlns:p="http://schemas.microsoft.com/office/2006/metadata/properties" xmlns:ns2="af3637ca-09aa-41ce-b3c4-c1fb92c7aa95" xmlns:ns3="aac4aa7e-be10-4185-83ec-280206686bf1" targetNamespace="http://schemas.microsoft.com/office/2006/metadata/properties" ma:root="true" ma:fieldsID="62d2a064f9b5ddff76f6d34fa18b6aa8" ns2:_="" ns3:_="">
    <xsd:import namespace="af3637ca-09aa-41ce-b3c4-c1fb92c7aa95"/>
    <xsd:import namespace="aac4aa7e-be10-4185-83ec-280206686b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3637ca-09aa-41ce-b3c4-c1fb92c7aa9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c4aa7e-be10-4185-83ec-280206686b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330A93-C3F2-4D34-92AD-F46F6A5B6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3637ca-09aa-41ce-b3c4-c1fb92c7aa95"/>
    <ds:schemaRef ds:uri="aac4aa7e-be10-4185-83ec-280206686b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B46104-0FC0-4346-BF38-7D1B7BFC5C85}">
  <ds:schemaRefs>
    <ds:schemaRef ds:uri="http://schemas.microsoft.com/sharepoint/v3/contenttype/forms"/>
  </ds:schemaRefs>
</ds:datastoreItem>
</file>

<file path=customXml/itemProps3.xml><?xml version="1.0" encoding="utf-8"?>
<ds:datastoreItem xmlns:ds="http://schemas.openxmlformats.org/officeDocument/2006/customXml" ds:itemID="{FFE37CF7-699F-4901-85E8-D3A9C45D05D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803</TotalTime>
  <Words>3724</Words>
  <Application>Microsoft Office PowerPoint</Application>
  <PresentationFormat>Widescreen</PresentationFormat>
  <Paragraphs>349</Paragraphs>
  <Slides>39</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Arial</vt:lpstr>
      <vt:lpstr>Calibri</vt:lpstr>
      <vt:lpstr>Courier New</vt:lpstr>
      <vt:lpstr>Segoe UI</vt:lpstr>
      <vt:lpstr>Symbol</vt:lpstr>
      <vt:lpstr>Wingdings</vt:lpstr>
      <vt:lpstr>2_Office Theme</vt:lpstr>
      <vt:lpstr>Acrobat Document</vt:lpstr>
      <vt:lpstr>Department of Health Care Services Highlights</vt:lpstr>
      <vt:lpstr>Medi-Cal Continuous Coverage Unwinding</vt:lpstr>
      <vt:lpstr>Medi-Cal Continuous Coverage Unwinding</vt:lpstr>
      <vt:lpstr>Medi-Cal Temporary Waivers and Flexibilities</vt:lpstr>
      <vt:lpstr>Medi-Cal Waivers and Flexibilities: Pending Approval</vt:lpstr>
      <vt:lpstr>PowerPoint Presentation</vt:lpstr>
      <vt:lpstr>County Best Practices During the Unwinding</vt:lpstr>
      <vt:lpstr>County Best Practices During the Unwinding</vt:lpstr>
      <vt:lpstr>County Best Practices During the Unwinding</vt:lpstr>
      <vt:lpstr>Continuous Coverage Unwinding Outreach Efforts</vt:lpstr>
      <vt:lpstr>Keep Your Community Covered Resources Hub</vt:lpstr>
      <vt:lpstr>General Messaging Resources</vt:lpstr>
      <vt:lpstr>Social Media Graphics</vt:lpstr>
      <vt:lpstr>Print Materials</vt:lpstr>
      <vt:lpstr>Videos</vt:lpstr>
      <vt:lpstr>Media Outreach Resources </vt:lpstr>
      <vt:lpstr>Tailored Audience Resources</vt:lpstr>
      <vt:lpstr>Pages to Bookmark</vt:lpstr>
      <vt:lpstr> Communication and Outreach Best Practices</vt:lpstr>
      <vt:lpstr>User Testing Benefits &amp; Purpose</vt:lpstr>
      <vt:lpstr>User Testing Process &amp; Results</vt:lpstr>
      <vt:lpstr>Age 26-49 Adult Expansion</vt:lpstr>
      <vt:lpstr>Age 26-49 Adult Expansion</vt:lpstr>
      <vt:lpstr>Impacted Populations</vt:lpstr>
      <vt:lpstr>Retroactive Medi-Cal</vt:lpstr>
      <vt:lpstr>Noticing</vt:lpstr>
      <vt:lpstr>PowerPoint Presentation</vt:lpstr>
      <vt:lpstr>Outreach</vt:lpstr>
      <vt:lpstr>Resources for Direct Outreach</vt:lpstr>
      <vt:lpstr>Immigration Status</vt:lpstr>
      <vt:lpstr>Stakeholder Engagement</vt:lpstr>
      <vt:lpstr>Resources</vt:lpstr>
      <vt:lpstr>Elimination of Assets for Non-MAGI Medi-Cal Programs </vt:lpstr>
      <vt:lpstr>Legislation</vt:lpstr>
      <vt:lpstr>Asset Elimination - Phase I</vt:lpstr>
      <vt:lpstr>Asset Elimination - Phase II</vt:lpstr>
      <vt:lpstr>Current Activities/Outreach</vt:lpstr>
      <vt:lpstr>Outreach</vt:lpstr>
      <vt:lpstr>PowerPoint Presentation</vt:lpstr>
    </vt:vector>
  </TitlesOfParts>
  <Company>DHCS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California’s 1115 Re-Entry Demonstration Waiver  CalAIM Justice Involved Program</dc:title>
  <dc:creator>White, William@DHCS</dc:creator>
  <cp:lastModifiedBy>Betti Phillips</cp:lastModifiedBy>
  <cp:revision>151</cp:revision>
  <dcterms:created xsi:type="dcterms:W3CDTF">2023-08-07T20:25:53Z</dcterms:created>
  <dcterms:modified xsi:type="dcterms:W3CDTF">2023-09-13T19:34:21Z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0x010100C03AFCEADF62BF4E9096F982B7E163A2</vt:lpwstr>
  </property>
</Properties>
</file>