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47"/>
  </p:notesMasterIdLst>
  <p:handoutMasterIdLst>
    <p:handoutMasterId r:id="rId48"/>
  </p:handoutMasterIdLst>
  <p:sldIdLst>
    <p:sldId id="256" r:id="rId2"/>
    <p:sldId id="275" r:id="rId3"/>
    <p:sldId id="286" r:id="rId4"/>
    <p:sldId id="298" r:id="rId5"/>
    <p:sldId id="263" r:id="rId6"/>
    <p:sldId id="285" r:id="rId7"/>
    <p:sldId id="257" r:id="rId8"/>
    <p:sldId id="262" r:id="rId9"/>
    <p:sldId id="268" r:id="rId10"/>
    <p:sldId id="287" r:id="rId11"/>
    <p:sldId id="258" r:id="rId12"/>
    <p:sldId id="289" r:id="rId13"/>
    <p:sldId id="259" r:id="rId14"/>
    <p:sldId id="260" r:id="rId15"/>
    <p:sldId id="278" r:id="rId16"/>
    <p:sldId id="279" r:id="rId17"/>
    <p:sldId id="280" r:id="rId18"/>
    <p:sldId id="266" r:id="rId19"/>
    <p:sldId id="290" r:id="rId20"/>
    <p:sldId id="276" r:id="rId21"/>
    <p:sldId id="292" r:id="rId22"/>
    <p:sldId id="261" r:id="rId23"/>
    <p:sldId id="267" r:id="rId24"/>
    <p:sldId id="293" r:id="rId25"/>
    <p:sldId id="265" r:id="rId26"/>
    <p:sldId id="264" r:id="rId27"/>
    <p:sldId id="294" r:id="rId28"/>
    <p:sldId id="269" r:id="rId29"/>
    <p:sldId id="270" r:id="rId30"/>
    <p:sldId id="282" r:id="rId31"/>
    <p:sldId id="283" r:id="rId32"/>
    <p:sldId id="284" r:id="rId33"/>
    <p:sldId id="297" r:id="rId34"/>
    <p:sldId id="295" r:id="rId35"/>
    <p:sldId id="271" r:id="rId36"/>
    <p:sldId id="296" r:id="rId37"/>
    <p:sldId id="274" r:id="rId38"/>
    <p:sldId id="299" r:id="rId39"/>
    <p:sldId id="300" r:id="rId40"/>
    <p:sldId id="303" r:id="rId41"/>
    <p:sldId id="304" r:id="rId42"/>
    <p:sldId id="305" r:id="rId43"/>
    <p:sldId id="306" r:id="rId44"/>
    <p:sldId id="301" r:id="rId45"/>
    <p:sldId id="302" r:id="rId4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lly Brooks-Lindsey" initials="KB" lastIdx="3" clrIdx="0">
    <p:extLst/>
  </p:cmAuthor>
  <p:cmAuthor id="2" name="Amanda Clarke" initials="AC" lastIdx="10" clrIdx="1"/>
  <p:cmAuthor id="3" name="Jackie Bender" initials="JB"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588" autoAdjust="0"/>
  </p:normalViewPr>
  <p:slideViewPr>
    <p:cSldViewPr snapToGrid="0">
      <p:cViewPr varScale="1">
        <p:scale>
          <a:sx n="83" d="100"/>
          <a:sy n="83" d="100"/>
        </p:scale>
        <p:origin x="106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FF6F07D-EC5F-4F93-B9BA-E6238BE69A35}" type="datetimeFigureOut">
              <a:rPr lang="en-US" smtClean="0"/>
              <a:t>2/25/2016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8C3D3C5-48D5-46AB-A51C-4EC1327A403C}" type="slidenum">
              <a:rPr lang="en-US" smtClean="0"/>
              <a:t>‹#›</a:t>
            </a:fld>
            <a:endParaRPr lang="en-US"/>
          </a:p>
        </p:txBody>
      </p:sp>
    </p:spTree>
    <p:extLst>
      <p:ext uri="{BB962C8B-B14F-4D97-AF65-F5344CB8AC3E}">
        <p14:creationId xmlns:p14="http://schemas.microsoft.com/office/powerpoint/2010/main" val="3548638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09EFDE8-E5C1-474C-8D34-8F7B67A120D8}" type="datetimeFigureOut">
              <a:rPr lang="en-US" smtClean="0"/>
              <a:t>2/25/2016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19126638-675F-4A64-BB42-086C079CD3FC}" type="slidenum">
              <a:rPr lang="en-US" smtClean="0"/>
              <a:t>‹#›</a:t>
            </a:fld>
            <a:endParaRPr lang="en-US"/>
          </a:p>
        </p:txBody>
      </p:sp>
    </p:spTree>
    <p:extLst>
      <p:ext uri="{BB962C8B-B14F-4D97-AF65-F5344CB8AC3E}">
        <p14:creationId xmlns:p14="http://schemas.microsoft.com/office/powerpoint/2010/main" val="29399106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1</a:t>
            </a:fld>
            <a:endParaRPr lang="en-US"/>
          </a:p>
        </p:txBody>
      </p:sp>
    </p:spTree>
    <p:extLst>
      <p:ext uri="{BB962C8B-B14F-4D97-AF65-F5344CB8AC3E}">
        <p14:creationId xmlns:p14="http://schemas.microsoft.com/office/powerpoint/2010/main" val="36887943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16</a:t>
            </a:fld>
            <a:endParaRPr lang="en-US"/>
          </a:p>
        </p:txBody>
      </p:sp>
    </p:spTree>
    <p:extLst>
      <p:ext uri="{BB962C8B-B14F-4D97-AF65-F5344CB8AC3E}">
        <p14:creationId xmlns:p14="http://schemas.microsoft.com/office/powerpoint/2010/main" val="3110346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17</a:t>
            </a:fld>
            <a:endParaRPr lang="en-US"/>
          </a:p>
        </p:txBody>
      </p:sp>
    </p:spTree>
    <p:extLst>
      <p:ext uri="{BB962C8B-B14F-4D97-AF65-F5344CB8AC3E}">
        <p14:creationId xmlns:p14="http://schemas.microsoft.com/office/powerpoint/2010/main" val="1676080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23</a:t>
            </a:fld>
            <a:endParaRPr lang="en-US"/>
          </a:p>
        </p:txBody>
      </p:sp>
    </p:spTree>
    <p:extLst>
      <p:ext uri="{BB962C8B-B14F-4D97-AF65-F5344CB8AC3E}">
        <p14:creationId xmlns:p14="http://schemas.microsoft.com/office/powerpoint/2010/main" val="130355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37</a:t>
            </a:fld>
            <a:endParaRPr lang="en-US"/>
          </a:p>
        </p:txBody>
      </p:sp>
    </p:spTree>
    <p:extLst>
      <p:ext uri="{BB962C8B-B14F-4D97-AF65-F5344CB8AC3E}">
        <p14:creationId xmlns:p14="http://schemas.microsoft.com/office/powerpoint/2010/main" val="1141121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2</a:t>
            </a:fld>
            <a:endParaRPr lang="en-US"/>
          </a:p>
        </p:txBody>
      </p:sp>
    </p:spTree>
    <p:extLst>
      <p:ext uri="{BB962C8B-B14F-4D97-AF65-F5344CB8AC3E}">
        <p14:creationId xmlns:p14="http://schemas.microsoft.com/office/powerpoint/2010/main" val="365167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3</a:t>
            </a:fld>
            <a:endParaRPr lang="en-US"/>
          </a:p>
        </p:txBody>
      </p:sp>
    </p:spTree>
    <p:extLst>
      <p:ext uri="{BB962C8B-B14F-4D97-AF65-F5344CB8AC3E}">
        <p14:creationId xmlns:p14="http://schemas.microsoft.com/office/powerpoint/2010/main" val="3540057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 Kelly</a:t>
            </a:r>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5</a:t>
            </a:fld>
            <a:endParaRPr lang="en-US"/>
          </a:p>
        </p:txBody>
      </p:sp>
    </p:spTree>
    <p:extLst>
      <p:ext uri="{BB962C8B-B14F-4D97-AF65-F5344CB8AC3E}">
        <p14:creationId xmlns:p14="http://schemas.microsoft.com/office/powerpoint/2010/main" val="173795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6</a:t>
            </a:fld>
            <a:endParaRPr lang="en-US"/>
          </a:p>
        </p:txBody>
      </p:sp>
    </p:spTree>
    <p:extLst>
      <p:ext uri="{BB962C8B-B14F-4D97-AF65-F5344CB8AC3E}">
        <p14:creationId xmlns:p14="http://schemas.microsoft.com/office/powerpoint/2010/main" val="4070770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8</a:t>
            </a:fld>
            <a:endParaRPr lang="en-US"/>
          </a:p>
        </p:txBody>
      </p:sp>
    </p:spTree>
    <p:extLst>
      <p:ext uri="{BB962C8B-B14F-4D97-AF65-F5344CB8AC3E}">
        <p14:creationId xmlns:p14="http://schemas.microsoft.com/office/powerpoint/2010/main" val="4056375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9</a:t>
            </a:fld>
            <a:endParaRPr lang="en-US"/>
          </a:p>
        </p:txBody>
      </p:sp>
    </p:spTree>
    <p:extLst>
      <p:ext uri="{BB962C8B-B14F-4D97-AF65-F5344CB8AC3E}">
        <p14:creationId xmlns:p14="http://schemas.microsoft.com/office/powerpoint/2010/main" val="935060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14</a:t>
            </a:fld>
            <a:endParaRPr lang="en-US"/>
          </a:p>
        </p:txBody>
      </p:sp>
    </p:spTree>
    <p:extLst>
      <p:ext uri="{BB962C8B-B14F-4D97-AF65-F5344CB8AC3E}">
        <p14:creationId xmlns:p14="http://schemas.microsoft.com/office/powerpoint/2010/main" val="41678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126638-675F-4A64-BB42-086C079CD3FC}" type="slidenum">
              <a:rPr lang="en-US" smtClean="0"/>
              <a:t>15</a:t>
            </a:fld>
            <a:endParaRPr lang="en-US"/>
          </a:p>
        </p:txBody>
      </p:sp>
    </p:spTree>
    <p:extLst>
      <p:ext uri="{BB962C8B-B14F-4D97-AF65-F5344CB8AC3E}">
        <p14:creationId xmlns:p14="http://schemas.microsoft.com/office/powerpoint/2010/main" val="3348827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D3160AEF-3C20-4D83-BFC9-A59855D82E3C}" type="datetime1">
              <a:rPr lang="en-US" smtClean="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497A65-6DEA-449C-BEDB-A882925D69C3}" type="datetime1">
              <a:rPr lang="en-US" smtClean="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B8B9ED-7C4F-452E-9539-776B1094DC98}" type="datetime1">
              <a:rPr lang="en-US" smtClean="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DA9823-53F9-4A43-B639-EDADF66D6340}" type="datetime1">
              <a:rPr lang="en-US" smtClean="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2CAAE2-72E9-4F8A-BDD4-2F64588581A2}" type="datetime1">
              <a:rPr lang="en-US" smtClean="0"/>
              <a:t>2/25/2016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8F1AAB4-8836-4839-AF5E-0CDE7C6DE28B}" type="datetime1">
              <a:rPr lang="en-US" smtClean="0"/>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AD07CB4-11DA-4549-9248-48F79FD35117}" type="datetime1">
              <a:rPr lang="en-US" smtClean="0"/>
              <a:t>2/25/2016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EE45858-BBF4-4CBA-8796-CD779B363A2E}" type="datetime1">
              <a:rPr lang="en-US" smtClean="0"/>
              <a:t>2/25/2016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623A68-61BD-461C-9223-5B8CD69BE7CE}" type="datetime1">
              <a:rPr lang="en-US" smtClean="0"/>
              <a:t>2/25/2016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F2C75-64A3-4649-AAFB-18F56554F43F}" type="datetime1">
              <a:rPr lang="en-US" smtClean="0"/>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918D6F-0E3C-4973-BEB4-57AF7646DC86}" type="datetime1">
              <a:rPr lang="en-US" smtClean="0"/>
              <a:t>2/25/2016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EA6F31F-E7A8-475C-AE7A-01B6D6C293CE}" type="datetime1">
              <a:rPr lang="en-US" smtClean="0"/>
              <a:t>2/25/2016</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hf hdr="0" ft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medicaid.gov/federal-policy-guidance/downloads/CIB-06-26-2015.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www.dhcs.ca.gov/provgovpart/Documents/MC2020_FINAL_STC_12-30-15.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Whole person care </a:t>
            </a:r>
            <a:endParaRPr lang="en-US" dirty="0"/>
          </a:p>
        </p:txBody>
      </p:sp>
      <p:sp>
        <p:nvSpPr>
          <p:cNvPr id="3" name="Subtitle 2"/>
          <p:cNvSpPr>
            <a:spLocks noGrp="1"/>
          </p:cNvSpPr>
          <p:nvPr>
            <p:ph type="subTitle" idx="1"/>
          </p:nvPr>
        </p:nvSpPr>
        <p:spPr/>
        <p:txBody>
          <a:bodyPr/>
          <a:lstStyle/>
          <a:p>
            <a:r>
              <a:rPr lang="en-US" dirty="0" smtClean="0"/>
              <a:t>February 25, 2016 Webinar</a:t>
            </a:r>
            <a:endParaRPr lang="en-US" dirty="0"/>
          </a:p>
        </p:txBody>
      </p:sp>
    </p:spTree>
    <p:extLst>
      <p:ext uri="{BB962C8B-B14F-4D97-AF65-F5344CB8AC3E}">
        <p14:creationId xmlns:p14="http://schemas.microsoft.com/office/powerpoint/2010/main" val="184857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WPC Target Population</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12817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Target population</a:t>
            </a:r>
            <a:endParaRPr lang="en-US" dirty="0"/>
          </a:p>
        </p:txBody>
      </p:sp>
      <p:sp>
        <p:nvSpPr>
          <p:cNvPr id="3" name="Content Placeholder 2"/>
          <p:cNvSpPr>
            <a:spLocks noGrp="1"/>
          </p:cNvSpPr>
          <p:nvPr>
            <p:ph idx="1"/>
          </p:nvPr>
        </p:nvSpPr>
        <p:spPr>
          <a:xfrm>
            <a:off x="1024128" y="1866122"/>
            <a:ext cx="9720073" cy="4443238"/>
          </a:xfrm>
        </p:spPr>
        <p:txBody>
          <a:bodyPr>
            <a:normAutofit lnSpcReduction="10000"/>
          </a:bodyPr>
          <a:lstStyle/>
          <a:p>
            <a:pPr marL="0" indent="0">
              <a:buNone/>
            </a:pPr>
            <a:r>
              <a:rPr lang="en-US" dirty="0" smtClean="0"/>
              <a:t>High-risk</a:t>
            </a:r>
            <a:r>
              <a:rPr lang="en-US" dirty="0"/>
              <a:t>, high utilizing Medi-Cal beneficiaries </a:t>
            </a:r>
            <a:r>
              <a:rPr lang="en-US" dirty="0" smtClean="0"/>
              <a:t>touching multiple systems (e.g. health, behavioral health, etc.)</a:t>
            </a:r>
          </a:p>
          <a:p>
            <a:pPr marL="0" indent="0">
              <a:buNone/>
            </a:pPr>
            <a:r>
              <a:rPr lang="en-US" dirty="0" smtClean="0"/>
              <a:t>The </a:t>
            </a:r>
            <a:r>
              <a:rPr lang="en-US" dirty="0"/>
              <a:t>target population shall be identified through a collaborative data approach to identify common patients who frequently access urgent and emergent services. </a:t>
            </a:r>
            <a:endParaRPr lang="en-US" dirty="0" smtClean="0"/>
          </a:p>
          <a:p>
            <a:pPr marL="0" indent="0">
              <a:buNone/>
            </a:pPr>
            <a:r>
              <a:rPr lang="en-US" dirty="0" smtClean="0"/>
              <a:t>The </a:t>
            </a:r>
            <a:r>
              <a:rPr lang="en-US" dirty="0"/>
              <a:t>target population may include but are not limited to individuals:</a:t>
            </a:r>
          </a:p>
          <a:p>
            <a:pPr lvl="1">
              <a:buFont typeface="Wingdings" panose="05000000000000000000" pitchFamily="2" charset="2"/>
              <a:buChar char="§"/>
            </a:pPr>
            <a:r>
              <a:rPr lang="en-US" dirty="0"/>
              <a:t>With repeated incidents of avoidable emergency use, hospital admission, or nursing facility placement</a:t>
            </a:r>
          </a:p>
          <a:p>
            <a:pPr lvl="1">
              <a:buFont typeface="Wingdings" panose="05000000000000000000" pitchFamily="2" charset="2"/>
              <a:buChar char="§"/>
            </a:pPr>
            <a:r>
              <a:rPr lang="en-US" dirty="0"/>
              <a:t>With two or more chronic conditions</a:t>
            </a:r>
          </a:p>
          <a:p>
            <a:pPr lvl="1">
              <a:buFont typeface="Wingdings" panose="05000000000000000000" pitchFamily="2" charset="2"/>
              <a:buChar char="§"/>
            </a:pPr>
            <a:r>
              <a:rPr lang="en-US" dirty="0"/>
              <a:t>With mental health and/or substance use disorders</a:t>
            </a:r>
          </a:p>
          <a:p>
            <a:pPr lvl="1">
              <a:buFont typeface="Wingdings" panose="05000000000000000000" pitchFamily="2" charset="2"/>
              <a:buChar char="§"/>
            </a:pPr>
            <a:r>
              <a:rPr lang="en-US" dirty="0"/>
              <a:t>Who are currently experiencing homelessness; and/or</a:t>
            </a:r>
          </a:p>
          <a:p>
            <a:pPr lvl="1">
              <a:buFont typeface="Wingdings" panose="05000000000000000000" pitchFamily="2" charset="2"/>
              <a:buChar char="§"/>
            </a:pPr>
            <a:r>
              <a:rPr lang="en-US" dirty="0"/>
              <a:t>Individuals who are at risk of homelessness, including individuals who will experience homelessness upon release from institutions (such as hospital, sub-acute care facility, skilled nursing facility, rehabilitation facility, IMD, county jail, state prison or other).</a:t>
            </a:r>
          </a:p>
          <a:p>
            <a:pPr algn="r"/>
            <a:r>
              <a:rPr lang="en-US" sz="1800" i="1" dirty="0" smtClean="0"/>
              <a:t>STC Paragraph 111</a:t>
            </a:r>
            <a:endParaRPr lang="en-US" sz="18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t>11</a:t>
            </a:fld>
            <a:endParaRPr lang="en-US" dirty="0"/>
          </a:p>
        </p:txBody>
      </p:sp>
    </p:spTree>
    <p:extLst>
      <p:ext uri="{BB962C8B-B14F-4D97-AF65-F5344CB8AC3E}">
        <p14:creationId xmlns:p14="http://schemas.microsoft.com/office/powerpoint/2010/main" val="2088829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WPC Application requirements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377226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can apply?</a:t>
            </a:r>
            <a:endParaRPr lang="en-US" dirty="0"/>
          </a:p>
        </p:txBody>
      </p:sp>
      <p:sp>
        <p:nvSpPr>
          <p:cNvPr id="3" name="Content Placeholder 2"/>
          <p:cNvSpPr>
            <a:spLocks noGrp="1"/>
          </p:cNvSpPr>
          <p:nvPr>
            <p:ph idx="1"/>
          </p:nvPr>
        </p:nvSpPr>
        <p:spPr>
          <a:xfrm>
            <a:off x="1024128" y="1941689"/>
            <a:ext cx="9720073" cy="4367671"/>
          </a:xfrm>
        </p:spPr>
        <p:txBody>
          <a:bodyPr>
            <a:normAutofit fontScale="92500" lnSpcReduction="10000"/>
          </a:bodyPr>
          <a:lstStyle/>
          <a:p>
            <a:r>
              <a:rPr lang="en-US" dirty="0" smtClean="0"/>
              <a:t>A county </a:t>
            </a:r>
          </a:p>
          <a:p>
            <a:r>
              <a:rPr lang="en-US" dirty="0" smtClean="0"/>
              <a:t>A </a:t>
            </a:r>
            <a:r>
              <a:rPr lang="en-US" dirty="0"/>
              <a:t>city and </a:t>
            </a:r>
            <a:r>
              <a:rPr lang="en-US" dirty="0" smtClean="0"/>
              <a:t>county </a:t>
            </a:r>
          </a:p>
          <a:p>
            <a:r>
              <a:rPr lang="en-US" dirty="0" smtClean="0"/>
              <a:t>A </a:t>
            </a:r>
            <a:r>
              <a:rPr lang="en-US" dirty="0"/>
              <a:t>health or hospital </a:t>
            </a:r>
            <a:r>
              <a:rPr lang="en-US" dirty="0" smtClean="0"/>
              <a:t>authority </a:t>
            </a:r>
          </a:p>
          <a:p>
            <a:r>
              <a:rPr lang="en-US" dirty="0" smtClean="0"/>
              <a:t>A </a:t>
            </a:r>
            <a:r>
              <a:rPr lang="en-US" dirty="0"/>
              <a:t>consortium of any of those </a:t>
            </a:r>
            <a:r>
              <a:rPr lang="en-US" dirty="0" smtClean="0"/>
              <a:t>entities</a:t>
            </a:r>
          </a:p>
          <a:p>
            <a:r>
              <a:rPr lang="en-US" dirty="0" smtClean="0"/>
              <a:t>A region consisting of more than one county.</a:t>
            </a:r>
          </a:p>
          <a:p>
            <a:endParaRPr lang="en-US" dirty="0" smtClean="0"/>
          </a:p>
          <a:p>
            <a:r>
              <a:rPr lang="en-US" dirty="0" smtClean="0"/>
              <a:t>Each </a:t>
            </a:r>
            <a:r>
              <a:rPr lang="en-US" dirty="0"/>
              <a:t>application shall designate a “Lead Entity” that will either be a county agency, designated public hospital or district or municipal public hospital. </a:t>
            </a:r>
            <a:endParaRPr lang="en-US" dirty="0" smtClean="0"/>
          </a:p>
          <a:p>
            <a:r>
              <a:rPr lang="en-US" dirty="0" smtClean="0"/>
              <a:t>The </a:t>
            </a:r>
            <a:r>
              <a:rPr lang="en-US" dirty="0"/>
              <a:t>Lead Entity will be the single point of contact for the Department of Health Care Services (DHCS</a:t>
            </a:r>
            <a:r>
              <a:rPr lang="en-US" dirty="0" smtClean="0"/>
              <a:t>).</a:t>
            </a:r>
          </a:p>
          <a:p>
            <a:pPr algn="r"/>
            <a:r>
              <a:rPr lang="en-US" sz="1900" i="1" dirty="0" smtClean="0"/>
              <a:t>STC Paragraphs 110, 115</a:t>
            </a:r>
            <a:endParaRPr lang="en-US" sz="1900"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9446545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requirements</a:t>
            </a:r>
            <a:endParaRPr lang="en-US" dirty="0">
              <a:solidFill>
                <a:srgbClr val="FF0000"/>
              </a:solidFill>
            </a:endParaRPr>
          </a:p>
        </p:txBody>
      </p:sp>
      <p:sp>
        <p:nvSpPr>
          <p:cNvPr id="3" name="Content Placeholder 2"/>
          <p:cNvSpPr>
            <a:spLocks noGrp="1"/>
          </p:cNvSpPr>
          <p:nvPr>
            <p:ph idx="1"/>
          </p:nvPr>
        </p:nvSpPr>
        <p:spPr>
          <a:xfrm>
            <a:off x="1024128" y="1978090"/>
            <a:ext cx="9720073" cy="4331270"/>
          </a:xfrm>
        </p:spPr>
        <p:txBody>
          <a:bodyPr>
            <a:normAutofit lnSpcReduction="10000"/>
          </a:bodyPr>
          <a:lstStyle/>
          <a:p>
            <a:r>
              <a:rPr lang="en-US" dirty="0" smtClean="0"/>
              <a:t>Identify Lead Entity</a:t>
            </a:r>
          </a:p>
          <a:p>
            <a:r>
              <a:rPr lang="en-US" dirty="0" smtClean="0"/>
              <a:t>Identify participating entities</a:t>
            </a:r>
          </a:p>
          <a:p>
            <a:r>
              <a:rPr lang="en-US" dirty="0" smtClean="0"/>
              <a:t>Background descriptions of the geographic area in which the pilot will operate and need for WPC pilot</a:t>
            </a:r>
          </a:p>
          <a:p>
            <a:r>
              <a:rPr lang="en-US" dirty="0" smtClean="0"/>
              <a:t>General description of pilot (structure, how it will address needs of target pop)</a:t>
            </a:r>
          </a:p>
          <a:p>
            <a:r>
              <a:rPr lang="en-US" dirty="0" smtClean="0"/>
              <a:t>Collaboration plan – describes communication, integration, decision making, schedule of regular meetings</a:t>
            </a:r>
          </a:p>
          <a:p>
            <a:r>
              <a:rPr lang="en-US" dirty="0" smtClean="0"/>
              <a:t>Description of methodology used to identify the target pop(s)</a:t>
            </a:r>
          </a:p>
          <a:p>
            <a:r>
              <a:rPr lang="en-US" dirty="0" smtClean="0"/>
              <a:t>Description of services available under WPC, including medical, behavioral, social and non-medical</a:t>
            </a:r>
          </a:p>
          <a:p>
            <a:pPr algn="r"/>
            <a:r>
              <a:rPr lang="en-US" sz="1800" i="1" dirty="0" smtClean="0"/>
              <a:t>STC Paragraph 117b</a:t>
            </a:r>
            <a:endParaRPr lang="en-US" sz="18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892041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requirements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Description of how care coordination will be implemented administratively – what will each participating entity be responsible for? How will they link to other participating entities?</a:t>
            </a:r>
          </a:p>
          <a:p>
            <a:r>
              <a:rPr lang="en-US" dirty="0" smtClean="0"/>
              <a:t>Details of the specific interventions, including how Plan-Do-Study-Act will be incorporated</a:t>
            </a:r>
          </a:p>
          <a:p>
            <a:r>
              <a:rPr lang="en-US" dirty="0" smtClean="0"/>
              <a:t>Description of how data sharing will occur</a:t>
            </a:r>
          </a:p>
          <a:p>
            <a:r>
              <a:rPr lang="en-US" dirty="0" smtClean="0"/>
              <a:t>Description of other strategies that will be implemented</a:t>
            </a:r>
          </a:p>
          <a:p>
            <a:r>
              <a:rPr lang="en-US" dirty="0" smtClean="0"/>
              <a:t>Performance measures for each type of participating entity and the WPC pilot itself, including short term progress measures and ongoing outcome measures – grouped by Demonstration Year and include an annual target benchmark</a:t>
            </a:r>
          </a:p>
          <a:p>
            <a:pPr algn="r"/>
            <a:r>
              <a:rPr lang="en-US" sz="1800" i="1" dirty="0" smtClean="0"/>
              <a:t>STC Paragraph 117b</a:t>
            </a:r>
            <a:endParaRPr lang="en-US" sz="18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8772771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Requirements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Who transfers the non-federal share for WPC payments</a:t>
            </a:r>
          </a:p>
          <a:p>
            <a:r>
              <a:rPr lang="en-US" dirty="0" smtClean="0"/>
              <a:t>A plan for the Lead Entity to conduct ongoing monitoring of participating entities – a process to provide TA, impose corrective action, and termination from pilot</a:t>
            </a:r>
          </a:p>
          <a:p>
            <a:r>
              <a:rPr lang="en-US" dirty="0" smtClean="0"/>
              <a:t>A plan for data collection, reporting and analysis of the Pilot's interventions, strategies and participant health outcomes</a:t>
            </a:r>
          </a:p>
          <a:p>
            <a:r>
              <a:rPr lang="en-US" dirty="0" smtClean="0"/>
              <a:t>Letters of support from participating providers and other stakeholders</a:t>
            </a:r>
          </a:p>
          <a:p>
            <a:r>
              <a:rPr lang="en-US" dirty="0" smtClean="0"/>
              <a:t>Participation agreements from WPC participating entities</a:t>
            </a:r>
          </a:p>
          <a:p>
            <a:r>
              <a:rPr lang="en-US" dirty="0" smtClean="0"/>
              <a:t>Financing structure – description of WPC Pilot payments, how they will be distributed, and any financing or savings arrangements</a:t>
            </a:r>
          </a:p>
          <a:p>
            <a:pPr algn="r"/>
            <a:r>
              <a:rPr lang="en-US" sz="1800" i="1" dirty="0" smtClean="0"/>
              <a:t>STC Paragraph 117b</a:t>
            </a:r>
            <a:endParaRPr lang="en-US" sz="18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2335178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requirements (Cont’d)</a:t>
            </a:r>
            <a:endParaRPr lang="en-US" dirty="0"/>
          </a:p>
        </p:txBody>
      </p:sp>
      <p:sp>
        <p:nvSpPr>
          <p:cNvPr id="3" name="Content Placeholder 2"/>
          <p:cNvSpPr>
            <a:spLocks noGrp="1"/>
          </p:cNvSpPr>
          <p:nvPr>
            <p:ph idx="1"/>
          </p:nvPr>
        </p:nvSpPr>
        <p:spPr/>
        <p:txBody>
          <a:bodyPr/>
          <a:lstStyle/>
          <a:p>
            <a:r>
              <a:rPr lang="en-US" dirty="0" smtClean="0"/>
              <a:t>Funding diagram illustrating the flow of funds from DHCS to the Lead Entity and participating entities</a:t>
            </a:r>
          </a:p>
          <a:p>
            <a:r>
              <a:rPr lang="en-US" dirty="0" smtClean="0"/>
              <a:t>Total requested dollar amount. Shall specify budgeted re-set payment amounts for: infrastructure, baseline data collection, interventions, and outcomes, such that a specific amount is linked in each year to specific deliverables.</a:t>
            </a:r>
          </a:p>
          <a:p>
            <a:r>
              <a:rPr lang="en-US" dirty="0" smtClean="0"/>
              <a:t>Description of any requirement exceptions requested</a:t>
            </a:r>
          </a:p>
          <a:p>
            <a:r>
              <a:rPr lang="en-US" dirty="0" smtClean="0"/>
              <a:t>Estimated number of beneficiaries to be served annually</a:t>
            </a:r>
          </a:p>
          <a:p>
            <a:r>
              <a:rPr lang="en-US" dirty="0" smtClean="0"/>
              <a:t>Proposed enrollment cap, if applicable.</a:t>
            </a:r>
          </a:p>
          <a:p>
            <a:pPr algn="r"/>
            <a:r>
              <a:rPr lang="en-US" sz="1800" i="1" dirty="0"/>
              <a:t>STC Paragraph 117b</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2035958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budget</a:t>
            </a:r>
            <a:endParaRPr lang="en-US" dirty="0"/>
          </a:p>
        </p:txBody>
      </p:sp>
      <p:sp>
        <p:nvSpPr>
          <p:cNvPr id="3" name="Content Placeholder 2"/>
          <p:cNvSpPr>
            <a:spLocks noGrp="1"/>
          </p:cNvSpPr>
          <p:nvPr>
            <p:ph idx="1"/>
          </p:nvPr>
        </p:nvSpPr>
        <p:spPr/>
        <p:txBody>
          <a:bodyPr>
            <a:normAutofit fontScale="92500"/>
          </a:bodyPr>
          <a:lstStyle/>
          <a:p>
            <a:r>
              <a:rPr lang="en-US" dirty="0" smtClean="0"/>
              <a:t>Shall </a:t>
            </a:r>
            <a:r>
              <a:rPr lang="en-US" dirty="0"/>
              <a:t>specify budgeted </a:t>
            </a:r>
            <a:r>
              <a:rPr lang="en-US" dirty="0" smtClean="0"/>
              <a:t>pre-set </a:t>
            </a:r>
            <a:r>
              <a:rPr lang="en-US" dirty="0"/>
              <a:t>payment amounts for: </a:t>
            </a:r>
            <a:endParaRPr lang="en-US" dirty="0" smtClean="0"/>
          </a:p>
          <a:p>
            <a:pPr lvl="1"/>
            <a:r>
              <a:rPr lang="en-US" dirty="0" smtClean="0"/>
              <a:t>Infrastructure</a:t>
            </a:r>
          </a:p>
          <a:p>
            <a:pPr lvl="1"/>
            <a:r>
              <a:rPr lang="en-US" dirty="0" smtClean="0"/>
              <a:t>Baseline </a:t>
            </a:r>
            <a:r>
              <a:rPr lang="en-US" dirty="0"/>
              <a:t>data </a:t>
            </a:r>
            <a:r>
              <a:rPr lang="en-US" dirty="0" smtClean="0"/>
              <a:t>collection</a:t>
            </a:r>
          </a:p>
          <a:p>
            <a:pPr lvl="1"/>
            <a:r>
              <a:rPr lang="en-US" dirty="0" smtClean="0"/>
              <a:t>Interventions</a:t>
            </a:r>
          </a:p>
          <a:p>
            <a:pPr lvl="1"/>
            <a:r>
              <a:rPr lang="en-US" dirty="0" smtClean="0"/>
              <a:t>Outcomes </a:t>
            </a:r>
          </a:p>
          <a:p>
            <a:r>
              <a:rPr lang="en-US" dirty="0" smtClean="0"/>
              <a:t>Specific </a:t>
            </a:r>
            <a:r>
              <a:rPr lang="en-US" dirty="0"/>
              <a:t>amount is linked in each year to specific deliverables</a:t>
            </a:r>
            <a:r>
              <a:rPr lang="en-US" dirty="0" smtClean="0"/>
              <a:t>.</a:t>
            </a:r>
          </a:p>
          <a:p>
            <a:r>
              <a:rPr lang="en-US" dirty="0" smtClean="0"/>
              <a:t>Budgets </a:t>
            </a:r>
            <a:r>
              <a:rPr lang="en-US" i="1" u="sng" dirty="0" smtClean="0"/>
              <a:t>shall not </a:t>
            </a:r>
            <a:r>
              <a:rPr lang="en-US" dirty="0" smtClean="0"/>
              <a:t>include costs for services reimbursable with Medi-Cal or other federal funding resources.</a:t>
            </a:r>
          </a:p>
          <a:p>
            <a:r>
              <a:rPr lang="en-US" dirty="0" smtClean="0"/>
              <a:t>Available funding in PYs 1 and 2 may be weighted more heavily towards infrastructure design, and baselines data collection, assessment and development activities.</a:t>
            </a:r>
            <a:endParaRPr lang="en-US" dirty="0"/>
          </a:p>
          <a:p>
            <a:pPr algn="r"/>
            <a:r>
              <a:rPr lang="en-US" sz="1900" i="1" dirty="0"/>
              <a:t>STC Paragraph </a:t>
            </a:r>
            <a:r>
              <a:rPr lang="en-US" sz="1900" i="1" dirty="0" smtClean="0"/>
              <a:t>117b,xix</a:t>
            </a:r>
            <a:endParaRPr lang="en-US" sz="1900"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3012199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WPC pilot Timeline</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1784234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6588" y="513182"/>
            <a:ext cx="1381125" cy="80962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7" y="494521"/>
            <a:ext cx="21907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66163" y="1785939"/>
            <a:ext cx="971550" cy="9810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43575" y="1819277"/>
            <a:ext cx="704850" cy="8667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9162" y="2035046"/>
            <a:ext cx="1562100" cy="6286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4" descr="CBHDA_new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67150" y="3314700"/>
            <a:ext cx="1876425" cy="9620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53012" y="4933951"/>
            <a:ext cx="2085975" cy="64770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448425" y="3520945"/>
            <a:ext cx="3171825" cy="6286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9"/>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endParaRPr lang="en-US"/>
          </a:p>
        </p:txBody>
      </p:sp>
      <p:sp>
        <p:nvSpPr>
          <p:cNvPr id="5" name="Rectangle 10"/>
          <p:cNvSpPr>
            <a:spLocks noChangeArrowheads="1"/>
          </p:cNvSpPr>
          <p:nvPr/>
        </p:nvSpPr>
        <p:spPr bwMode="auto">
          <a:xfrm>
            <a:off x="0" y="1266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Black" panose="020B0A04020102020204" pitchFamily="34" charset="0"/>
                <a:ea typeface="Calibri" panose="020F0502020204030204" pitchFamily="34" charset="0"/>
                <a:cs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11"/>
          <p:cNvSpPr>
            <a:spLocks noChangeArrowheads="1"/>
          </p:cNvSpPr>
          <p:nvPr/>
        </p:nvSpPr>
        <p:spPr bwMode="auto">
          <a:xfrm>
            <a:off x="0" y="21240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ja-JP" sz="1400" b="0" i="0" u="none" strike="noStrike" cap="none" normalizeH="0" baseline="0" smtClean="0">
              <a:ln>
                <a:noFill/>
              </a:ln>
              <a:solidFill>
                <a:srgbClr val="FFFFFF"/>
              </a:solidFill>
              <a:effectLst/>
              <a:latin typeface="Arial Black" panose="020B0A04020102020204" pitchFamily="34" charset="0"/>
              <a:ea typeface="SimHei"/>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smtClean="0">
                <a:ln>
                  <a:noFill/>
                </a:ln>
                <a:solidFill>
                  <a:srgbClr val="000000"/>
                </a:solidFill>
                <a:effectLst/>
                <a:ea typeface="Georgia" panose="02040502050405020303" pitchFamily="18" charset="0"/>
                <a:cs typeface="Calibri" panose="020F0502020204030204" pitchFamily="34" charset="0"/>
              </a:rPr>
              <a:t>                </a:t>
            </a:r>
            <a:endParaRPr kumimoji="0" lang="en-US" altLang="ja-JP" sz="1800" b="0" i="0" u="none" strike="noStrike" cap="none" normalizeH="0" baseline="0" smtClean="0">
              <a:ln>
                <a:noFill/>
              </a:ln>
              <a:solidFill>
                <a:schemeClr val="tx1"/>
              </a:solidFill>
              <a:effectLst/>
              <a:latin typeface="Arial" panose="020B0604020202020204" pitchFamily="34" charset="0"/>
            </a:endParaRPr>
          </a:p>
        </p:txBody>
      </p:sp>
      <p:sp>
        <p:nvSpPr>
          <p:cNvPr id="7" name="Rectangle 12"/>
          <p:cNvSpPr>
            <a:spLocks noChangeArrowheads="1"/>
          </p:cNvSpPr>
          <p:nvPr/>
        </p:nvSpPr>
        <p:spPr bwMode="auto">
          <a:xfrm>
            <a:off x="0" y="3105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Georgia" panose="02040502050405020303" pitchFamily="18" charset="0"/>
                <a:cs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13"/>
          <p:cNvSpPr>
            <a:spLocks noChangeArrowheads="1"/>
          </p:cNvSpPr>
          <p:nvPr/>
        </p:nvSpPr>
        <p:spPr bwMode="auto">
          <a:xfrm>
            <a:off x="0" y="3971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Georgia" panose="02040502050405020303" pitchFamily="18" charset="0"/>
                <a:cs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9" name="Rectangle 14"/>
          <p:cNvSpPr>
            <a:spLocks noChangeArrowheads="1"/>
          </p:cNvSpPr>
          <p:nvPr/>
        </p:nvSpPr>
        <p:spPr bwMode="auto">
          <a:xfrm>
            <a:off x="0" y="46005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Georgia" panose="02040502050405020303" pitchFamily="18" charset="0"/>
                <a:cs typeface="Calibri" panose="020F050202020403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15"/>
          <p:cNvSpPr>
            <a:spLocks noChangeArrowheads="1"/>
          </p:cNvSpPr>
          <p:nvPr/>
        </p:nvSpPr>
        <p:spPr bwMode="auto">
          <a:xfrm>
            <a:off x="0" y="5562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smtClean="0">
                <a:ln>
                  <a:noFill/>
                </a:ln>
                <a:solidFill>
                  <a:srgbClr val="000000"/>
                </a:solidFill>
                <a:effectLst/>
                <a:latin typeface="Arial" panose="020B0604020202020204" pitchFamily="34" charset="0"/>
                <a:ea typeface="Georgia" panose="02040502050405020303" pitchFamily="18" charset="0"/>
                <a:cs typeface="Calibri" panose="020F0502020204030204" pitchFamily="34" charset="0"/>
              </a:rPr>
              <a:t>           </a:t>
            </a:r>
            <a:endParaRPr kumimoji="0" lang="en-US" altLang="en-US" sz="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16"/>
          <p:cNvSpPr>
            <a:spLocks noChangeArrowheads="1"/>
          </p:cNvSpPr>
          <p:nvPr/>
        </p:nvSpPr>
        <p:spPr bwMode="auto">
          <a:xfrm>
            <a:off x="0" y="62103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7"/>
          <p:cNvSpPr>
            <a:spLocks noChangeArrowheads="1"/>
          </p:cNvSpPr>
          <p:nvPr/>
        </p:nvSpPr>
        <p:spPr bwMode="auto">
          <a:xfrm>
            <a:off x="0" y="683895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t>2</a:t>
            </a:fld>
            <a:endParaRPr lang="en-US" dirty="0"/>
          </a:p>
        </p:txBody>
      </p:sp>
    </p:spTree>
    <p:extLst>
      <p:ext uri="{BB962C8B-B14F-4D97-AF65-F5344CB8AC3E}">
        <p14:creationId xmlns:p14="http://schemas.microsoft.com/office/powerpoint/2010/main" val="2640091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1393" y="290248"/>
            <a:ext cx="9720072" cy="1215592"/>
          </a:xfrm>
        </p:spPr>
        <p:txBody>
          <a:bodyPr/>
          <a:lstStyle/>
          <a:p>
            <a:r>
              <a:rPr lang="en-US" dirty="0" smtClean="0"/>
              <a:t>WPC timeline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43450357"/>
              </p:ext>
            </p:extLst>
          </p:nvPr>
        </p:nvGraphicFramePr>
        <p:xfrm>
          <a:off x="619431" y="1250914"/>
          <a:ext cx="11125852" cy="4809460"/>
        </p:xfrm>
        <a:graphic>
          <a:graphicData uri="http://schemas.openxmlformats.org/drawingml/2006/table">
            <a:tbl>
              <a:tblPr firstRow="1" bandRow="1">
                <a:tableStyleId>{5C22544A-7EE6-4342-B048-85BDC9FD1C3A}</a:tableStyleId>
              </a:tblPr>
              <a:tblGrid>
                <a:gridCol w="2834010">
                  <a:extLst>
                    <a:ext uri="{9D8B030D-6E8A-4147-A177-3AD203B41FA5}">
                      <a16:colId xmlns:a16="http://schemas.microsoft.com/office/drawing/2014/main" val="20000"/>
                    </a:ext>
                  </a:extLst>
                </a:gridCol>
                <a:gridCol w="2504548">
                  <a:extLst>
                    <a:ext uri="{9D8B030D-6E8A-4147-A177-3AD203B41FA5}">
                      <a16:colId xmlns:a16="http://schemas.microsoft.com/office/drawing/2014/main" val="20001"/>
                    </a:ext>
                  </a:extLst>
                </a:gridCol>
                <a:gridCol w="4621182">
                  <a:extLst>
                    <a:ext uri="{9D8B030D-6E8A-4147-A177-3AD203B41FA5}">
                      <a16:colId xmlns:a16="http://schemas.microsoft.com/office/drawing/2014/main" val="20002"/>
                    </a:ext>
                  </a:extLst>
                </a:gridCol>
                <a:gridCol w="1166112">
                  <a:extLst>
                    <a:ext uri="{9D8B030D-6E8A-4147-A177-3AD203B41FA5}">
                      <a16:colId xmlns:a16="http://schemas.microsoft.com/office/drawing/2014/main" val="20003"/>
                    </a:ext>
                  </a:extLst>
                </a:gridCol>
              </a:tblGrid>
              <a:tr h="413252">
                <a:tc>
                  <a:txBody>
                    <a:bodyPr/>
                    <a:lstStyle/>
                    <a:p>
                      <a:r>
                        <a:rPr lang="en-US" sz="1500" dirty="0" smtClean="0"/>
                        <a:t>Deliverable</a:t>
                      </a:r>
                      <a:endParaRPr lang="en-US" sz="1500" dirty="0"/>
                    </a:p>
                  </a:txBody>
                  <a:tcPr/>
                </a:tc>
                <a:tc>
                  <a:txBody>
                    <a:bodyPr/>
                    <a:lstStyle/>
                    <a:p>
                      <a:r>
                        <a:rPr lang="en-US" sz="1500" dirty="0" smtClean="0"/>
                        <a:t>Deadline</a:t>
                      </a:r>
                      <a:endParaRPr lang="en-US" sz="1500" dirty="0"/>
                    </a:p>
                  </a:txBody>
                  <a:tcPr/>
                </a:tc>
                <a:tc>
                  <a:txBody>
                    <a:bodyPr/>
                    <a:lstStyle/>
                    <a:p>
                      <a:r>
                        <a:rPr lang="en-US" sz="1500" dirty="0" smtClean="0"/>
                        <a:t>Alternative Deadline</a:t>
                      </a:r>
                      <a:endParaRPr lang="en-US" sz="1500" dirty="0"/>
                    </a:p>
                  </a:txBody>
                  <a:tcPr/>
                </a:tc>
                <a:tc>
                  <a:txBody>
                    <a:bodyPr/>
                    <a:lstStyle/>
                    <a:p>
                      <a:r>
                        <a:rPr lang="en-US" sz="1500" dirty="0" smtClean="0"/>
                        <a:t>STC Ref.</a:t>
                      </a:r>
                      <a:endParaRPr lang="en-US" sz="1500" dirty="0"/>
                    </a:p>
                  </a:txBody>
                  <a:tcPr/>
                </a:tc>
                <a:extLst>
                  <a:ext uri="{0D108BD9-81ED-4DB2-BD59-A6C34878D82A}">
                    <a16:rowId xmlns:a16="http://schemas.microsoft.com/office/drawing/2014/main" val="10000"/>
                  </a:ext>
                </a:extLst>
              </a:tr>
              <a:tr h="413252">
                <a:tc>
                  <a:txBody>
                    <a:bodyPr/>
                    <a:lstStyle/>
                    <a:p>
                      <a:r>
                        <a:rPr lang="en-US" sz="1500" dirty="0" smtClean="0"/>
                        <a:t>Finalize Attachments</a:t>
                      </a:r>
                    </a:p>
                  </a:txBody>
                  <a:tcPr/>
                </a:tc>
                <a:tc>
                  <a:txBody>
                    <a:bodyPr/>
                    <a:lstStyle/>
                    <a:p>
                      <a:r>
                        <a:rPr lang="en-US" sz="1500" dirty="0" smtClean="0"/>
                        <a:t>2/28/2016</a:t>
                      </a:r>
                      <a:endParaRPr lang="en-US" sz="1500" dirty="0"/>
                    </a:p>
                  </a:txBody>
                  <a:tcPr/>
                </a:tc>
                <a:tc>
                  <a:txBody>
                    <a:bodyPr/>
                    <a:lstStyle/>
                    <a:p>
                      <a:r>
                        <a:rPr lang="en-US" sz="1500" dirty="0" smtClean="0"/>
                        <a:t>Within 60 days of STC approval</a:t>
                      </a:r>
                      <a:endParaRPr lang="en-US" sz="1500" dirty="0"/>
                    </a:p>
                  </a:txBody>
                  <a:tcPr/>
                </a:tc>
                <a:tc>
                  <a:txBody>
                    <a:bodyPr/>
                    <a:lstStyle/>
                    <a:p>
                      <a:r>
                        <a:rPr lang="en-US" sz="1500" dirty="0" smtClean="0"/>
                        <a:t>¶ 124 (a)</a:t>
                      </a:r>
                      <a:endParaRPr lang="en-US" sz="1500" dirty="0"/>
                    </a:p>
                  </a:txBody>
                  <a:tcPr/>
                </a:tc>
                <a:extLst>
                  <a:ext uri="{0D108BD9-81ED-4DB2-BD59-A6C34878D82A}">
                    <a16:rowId xmlns:a16="http://schemas.microsoft.com/office/drawing/2014/main" val="10001"/>
                  </a:ext>
                </a:extLst>
              </a:tr>
              <a:tr h="413252">
                <a:tc>
                  <a:txBody>
                    <a:bodyPr/>
                    <a:lstStyle/>
                    <a:p>
                      <a:r>
                        <a:rPr lang="en-US" sz="1500" dirty="0" smtClean="0"/>
                        <a:t>Application Selection</a:t>
                      </a:r>
                      <a:r>
                        <a:rPr lang="en-US" sz="1500" baseline="0" dirty="0" smtClean="0"/>
                        <a:t> Criteria</a:t>
                      </a:r>
                      <a:endParaRPr lang="en-US" sz="1500" dirty="0"/>
                    </a:p>
                  </a:txBody>
                  <a:tcPr/>
                </a:tc>
                <a:tc>
                  <a:txBody>
                    <a:bodyPr/>
                    <a:lstStyle/>
                    <a:p>
                      <a:r>
                        <a:rPr lang="en-US" sz="1500" dirty="0" smtClean="0">
                          <a:solidFill>
                            <a:schemeClr val="tx1"/>
                          </a:solidFill>
                        </a:rPr>
                        <a:t>Est.</a:t>
                      </a:r>
                      <a:r>
                        <a:rPr lang="en-US" sz="1500" dirty="0" smtClean="0">
                          <a:solidFill>
                            <a:srgbClr val="FF0000"/>
                          </a:solidFill>
                        </a:rPr>
                        <a:t> </a:t>
                      </a:r>
                      <a:r>
                        <a:rPr lang="en-US" sz="1500" dirty="0" smtClean="0"/>
                        <a:t>4/1/2016</a:t>
                      </a:r>
                      <a:endParaRPr lang="en-US" sz="1500" dirty="0"/>
                    </a:p>
                  </a:txBody>
                  <a:tcPr/>
                </a:tc>
                <a:tc>
                  <a:txBody>
                    <a:bodyPr/>
                    <a:lstStyle/>
                    <a:p>
                      <a:r>
                        <a:rPr lang="en-US" sz="1500" dirty="0" smtClean="0"/>
                        <a:t>Approved before RFA can be released</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 117(c)(</a:t>
                      </a:r>
                      <a:r>
                        <a:rPr lang="en-US" sz="1500" dirty="0" err="1" smtClean="0">
                          <a:solidFill>
                            <a:schemeClr val="tx1"/>
                          </a:solidFill>
                        </a:rPr>
                        <a:t>i</a:t>
                      </a:r>
                      <a:r>
                        <a:rPr lang="en-US" sz="1500" dirty="0" smtClean="0">
                          <a:solidFill>
                            <a:schemeClr val="tx1"/>
                          </a:solidFill>
                        </a:rPr>
                        <a:t>) and (iii)</a:t>
                      </a:r>
                    </a:p>
                  </a:txBody>
                  <a:tcPr/>
                </a:tc>
                <a:extLst>
                  <a:ext uri="{0D108BD9-81ED-4DB2-BD59-A6C34878D82A}">
                    <a16:rowId xmlns:a16="http://schemas.microsoft.com/office/drawing/2014/main" val="10002"/>
                  </a:ext>
                </a:extLst>
              </a:tr>
              <a:tr h="413252">
                <a:tc>
                  <a:txBody>
                    <a:bodyPr/>
                    <a:lstStyle/>
                    <a:p>
                      <a:r>
                        <a:rPr lang="en-US" sz="1500" dirty="0" smtClean="0"/>
                        <a:t>CMS to approve/ask questions</a:t>
                      </a:r>
                      <a:endParaRPr lang="en-US" sz="1500" dirty="0"/>
                    </a:p>
                  </a:txBody>
                  <a:tcPr/>
                </a:tc>
                <a:tc>
                  <a:txBody>
                    <a:bodyPr/>
                    <a:lstStyle/>
                    <a:p>
                      <a:r>
                        <a:rPr lang="en-US" sz="1500" dirty="0" smtClean="0">
                          <a:solidFill>
                            <a:schemeClr val="tx1"/>
                          </a:solidFill>
                        </a:rPr>
                        <a:t>Est.</a:t>
                      </a:r>
                      <a:r>
                        <a:rPr lang="en-US" sz="1500" dirty="0" smtClean="0">
                          <a:solidFill>
                            <a:srgbClr val="FF0000"/>
                          </a:solidFill>
                        </a:rPr>
                        <a:t> </a:t>
                      </a:r>
                      <a:r>
                        <a:rPr lang="en-US" sz="1500" dirty="0" smtClean="0"/>
                        <a:t>4/21/2016</a:t>
                      </a:r>
                      <a:endParaRPr lang="en-US" sz="1500" dirty="0"/>
                    </a:p>
                  </a:txBody>
                  <a:tcPr/>
                </a:tc>
                <a:tc>
                  <a:txBody>
                    <a:bodyPr/>
                    <a:lstStyle/>
                    <a:p>
                      <a:r>
                        <a:rPr lang="en-US" sz="1500" dirty="0" smtClean="0"/>
                        <a:t>Within 15 days of receipt of criteria</a:t>
                      </a:r>
                      <a:endParaRPr lang="en-US" sz="1500" dirty="0"/>
                    </a:p>
                  </a:txBody>
                  <a:tcPr/>
                </a:tc>
                <a:tc>
                  <a:txBody>
                    <a:bodyPr/>
                    <a:lstStyle/>
                    <a:p>
                      <a:r>
                        <a:rPr lang="en-US" sz="1500" dirty="0" smtClean="0">
                          <a:solidFill>
                            <a:schemeClr val="tx1"/>
                          </a:solidFill>
                        </a:rPr>
                        <a:t>¶ 117 (c)(</a:t>
                      </a:r>
                      <a:r>
                        <a:rPr lang="en-US" sz="1500" dirty="0" err="1" smtClean="0">
                          <a:solidFill>
                            <a:schemeClr val="tx1"/>
                          </a:solidFill>
                        </a:rPr>
                        <a:t>i</a:t>
                      </a:r>
                      <a:r>
                        <a:rPr lang="en-US" sz="1500" dirty="0" smtClean="0">
                          <a:solidFill>
                            <a:schemeClr val="tx1"/>
                          </a:solidFill>
                        </a:rPr>
                        <a:t>)</a:t>
                      </a:r>
                      <a:endParaRPr lang="en-US" sz="1500" dirty="0">
                        <a:solidFill>
                          <a:schemeClr val="tx1"/>
                        </a:solidFill>
                      </a:endParaRPr>
                    </a:p>
                  </a:txBody>
                  <a:tcPr/>
                </a:tc>
                <a:extLst>
                  <a:ext uri="{0D108BD9-81ED-4DB2-BD59-A6C34878D82A}">
                    <a16:rowId xmlns:a16="http://schemas.microsoft.com/office/drawing/2014/main" val="10003"/>
                  </a:ext>
                </a:extLst>
              </a:tr>
              <a:tr h="413252">
                <a:tc>
                  <a:txBody>
                    <a:bodyPr/>
                    <a:lstStyle/>
                    <a:p>
                      <a:r>
                        <a:rPr lang="en-US" sz="1500" dirty="0" smtClean="0"/>
                        <a:t>DHCS to publish RFA</a:t>
                      </a:r>
                      <a:endParaRPr lang="en-US" sz="1500" dirty="0"/>
                    </a:p>
                  </a:txBody>
                  <a:tcPr/>
                </a:tc>
                <a:tc>
                  <a:txBody>
                    <a:bodyPr/>
                    <a:lstStyle/>
                    <a:p>
                      <a:r>
                        <a:rPr lang="en-US" sz="1500" dirty="0" smtClean="0"/>
                        <a:t>5/1 – 6/1/2016</a:t>
                      </a:r>
                      <a:endParaRPr lang="en-US" sz="1500" dirty="0"/>
                    </a:p>
                  </a:txBody>
                  <a:tcPr/>
                </a:tc>
                <a:tc>
                  <a:txBody>
                    <a:bodyPr/>
                    <a:lstStyle/>
                    <a:p>
                      <a:r>
                        <a:rPr lang="en-US" sz="1500" dirty="0" smtClean="0"/>
                        <a:t>90 days after Attachment</a:t>
                      </a:r>
                      <a:r>
                        <a:rPr lang="en-US" sz="1500" baseline="0" dirty="0" smtClean="0"/>
                        <a:t> approval</a:t>
                      </a:r>
                      <a:endParaRPr lang="en-US" sz="1500" dirty="0"/>
                    </a:p>
                  </a:txBody>
                  <a:tcPr/>
                </a:tc>
                <a:tc>
                  <a:txBody>
                    <a:bodyPr/>
                    <a:lstStyle/>
                    <a:p>
                      <a:r>
                        <a:rPr lang="en-US" sz="1500" dirty="0" smtClean="0">
                          <a:solidFill>
                            <a:schemeClr val="tx1"/>
                          </a:solidFill>
                        </a:rPr>
                        <a:t>¶ 117 (c)(iii)</a:t>
                      </a:r>
                      <a:endParaRPr lang="en-US" sz="1500" dirty="0">
                        <a:solidFill>
                          <a:schemeClr val="tx1"/>
                        </a:solidFill>
                      </a:endParaRPr>
                    </a:p>
                  </a:txBody>
                  <a:tcPr/>
                </a:tc>
                <a:extLst>
                  <a:ext uri="{0D108BD9-81ED-4DB2-BD59-A6C34878D82A}">
                    <a16:rowId xmlns:a16="http://schemas.microsoft.com/office/drawing/2014/main" val="10004"/>
                  </a:ext>
                </a:extLst>
              </a:tr>
              <a:tr h="413252">
                <a:tc>
                  <a:txBody>
                    <a:bodyPr/>
                    <a:lstStyle/>
                    <a:p>
                      <a:r>
                        <a:rPr lang="en-US" sz="1500" dirty="0" smtClean="0"/>
                        <a:t>Applications Due</a:t>
                      </a:r>
                      <a:endParaRPr lang="en-US" sz="1500" dirty="0"/>
                    </a:p>
                  </a:txBody>
                  <a:tcPr/>
                </a:tc>
                <a:tc>
                  <a:txBody>
                    <a:bodyPr/>
                    <a:lstStyle/>
                    <a:p>
                      <a:r>
                        <a:rPr lang="en-US" sz="1500" dirty="0" smtClean="0"/>
                        <a:t>6/15 – 7/15/2016</a:t>
                      </a:r>
                      <a:endParaRPr lang="en-US" sz="1500" dirty="0"/>
                    </a:p>
                  </a:txBody>
                  <a:tcPr/>
                </a:tc>
                <a:tc>
                  <a:txBody>
                    <a:bodyPr/>
                    <a:lstStyle/>
                    <a:p>
                      <a:r>
                        <a:rPr lang="en-US" sz="1500" dirty="0" smtClean="0"/>
                        <a:t>45 days after</a:t>
                      </a:r>
                      <a:r>
                        <a:rPr lang="en-US" sz="1500" baseline="0" dirty="0" smtClean="0"/>
                        <a:t> DHCS issues RFA</a:t>
                      </a:r>
                      <a:endParaRPr lang="en-US" sz="1500" dirty="0"/>
                    </a:p>
                  </a:txBody>
                  <a:tcPr/>
                </a:tc>
                <a:tc>
                  <a:txBody>
                    <a:bodyPr/>
                    <a:lstStyle/>
                    <a:p>
                      <a:r>
                        <a:rPr lang="en-US" sz="1500" dirty="0" smtClean="0">
                          <a:solidFill>
                            <a:schemeClr val="tx1"/>
                          </a:solidFill>
                        </a:rPr>
                        <a:t>¶ 117 (a)</a:t>
                      </a:r>
                      <a:endParaRPr lang="en-US" sz="1500" dirty="0">
                        <a:solidFill>
                          <a:schemeClr val="tx1"/>
                        </a:solidFill>
                      </a:endParaRPr>
                    </a:p>
                  </a:txBody>
                  <a:tcPr/>
                </a:tc>
                <a:extLst>
                  <a:ext uri="{0D108BD9-81ED-4DB2-BD59-A6C34878D82A}">
                    <a16:rowId xmlns:a16="http://schemas.microsoft.com/office/drawing/2014/main" val="10005"/>
                  </a:ext>
                </a:extLst>
              </a:tr>
              <a:tr h="413252">
                <a:tc>
                  <a:txBody>
                    <a:bodyPr/>
                    <a:lstStyle/>
                    <a:p>
                      <a:r>
                        <a:rPr lang="en-US" sz="1500" dirty="0" smtClean="0"/>
                        <a:t>DHCS respond to Lead Entity (questions)</a:t>
                      </a:r>
                      <a:endParaRPr lang="en-US" sz="1500" dirty="0"/>
                    </a:p>
                  </a:txBody>
                  <a:tcPr/>
                </a:tc>
                <a:tc>
                  <a:txBody>
                    <a:bodyPr/>
                    <a:lstStyle/>
                    <a:p>
                      <a:r>
                        <a:rPr lang="en-US" sz="1500" dirty="0" smtClean="0"/>
                        <a:t>8/15 – 9/15/2016</a:t>
                      </a:r>
                      <a:endParaRPr lang="en-US" sz="1500" dirty="0"/>
                    </a:p>
                  </a:txBody>
                  <a:tcPr/>
                </a:tc>
                <a:tc>
                  <a:txBody>
                    <a:bodyPr/>
                    <a:lstStyle/>
                    <a:p>
                      <a:r>
                        <a:rPr lang="en-US" sz="1500" dirty="0" smtClean="0"/>
                        <a:t>Within 60 days after application</a:t>
                      </a:r>
                      <a:r>
                        <a:rPr lang="en-US" sz="1500" baseline="0" dirty="0" smtClean="0"/>
                        <a:t> receipt</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 117 (c)(iv)</a:t>
                      </a:r>
                    </a:p>
                    <a:p>
                      <a:endParaRPr lang="en-US" sz="1500" dirty="0">
                        <a:solidFill>
                          <a:schemeClr val="tx1"/>
                        </a:solidFill>
                      </a:endParaRPr>
                    </a:p>
                  </a:txBody>
                  <a:tcPr/>
                </a:tc>
                <a:extLst>
                  <a:ext uri="{0D108BD9-81ED-4DB2-BD59-A6C34878D82A}">
                    <a16:rowId xmlns:a16="http://schemas.microsoft.com/office/drawing/2014/main" val="10006"/>
                  </a:ext>
                </a:extLst>
              </a:tr>
              <a:tr h="413252">
                <a:tc>
                  <a:txBody>
                    <a:bodyPr/>
                    <a:lstStyle/>
                    <a:p>
                      <a:r>
                        <a:rPr lang="en-US" sz="1500" dirty="0" smtClean="0"/>
                        <a:t>Lead</a:t>
                      </a:r>
                      <a:r>
                        <a:rPr lang="en-US" sz="1500" baseline="0" dirty="0" smtClean="0"/>
                        <a:t> Entity responds to DHCS</a:t>
                      </a:r>
                      <a:endParaRPr lang="en-US" sz="1500" dirty="0"/>
                    </a:p>
                  </a:txBody>
                  <a:tcPr/>
                </a:tc>
                <a:tc>
                  <a:txBody>
                    <a:bodyPr/>
                    <a:lstStyle/>
                    <a:p>
                      <a:r>
                        <a:rPr lang="en-US" sz="1500" dirty="0" smtClean="0"/>
                        <a:t>8/22/2016 – 9/22/2016</a:t>
                      </a:r>
                      <a:endParaRPr lang="en-US" sz="1500" dirty="0"/>
                    </a:p>
                  </a:txBody>
                  <a:tcPr/>
                </a:tc>
                <a:tc>
                  <a:txBody>
                    <a:bodyPr/>
                    <a:lstStyle/>
                    <a:p>
                      <a:r>
                        <a:rPr lang="en-US" sz="1500" dirty="0" smtClean="0"/>
                        <a:t>Within 5 business days of receipt of questions</a:t>
                      </a:r>
                      <a:endParaRPr lang="en-US" sz="15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chemeClr val="tx1"/>
                          </a:solidFill>
                        </a:rPr>
                        <a:t>¶ 117 (c)(iv)</a:t>
                      </a:r>
                    </a:p>
                    <a:p>
                      <a:endParaRPr lang="en-US" sz="1500" dirty="0" smtClean="0"/>
                    </a:p>
                  </a:txBody>
                  <a:tcPr/>
                </a:tc>
                <a:extLst>
                  <a:ext uri="{0D108BD9-81ED-4DB2-BD59-A6C34878D82A}">
                    <a16:rowId xmlns:a16="http://schemas.microsoft.com/office/drawing/2014/main" val="10007"/>
                  </a:ext>
                </a:extLst>
              </a:tr>
              <a:tr h="413252">
                <a:tc>
                  <a:txBody>
                    <a:bodyPr/>
                    <a:lstStyle/>
                    <a:p>
                      <a:r>
                        <a:rPr lang="en-US" sz="1500" dirty="0" smtClean="0"/>
                        <a:t>CMS notification</a:t>
                      </a:r>
                      <a:r>
                        <a:rPr lang="en-US" sz="1500" baseline="0" dirty="0" smtClean="0"/>
                        <a:t> to DHCS re: concerns</a:t>
                      </a:r>
                      <a:endParaRPr lang="en-US" sz="1500" dirty="0"/>
                    </a:p>
                  </a:txBody>
                  <a:tcPr/>
                </a:tc>
                <a:tc>
                  <a:txBody>
                    <a:bodyPr/>
                    <a:lstStyle/>
                    <a:p>
                      <a:r>
                        <a:rPr lang="en-US" sz="1500" dirty="0" smtClean="0"/>
                        <a:t>?</a:t>
                      </a:r>
                      <a:endParaRPr lang="en-US" sz="1500" dirty="0"/>
                    </a:p>
                  </a:txBody>
                  <a:tcPr/>
                </a:tc>
                <a:tc>
                  <a:txBody>
                    <a:bodyPr/>
                    <a:lstStyle/>
                    <a:p>
                      <a:r>
                        <a:rPr lang="en-US" sz="1500" dirty="0" smtClean="0"/>
                        <a:t>Within 10 days of DHCS notification to CMS</a:t>
                      </a:r>
                      <a:r>
                        <a:rPr lang="en-US" sz="1500" baseline="0" dirty="0" smtClean="0"/>
                        <a:t> of pilot selection</a:t>
                      </a:r>
                      <a:r>
                        <a:rPr lang="en-US" sz="1500" dirty="0" smtClean="0"/>
                        <a:t> </a:t>
                      </a:r>
                      <a:endParaRPr lang="en-US" sz="1500" dirty="0"/>
                    </a:p>
                  </a:txBody>
                  <a:tcPr/>
                </a:tc>
                <a:tc>
                  <a:txBody>
                    <a:bodyPr/>
                    <a:lstStyle/>
                    <a:p>
                      <a:r>
                        <a:rPr lang="en-US" sz="1500" dirty="0" smtClean="0"/>
                        <a:t>¶ 117 (c)(vi)</a:t>
                      </a:r>
                      <a:endParaRPr lang="en-US" sz="1500" dirty="0"/>
                    </a:p>
                  </a:txBody>
                  <a:tcPr/>
                </a:tc>
                <a:extLst>
                  <a:ext uri="{0D108BD9-81ED-4DB2-BD59-A6C34878D82A}">
                    <a16:rowId xmlns:a16="http://schemas.microsoft.com/office/drawing/2014/main" val="10008"/>
                  </a:ext>
                </a:extLst>
              </a:tr>
              <a:tr h="413252">
                <a:tc>
                  <a:txBody>
                    <a:bodyPr/>
                    <a:lstStyle/>
                    <a:p>
                      <a:r>
                        <a:rPr lang="en-US" sz="1500" dirty="0" smtClean="0"/>
                        <a:t>DHCS decisions</a:t>
                      </a:r>
                      <a:endParaRPr lang="en-US" sz="1500" dirty="0"/>
                    </a:p>
                  </a:txBody>
                  <a:tcPr/>
                </a:tc>
                <a:tc>
                  <a:txBody>
                    <a:bodyPr/>
                    <a:lstStyle/>
                    <a:p>
                      <a:r>
                        <a:rPr lang="en-US" sz="1500" dirty="0" smtClean="0"/>
                        <a:t>Mid-September –</a:t>
                      </a:r>
                      <a:r>
                        <a:rPr lang="en-US" sz="1500" baseline="0" dirty="0" smtClean="0"/>
                        <a:t> mid-October </a:t>
                      </a:r>
                      <a:r>
                        <a:rPr lang="en-US" sz="1500" dirty="0" smtClean="0"/>
                        <a:t>2016</a:t>
                      </a:r>
                      <a:endParaRPr lang="en-US" sz="1500" dirty="0"/>
                    </a:p>
                  </a:txBody>
                  <a:tcPr/>
                </a:tc>
                <a:tc>
                  <a:txBody>
                    <a:bodyPr/>
                    <a:lstStyle/>
                    <a:p>
                      <a:r>
                        <a:rPr lang="en-US" sz="1500" dirty="0" smtClean="0"/>
                        <a:t>Within 30 days of answers from Lead Entity</a:t>
                      </a:r>
                      <a:endParaRPr lang="en-US" sz="1500" dirty="0"/>
                    </a:p>
                  </a:txBody>
                  <a:tcPr/>
                </a:tc>
                <a:tc>
                  <a:txBody>
                    <a:bodyPr/>
                    <a:lstStyle/>
                    <a:p>
                      <a:r>
                        <a:rPr lang="en-US" sz="1500" dirty="0" smtClean="0"/>
                        <a:t>¶ 117 (c)(v)</a:t>
                      </a:r>
                      <a:endParaRPr lang="en-US" sz="1500" dirty="0"/>
                    </a:p>
                  </a:txBody>
                  <a:tcP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1927045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WPC Pilot partners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2913169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partners</a:t>
            </a:r>
            <a:endParaRPr lang="en-US" dirty="0"/>
          </a:p>
        </p:txBody>
      </p:sp>
      <p:sp>
        <p:nvSpPr>
          <p:cNvPr id="3" name="Content Placeholder 2"/>
          <p:cNvSpPr>
            <a:spLocks noGrp="1"/>
          </p:cNvSpPr>
          <p:nvPr>
            <p:ph idx="1"/>
          </p:nvPr>
        </p:nvSpPr>
        <p:spPr/>
        <p:txBody>
          <a:bodyPr>
            <a:normAutofit lnSpcReduction="10000"/>
          </a:bodyPr>
          <a:lstStyle/>
          <a:p>
            <a:pPr lvl="0"/>
            <a:r>
              <a:rPr lang="en-US" dirty="0"/>
              <a:t>At a minimum one Medi-Cal managed care plan</a:t>
            </a:r>
          </a:p>
          <a:p>
            <a:pPr lvl="0"/>
            <a:r>
              <a:rPr lang="en-US" dirty="0" smtClean="0"/>
              <a:t>County </a:t>
            </a:r>
            <a:r>
              <a:rPr lang="en-US" dirty="0"/>
              <a:t>health services </a:t>
            </a:r>
            <a:endParaRPr lang="en-US" dirty="0" smtClean="0"/>
          </a:p>
          <a:p>
            <a:pPr lvl="0"/>
            <a:r>
              <a:rPr lang="en-US" dirty="0"/>
              <a:t>C</a:t>
            </a:r>
            <a:r>
              <a:rPr lang="en-US" dirty="0" smtClean="0"/>
              <a:t>ounty </a:t>
            </a:r>
            <a:r>
              <a:rPr lang="en-US" dirty="0"/>
              <a:t>mental health </a:t>
            </a:r>
            <a:endParaRPr lang="en-US" dirty="0" smtClean="0"/>
          </a:p>
          <a:p>
            <a:pPr lvl="0"/>
            <a:r>
              <a:rPr lang="en-US" dirty="0"/>
              <a:t>O</a:t>
            </a:r>
            <a:r>
              <a:rPr lang="en-US" dirty="0" smtClean="0"/>
              <a:t>ne </a:t>
            </a:r>
            <a:r>
              <a:rPr lang="en-US" dirty="0"/>
              <a:t>other public agency or department </a:t>
            </a:r>
            <a:endParaRPr lang="en-US" dirty="0" smtClean="0"/>
          </a:p>
          <a:p>
            <a:pPr lvl="0"/>
            <a:r>
              <a:rPr lang="en-US" dirty="0" smtClean="0"/>
              <a:t>At </a:t>
            </a:r>
            <a:r>
              <a:rPr lang="en-US" dirty="0"/>
              <a:t>least </a:t>
            </a:r>
            <a:r>
              <a:rPr lang="en-US" i="1" dirty="0"/>
              <a:t>two</a:t>
            </a:r>
            <a:r>
              <a:rPr lang="en-US" dirty="0"/>
              <a:t> other key community partners that have significant experience serving the target population, such as physician groups, clinics, hospitals, and community-based organizations</a:t>
            </a:r>
          </a:p>
          <a:p>
            <a:r>
              <a:rPr lang="en-US" dirty="0"/>
              <a:t>If a lead entity cannot reach agreement with a required participant, it may request an exception to the requirement</a:t>
            </a:r>
            <a:r>
              <a:rPr lang="en-US" dirty="0" smtClean="0"/>
              <a:t>.</a:t>
            </a:r>
          </a:p>
          <a:p>
            <a:pPr algn="r"/>
            <a:r>
              <a:rPr lang="en-US" sz="1800" i="1" dirty="0" smtClean="0"/>
              <a:t>STC Paragraph 115</a:t>
            </a:r>
            <a:endParaRPr lang="en-US" sz="1800"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112717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Examples of ADDITIONAL partners</a:t>
            </a:r>
            <a:endParaRPr lang="en-US" dirty="0">
              <a:solidFill>
                <a:schemeClr val="tx1"/>
              </a:solidFill>
            </a:endParaRPr>
          </a:p>
        </p:txBody>
      </p:sp>
      <p:sp>
        <p:nvSpPr>
          <p:cNvPr id="3" name="Content Placeholder 2"/>
          <p:cNvSpPr>
            <a:spLocks noGrp="1"/>
          </p:cNvSpPr>
          <p:nvPr>
            <p:ph idx="1"/>
          </p:nvPr>
        </p:nvSpPr>
        <p:spPr/>
        <p:txBody>
          <a:bodyPr>
            <a:normAutofit/>
          </a:bodyPr>
          <a:lstStyle/>
          <a:p>
            <a:pPr lvl="0"/>
            <a:r>
              <a:rPr lang="en-US" dirty="0" smtClean="0"/>
              <a:t>County alcohol </a:t>
            </a:r>
            <a:r>
              <a:rPr lang="en-US" dirty="0"/>
              <a:t>and substance use </a:t>
            </a:r>
            <a:r>
              <a:rPr lang="en-US" dirty="0" smtClean="0"/>
              <a:t>disorder</a:t>
            </a:r>
          </a:p>
          <a:p>
            <a:pPr lvl="0"/>
            <a:r>
              <a:rPr lang="en-US" dirty="0" smtClean="0"/>
              <a:t>County </a:t>
            </a:r>
            <a:r>
              <a:rPr lang="en-US" dirty="0"/>
              <a:t>human </a:t>
            </a:r>
            <a:r>
              <a:rPr lang="en-US" dirty="0" smtClean="0"/>
              <a:t>services</a:t>
            </a:r>
          </a:p>
          <a:p>
            <a:pPr lvl="0"/>
            <a:r>
              <a:rPr lang="en-US" dirty="0" smtClean="0"/>
              <a:t>County public health</a:t>
            </a:r>
          </a:p>
          <a:p>
            <a:pPr lvl="0"/>
            <a:r>
              <a:rPr lang="en-US" dirty="0"/>
              <a:t>C</a:t>
            </a:r>
            <a:r>
              <a:rPr lang="en-US" dirty="0" smtClean="0"/>
              <a:t>riminal justice/probation</a:t>
            </a:r>
          </a:p>
          <a:p>
            <a:pPr lvl="0"/>
            <a:r>
              <a:rPr lang="en-US" dirty="0"/>
              <a:t>H</a:t>
            </a:r>
            <a:r>
              <a:rPr lang="en-US" dirty="0" smtClean="0"/>
              <a:t>ousing authorities</a:t>
            </a:r>
          </a:p>
          <a:p>
            <a:pPr lvl="0"/>
            <a:r>
              <a:rPr lang="en-US" dirty="0" smtClean="0"/>
              <a:t>Homeless Continua of Care &amp; Homeless Service Providers (if serving homeless residents)</a:t>
            </a:r>
          </a:p>
          <a:p>
            <a:pPr lvl="0"/>
            <a:r>
              <a:rPr lang="en-US" dirty="0" smtClean="0"/>
              <a:t>Additional Medi-Cal managed care plans</a:t>
            </a:r>
            <a:endParaRPr lang="en-US" dirty="0"/>
          </a:p>
          <a:p>
            <a:pPr algn="r"/>
            <a:r>
              <a:rPr lang="en-US" sz="1800" i="1" dirty="0"/>
              <a:t>STC Paragraph </a:t>
            </a:r>
            <a:r>
              <a:rPr lang="en-US" sz="1800" i="1" dirty="0" smtClean="0"/>
              <a:t>115</a:t>
            </a:r>
            <a:endParaRPr lang="en-US" sz="18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t>23</a:t>
            </a:fld>
            <a:endParaRPr lang="en-US" dirty="0"/>
          </a:p>
        </p:txBody>
      </p:sp>
    </p:spTree>
    <p:extLst>
      <p:ext uri="{BB962C8B-B14F-4D97-AF65-F5344CB8AC3E}">
        <p14:creationId xmlns:p14="http://schemas.microsoft.com/office/powerpoint/2010/main" val="41441283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expenditures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3451354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Allowable expenditures</a:t>
            </a:r>
            <a:endParaRPr lang="en-US" dirty="0"/>
          </a:p>
        </p:txBody>
      </p:sp>
      <p:sp>
        <p:nvSpPr>
          <p:cNvPr id="3" name="Content Placeholder 2"/>
          <p:cNvSpPr>
            <a:spLocks noGrp="1"/>
          </p:cNvSpPr>
          <p:nvPr>
            <p:ph idx="1"/>
          </p:nvPr>
        </p:nvSpPr>
        <p:spPr/>
        <p:txBody>
          <a:bodyPr>
            <a:normAutofit/>
          </a:bodyPr>
          <a:lstStyle/>
          <a:p>
            <a:r>
              <a:rPr lang="en-US" dirty="0" smtClean="0"/>
              <a:t>Payments </a:t>
            </a:r>
            <a:r>
              <a:rPr lang="en-US" dirty="0"/>
              <a:t>will support:</a:t>
            </a:r>
          </a:p>
          <a:p>
            <a:pPr lvl="0"/>
            <a:r>
              <a:rPr lang="en-US" dirty="0"/>
              <a:t>Infrastructure to integrate services among local entities that serve the target population</a:t>
            </a:r>
          </a:p>
          <a:p>
            <a:pPr lvl="0"/>
            <a:r>
              <a:rPr lang="en-US" dirty="0"/>
              <a:t>Services not otherwise covered or directly reimbursed by Medi-Cal, such as </a:t>
            </a:r>
            <a:r>
              <a:rPr lang="en-US" dirty="0" smtClean="0"/>
              <a:t>homeless services components</a:t>
            </a:r>
            <a:endParaRPr lang="en-US" dirty="0"/>
          </a:p>
          <a:p>
            <a:pPr lvl="0"/>
            <a:r>
              <a:rPr lang="en-US" dirty="0"/>
              <a:t>Other strategies to improve integration, reduce unnecessary utilization of health care services and improve </a:t>
            </a:r>
            <a:r>
              <a:rPr lang="en-US" dirty="0" smtClean="0"/>
              <a:t>outcomes</a:t>
            </a:r>
          </a:p>
          <a:p>
            <a:pPr lvl="0"/>
            <a:r>
              <a:rPr lang="en-US" dirty="0" smtClean="0"/>
              <a:t>WPC pilot payments are NOT direct reimbursement for expenditures or payments for services.</a:t>
            </a:r>
          </a:p>
          <a:p>
            <a:pPr lvl="0" algn="r"/>
            <a:r>
              <a:rPr lang="en-US" sz="1800" i="1" dirty="0" smtClean="0"/>
              <a:t>STC Paragraphs 113, 126g</a:t>
            </a:r>
            <a:endParaRPr lang="en-US" sz="1800" i="1" dirty="0"/>
          </a:p>
          <a:p>
            <a:endParaRPr lang="en-US" dirty="0" smtClean="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1558133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Non-federal share</a:t>
            </a:r>
            <a:endParaRPr lang="en-US" dirty="0"/>
          </a:p>
        </p:txBody>
      </p:sp>
      <p:sp>
        <p:nvSpPr>
          <p:cNvPr id="3" name="Content Placeholder 2"/>
          <p:cNvSpPr>
            <a:spLocks noGrp="1"/>
          </p:cNvSpPr>
          <p:nvPr>
            <p:ph idx="1"/>
          </p:nvPr>
        </p:nvSpPr>
        <p:spPr>
          <a:xfrm>
            <a:off x="1024128" y="1941689"/>
            <a:ext cx="9720073" cy="4367671"/>
          </a:xfrm>
        </p:spPr>
        <p:txBody>
          <a:bodyPr/>
          <a:lstStyle/>
          <a:p>
            <a:r>
              <a:rPr lang="en-US" dirty="0" smtClean="0"/>
              <a:t>Lead entity provides non-federal share through an intergovernmental transfer (IGT)</a:t>
            </a:r>
          </a:p>
          <a:p>
            <a:r>
              <a:rPr lang="en-US" dirty="0" smtClean="0"/>
              <a:t>Lead entity shall certify that funds qualify for federal financial participation (42 CFR, part 433)</a:t>
            </a:r>
          </a:p>
          <a:p>
            <a:r>
              <a:rPr lang="en-US" dirty="0" smtClean="0"/>
              <a:t>Sources of non-federal funding shall NOT include provider taxes or donations, impermissible IGTs from providers, or federal funds received from federal programs other than Medicaid (unless expressly authorized by federal statute to be used for claiming purposes)</a:t>
            </a:r>
          </a:p>
          <a:p>
            <a:r>
              <a:rPr lang="en-US" dirty="0" smtClean="0"/>
              <a:t>Federal funds do NOT include PRIME payments, patient care revenue receives as payment for services rendered under programs such as the Designate State Health Programs, Medicare or Medicaid</a:t>
            </a:r>
          </a:p>
          <a:p>
            <a:pPr lvl="0" algn="r"/>
            <a:r>
              <a:rPr lang="en-US" sz="1800" i="1" dirty="0"/>
              <a:t>STC Paragraph 126</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3503892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Housing Options</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32652360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a:t>
            </a:r>
            <a:endParaRPr lang="en-US" dirty="0"/>
          </a:p>
        </p:txBody>
      </p:sp>
      <p:sp>
        <p:nvSpPr>
          <p:cNvPr id="3" name="Content Placeholder 2"/>
          <p:cNvSpPr>
            <a:spLocks noGrp="1"/>
          </p:cNvSpPr>
          <p:nvPr>
            <p:ph idx="1"/>
          </p:nvPr>
        </p:nvSpPr>
        <p:spPr/>
        <p:txBody>
          <a:bodyPr>
            <a:normAutofit lnSpcReduction="10000"/>
          </a:bodyPr>
          <a:lstStyle/>
          <a:p>
            <a:r>
              <a:rPr lang="en-US" sz="2400" dirty="0"/>
              <a:t>If a WPC Pilot chooses to focus on individuals at risk of or </a:t>
            </a:r>
            <a:r>
              <a:rPr lang="en-US" sz="2400" dirty="0" smtClean="0"/>
              <a:t>experiencing </a:t>
            </a:r>
            <a:r>
              <a:rPr lang="en-US" sz="2400" dirty="0"/>
              <a:t>homelessness who have a demonstrated medical need for housing or supportive services, WPC pilots would include as participating entities</a:t>
            </a:r>
            <a:r>
              <a:rPr lang="en-US" sz="2400" dirty="0" smtClean="0"/>
              <a:t>:</a:t>
            </a:r>
          </a:p>
          <a:p>
            <a:endParaRPr lang="en-US" dirty="0" smtClean="0"/>
          </a:p>
          <a:p>
            <a:pPr lvl="1">
              <a:buFont typeface="Wingdings" panose="05000000000000000000" pitchFamily="2" charset="2"/>
              <a:buChar char="§"/>
            </a:pPr>
            <a:r>
              <a:rPr lang="en-US" sz="2400" dirty="0" smtClean="0"/>
              <a:t>Local </a:t>
            </a:r>
            <a:r>
              <a:rPr lang="en-US" sz="2400" dirty="0"/>
              <a:t>housing authorities</a:t>
            </a:r>
          </a:p>
          <a:p>
            <a:pPr lvl="1">
              <a:buFont typeface="Wingdings" panose="05000000000000000000" pitchFamily="2" charset="2"/>
              <a:buChar char="§"/>
            </a:pPr>
            <a:r>
              <a:rPr lang="en-US" sz="2400" dirty="0"/>
              <a:t>Local Continuum of Care (</a:t>
            </a:r>
            <a:r>
              <a:rPr lang="en-US" sz="2400" dirty="0" err="1"/>
              <a:t>CoCs</a:t>
            </a:r>
            <a:r>
              <a:rPr lang="en-US" sz="2400" dirty="0"/>
              <a:t>) programs</a:t>
            </a:r>
          </a:p>
          <a:p>
            <a:pPr lvl="1">
              <a:buFont typeface="Wingdings" panose="05000000000000000000" pitchFamily="2" charset="2"/>
              <a:buChar char="§"/>
            </a:pPr>
            <a:r>
              <a:rPr lang="en-US" sz="2400" dirty="0"/>
              <a:t>Community based organizations</a:t>
            </a:r>
          </a:p>
          <a:p>
            <a:pPr lvl="1">
              <a:buFont typeface="Wingdings" panose="05000000000000000000" pitchFamily="2" charset="2"/>
              <a:buChar char="§"/>
            </a:pPr>
            <a:r>
              <a:rPr lang="en-US" sz="2400" dirty="0"/>
              <a:t>Others serving </a:t>
            </a:r>
            <a:r>
              <a:rPr lang="en-US" sz="2400" dirty="0" smtClean="0"/>
              <a:t>homeless residents</a:t>
            </a:r>
            <a:endParaRPr lang="en-US" sz="2400" dirty="0"/>
          </a:p>
          <a:p>
            <a:r>
              <a:rPr lang="en-US" dirty="0" smtClean="0"/>
              <a:t>* “Medical need for housing” not defined in STCs</a:t>
            </a:r>
          </a:p>
          <a:p>
            <a:pPr algn="r"/>
            <a:r>
              <a:rPr lang="en-US" sz="1800" i="1" dirty="0" smtClean="0"/>
              <a:t>STC Paragraph 114</a:t>
            </a:r>
            <a:endParaRPr lang="en-US" sz="18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2294320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Interventions </a:t>
            </a:r>
            <a:r>
              <a:rPr lang="en-US" dirty="0" smtClean="0">
                <a:solidFill>
                  <a:schemeClr val="tx1"/>
                </a:solidFill>
              </a:rPr>
              <a:t>- EXAMPLES</a:t>
            </a:r>
            <a:endParaRPr lang="en-US" dirty="0">
              <a:solidFill>
                <a:schemeClr val="tx1"/>
              </a:solidFill>
            </a:endParaRPr>
          </a:p>
        </p:txBody>
      </p:sp>
      <p:sp>
        <p:nvSpPr>
          <p:cNvPr id="3" name="Content Placeholder 2"/>
          <p:cNvSpPr>
            <a:spLocks noGrp="1"/>
          </p:cNvSpPr>
          <p:nvPr>
            <p:ph idx="1"/>
          </p:nvPr>
        </p:nvSpPr>
        <p:spPr>
          <a:xfrm>
            <a:off x="1024128" y="1873045"/>
            <a:ext cx="9720073" cy="4436315"/>
          </a:xfrm>
        </p:spPr>
        <p:txBody>
          <a:bodyPr>
            <a:normAutofit lnSpcReduction="10000"/>
          </a:bodyPr>
          <a:lstStyle/>
          <a:p>
            <a:r>
              <a:rPr lang="en-US" sz="2400" b="1" u="sng" dirty="0" smtClean="0"/>
              <a:t>Tenancy-based care management</a:t>
            </a:r>
            <a:r>
              <a:rPr lang="en-US" sz="2400" dirty="0" smtClean="0"/>
              <a:t>: supports to assist homeless people in locating and maintaining medically necessary housing. May include:</a:t>
            </a:r>
          </a:p>
          <a:p>
            <a:pPr>
              <a:buFont typeface="Wingdings" panose="05000000000000000000" pitchFamily="2" charset="2"/>
              <a:buChar char="§"/>
            </a:pPr>
            <a:r>
              <a:rPr lang="en-US" sz="2400" dirty="0" smtClean="0"/>
              <a:t>Individual outreach and assessments</a:t>
            </a:r>
          </a:p>
          <a:p>
            <a:pPr>
              <a:buFont typeface="Wingdings" panose="05000000000000000000" pitchFamily="2" charset="2"/>
              <a:buChar char="§"/>
            </a:pPr>
            <a:r>
              <a:rPr lang="en-US" sz="2400" dirty="0" smtClean="0"/>
              <a:t>Individual housing and tenancy sustaining services </a:t>
            </a:r>
          </a:p>
          <a:p>
            <a:pPr lvl="1"/>
            <a:r>
              <a:rPr lang="en-US" sz="2400" dirty="0" smtClean="0"/>
              <a:t>tenant and landlord education </a:t>
            </a:r>
          </a:p>
          <a:p>
            <a:pPr lvl="1"/>
            <a:r>
              <a:rPr lang="en-US" sz="2400" dirty="0" smtClean="0"/>
              <a:t>tenant coaching</a:t>
            </a:r>
          </a:p>
          <a:p>
            <a:pPr>
              <a:buFont typeface="Wingdings" panose="05000000000000000000" pitchFamily="2" charset="2"/>
              <a:buChar char="§"/>
            </a:pPr>
            <a:r>
              <a:rPr lang="en-US" sz="2400" dirty="0" smtClean="0"/>
              <a:t>Housing-related collaborative activities </a:t>
            </a:r>
          </a:p>
          <a:p>
            <a:pPr lvl="1"/>
            <a:r>
              <a:rPr lang="en-US" sz="2400" dirty="0" smtClean="0"/>
              <a:t>Services that support collaborative efforts across public agencies and the private sector that assist WPC entities in identifying and securing housing for the target population. </a:t>
            </a:r>
            <a:endParaRPr lang="en-US" sz="2400" dirty="0"/>
          </a:p>
          <a:p>
            <a:pPr marL="128016" lvl="1" indent="0" algn="r">
              <a:buNone/>
            </a:pPr>
            <a:r>
              <a:rPr lang="en-US" i="1" dirty="0" smtClean="0"/>
              <a:t>STC </a:t>
            </a:r>
            <a:r>
              <a:rPr lang="en-US" i="1" dirty="0"/>
              <a:t>Paragraph </a:t>
            </a:r>
            <a:r>
              <a:rPr lang="en-US" i="1" dirty="0" smtClean="0"/>
              <a:t>114</a:t>
            </a:r>
            <a:endParaRPr lang="en-US" i="1" dirty="0"/>
          </a:p>
        </p:txBody>
      </p:sp>
      <p:sp>
        <p:nvSpPr>
          <p:cNvPr id="4" name="Slide Number Placeholder 3"/>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3262914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Support for locals</a:t>
            </a:r>
            <a:endParaRPr lang="en-US" dirty="0"/>
          </a:p>
        </p:txBody>
      </p:sp>
      <p:sp>
        <p:nvSpPr>
          <p:cNvPr id="3" name="Content Placeholder 2"/>
          <p:cNvSpPr>
            <a:spLocks noGrp="1"/>
          </p:cNvSpPr>
          <p:nvPr>
            <p:ph idx="1"/>
          </p:nvPr>
        </p:nvSpPr>
        <p:spPr/>
        <p:txBody>
          <a:bodyPr/>
          <a:lstStyle/>
          <a:p>
            <a:r>
              <a:rPr lang="en-US" dirty="0" smtClean="0"/>
              <a:t>Association-sponsored monthly conference calls</a:t>
            </a:r>
          </a:p>
        </p:txBody>
      </p:sp>
      <p:sp>
        <p:nvSpPr>
          <p:cNvPr id="4" name="Slide Number Placeholder 3"/>
          <p:cNvSpPr>
            <a:spLocks noGrp="1"/>
          </p:cNvSpPr>
          <p:nvPr>
            <p:ph type="sldNum" sz="quarter" idx="12"/>
          </p:nvPr>
        </p:nvSpPr>
        <p:spPr/>
        <p:txBody>
          <a:bodyPr/>
          <a:lstStyle/>
          <a:p>
            <a:fld id="{4FAB73BC-B049-4115-A692-8D63A059BFB8}" type="slidenum">
              <a:rPr lang="en-US" smtClean="0"/>
              <a:t>3</a:t>
            </a:fld>
            <a:endParaRPr lang="en-US" dirty="0"/>
          </a:p>
        </p:txBody>
      </p:sp>
    </p:spTree>
    <p:extLst>
      <p:ext uri="{BB962C8B-B14F-4D97-AF65-F5344CB8AC3E}">
        <p14:creationId xmlns:p14="http://schemas.microsoft.com/office/powerpoint/2010/main" val="3888819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interventions</a:t>
            </a:r>
            <a:r>
              <a:rPr lang="en-US" dirty="0" smtClean="0">
                <a:solidFill>
                  <a:srgbClr val="FF0000"/>
                </a:solidFill>
              </a:rPr>
              <a:t> </a:t>
            </a:r>
            <a:r>
              <a:rPr lang="en-US" dirty="0" smtClean="0">
                <a:solidFill>
                  <a:schemeClr val="tx1"/>
                </a:solidFill>
              </a:rPr>
              <a:t>- EXAMPLES</a:t>
            </a:r>
            <a:endParaRPr lang="en-US" dirty="0">
              <a:solidFill>
                <a:schemeClr val="tx1"/>
              </a:solidFill>
            </a:endParaRPr>
          </a:p>
        </p:txBody>
      </p:sp>
      <p:sp>
        <p:nvSpPr>
          <p:cNvPr id="3" name="Content Placeholder 2"/>
          <p:cNvSpPr>
            <a:spLocks noGrp="1"/>
          </p:cNvSpPr>
          <p:nvPr>
            <p:ph idx="1"/>
          </p:nvPr>
        </p:nvSpPr>
        <p:spPr>
          <a:xfrm>
            <a:off x="1024128" y="1932039"/>
            <a:ext cx="10007666" cy="4377321"/>
          </a:xfrm>
        </p:spPr>
        <p:txBody>
          <a:bodyPr>
            <a:normAutofit lnSpcReduction="10000"/>
          </a:bodyPr>
          <a:lstStyle/>
          <a:p>
            <a:r>
              <a:rPr lang="en-US" sz="2000" b="1" u="sng" dirty="0" smtClean="0"/>
              <a:t>County Housing Pools</a:t>
            </a:r>
            <a:r>
              <a:rPr lang="en-US" sz="2000" dirty="0" smtClean="0"/>
              <a:t>. Pilots may include pilot entities’ contributions to a county-wide housing pool to improve access to housing. </a:t>
            </a:r>
          </a:p>
          <a:p>
            <a:pPr>
              <a:buFont typeface="Wingdings" panose="05000000000000000000" pitchFamily="2" charset="2"/>
              <a:buChar char="§"/>
            </a:pPr>
            <a:r>
              <a:rPr lang="en-US" sz="2000" dirty="0" smtClean="0"/>
              <a:t>WPC pilots may use WPC funds to create a “housing pool” that—</a:t>
            </a:r>
          </a:p>
          <a:p>
            <a:pPr lvl="1">
              <a:buFont typeface="Wingdings" panose="05000000000000000000" pitchFamily="2" charset="2"/>
              <a:buChar char="§"/>
            </a:pPr>
            <a:r>
              <a:rPr lang="en-US" sz="2000" dirty="0" smtClean="0"/>
              <a:t>Funds specific services promoting access to and maintenance of housing stability, using WPC funds (specific services identified in next slide); and</a:t>
            </a:r>
          </a:p>
          <a:p>
            <a:pPr lvl="1">
              <a:buFont typeface="Wingdings" panose="05000000000000000000" pitchFamily="2" charset="2"/>
              <a:buChar char="§"/>
            </a:pPr>
            <a:r>
              <a:rPr lang="en-US" sz="2000" dirty="0" smtClean="0"/>
              <a:t>Leverages existing housing resources and contributions from the State, County, and other community entities to pay for long-term costs of housing (including rental subsidies) for target population. Could match services to housing subsidies, coordinate housing resources.</a:t>
            </a:r>
          </a:p>
          <a:p>
            <a:pPr>
              <a:buFont typeface="Wingdings" panose="05000000000000000000" pitchFamily="2" charset="2"/>
              <a:buChar char="§"/>
            </a:pPr>
            <a:r>
              <a:rPr lang="en-US" sz="2000" dirty="0" smtClean="0"/>
              <a:t>Contributions to the pool for costs of housing are not eligible for federal financial participation.</a:t>
            </a:r>
          </a:p>
          <a:p>
            <a:pPr>
              <a:buFont typeface="Wingdings" panose="05000000000000000000" pitchFamily="2" charset="2"/>
              <a:buChar char="§"/>
            </a:pPr>
            <a:r>
              <a:rPr lang="en-US" sz="2000" dirty="0" smtClean="0"/>
              <a:t>The Pool may incorporate a financing component to reallocate or reinvest a portion of the savings from reduced utilization of health care services into the Pool.</a:t>
            </a:r>
          </a:p>
          <a:p>
            <a:pPr>
              <a:buFont typeface="Wingdings" panose="05000000000000000000" pitchFamily="2" charset="2"/>
              <a:buChar char="§"/>
            </a:pPr>
            <a:r>
              <a:rPr lang="en-US" sz="2000" dirty="0" smtClean="0"/>
              <a:t>Room and board, including rental subsidies, are NOT eligible for federal financial participation.</a:t>
            </a:r>
          </a:p>
          <a:p>
            <a:pPr marL="0" indent="0" algn="r">
              <a:buNone/>
            </a:pPr>
            <a:r>
              <a:rPr lang="en-US" sz="2000" i="1" dirty="0"/>
              <a:t>STC Paragraph 114</a:t>
            </a:r>
          </a:p>
          <a:p>
            <a:pPr marL="0" indent="0">
              <a:buNone/>
            </a:pPr>
            <a:endParaRPr lang="en-US"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10736544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housing pools (cont’d)</a:t>
            </a:r>
            <a:endParaRPr lang="en-US" dirty="0"/>
          </a:p>
        </p:txBody>
      </p:sp>
      <p:sp>
        <p:nvSpPr>
          <p:cNvPr id="3" name="Content Placeholder 2"/>
          <p:cNvSpPr>
            <a:spLocks noGrp="1"/>
          </p:cNvSpPr>
          <p:nvPr>
            <p:ph idx="1"/>
          </p:nvPr>
        </p:nvSpPr>
        <p:spPr/>
        <p:txBody>
          <a:bodyPr>
            <a:normAutofit lnSpcReduction="10000"/>
          </a:bodyPr>
          <a:lstStyle/>
          <a:p>
            <a:r>
              <a:rPr lang="en-US" dirty="0" smtClean="0"/>
              <a:t>Services may include (</a:t>
            </a:r>
            <a:r>
              <a:rPr lang="en-US" dirty="0" smtClean="0">
                <a:hlinkClick r:id="rId2"/>
              </a:rPr>
              <a:t>June 26, 2015 CMCS Informational Bulletin</a:t>
            </a:r>
            <a:r>
              <a:rPr lang="en-US" dirty="0"/>
              <a:t>): </a:t>
            </a:r>
            <a:r>
              <a:rPr lang="en-US" dirty="0">
                <a:hlinkClick r:id="rId2"/>
              </a:rPr>
              <a:t>https://</a:t>
            </a:r>
            <a:r>
              <a:rPr lang="en-US" dirty="0" smtClean="0">
                <a:hlinkClick r:id="rId2"/>
              </a:rPr>
              <a:t>www.medicaid.gov/federal-policy-guidance/downloads/CIB-06-26-2015.pdf</a:t>
            </a:r>
            <a:r>
              <a:rPr lang="en-US" dirty="0" smtClean="0"/>
              <a:t> </a:t>
            </a:r>
          </a:p>
          <a:p>
            <a:r>
              <a:rPr lang="en-US" b="1" dirty="0"/>
              <a:t>Individual Housing Transition Services</a:t>
            </a:r>
            <a:r>
              <a:rPr lang="en-US" dirty="0"/>
              <a:t>, including:</a:t>
            </a:r>
          </a:p>
          <a:p>
            <a:pPr lvl="1"/>
            <a:r>
              <a:rPr lang="en-US" dirty="0" smtClean="0"/>
              <a:t>Conducting </a:t>
            </a:r>
            <a:r>
              <a:rPr lang="en-US" dirty="0"/>
              <a:t>a tenant screening and housing assessment </a:t>
            </a:r>
            <a:endParaRPr lang="en-US" dirty="0" smtClean="0"/>
          </a:p>
          <a:p>
            <a:pPr lvl="1"/>
            <a:r>
              <a:rPr lang="en-US" dirty="0" smtClean="0"/>
              <a:t>Developing </a:t>
            </a:r>
            <a:r>
              <a:rPr lang="en-US" dirty="0"/>
              <a:t>an individualized housing support plan </a:t>
            </a:r>
            <a:endParaRPr lang="en-US" dirty="0" smtClean="0"/>
          </a:p>
          <a:p>
            <a:pPr lvl="1"/>
            <a:r>
              <a:rPr lang="en-US" dirty="0" smtClean="0"/>
              <a:t>Assisting </a:t>
            </a:r>
            <a:r>
              <a:rPr lang="en-US" dirty="0"/>
              <a:t>with the housing application process </a:t>
            </a:r>
            <a:endParaRPr lang="en-US" dirty="0" smtClean="0"/>
          </a:p>
          <a:p>
            <a:pPr lvl="1"/>
            <a:r>
              <a:rPr lang="en-US" dirty="0" smtClean="0"/>
              <a:t>Assisting </a:t>
            </a:r>
            <a:r>
              <a:rPr lang="en-US" dirty="0"/>
              <a:t>with the housing search process </a:t>
            </a:r>
            <a:endParaRPr lang="en-US" dirty="0" smtClean="0"/>
          </a:p>
          <a:p>
            <a:pPr lvl="1"/>
            <a:r>
              <a:rPr lang="en-US" dirty="0" smtClean="0"/>
              <a:t>Identifying </a:t>
            </a:r>
            <a:r>
              <a:rPr lang="en-US" dirty="0"/>
              <a:t>resources to cover expenses such as security deposit, moving costs, furnishing, adaptive aids, environmental modifications, </a:t>
            </a:r>
            <a:r>
              <a:rPr lang="en-US" dirty="0" smtClean="0"/>
              <a:t>and </a:t>
            </a:r>
            <a:r>
              <a:rPr lang="en-US" dirty="0"/>
              <a:t>other one-time </a:t>
            </a:r>
            <a:r>
              <a:rPr lang="en-US" dirty="0" smtClean="0"/>
              <a:t>expenses</a:t>
            </a:r>
          </a:p>
          <a:p>
            <a:pPr lvl="1"/>
            <a:r>
              <a:rPr lang="en-US" dirty="0" smtClean="0"/>
              <a:t>Ensuring </a:t>
            </a:r>
            <a:r>
              <a:rPr lang="en-US" dirty="0"/>
              <a:t>that the living environment is safe and ready for move-in </a:t>
            </a:r>
            <a:endParaRPr lang="en-US" dirty="0" smtClean="0"/>
          </a:p>
          <a:p>
            <a:pPr lvl="1"/>
            <a:r>
              <a:rPr lang="en-US" dirty="0" smtClean="0"/>
              <a:t>Assisting </a:t>
            </a:r>
            <a:r>
              <a:rPr lang="en-US" dirty="0"/>
              <a:t>in arranging for and supporting the details of the move </a:t>
            </a:r>
            <a:endParaRPr lang="en-US" dirty="0" smtClean="0"/>
          </a:p>
          <a:p>
            <a:pPr lvl="1"/>
            <a:r>
              <a:rPr lang="en-US" dirty="0"/>
              <a:t>D</a:t>
            </a:r>
            <a:r>
              <a:rPr lang="en-US" dirty="0" smtClean="0"/>
              <a:t>eveloping </a:t>
            </a:r>
            <a:r>
              <a:rPr lang="en-US" dirty="0"/>
              <a:t>a housing support crisis plan</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31</a:t>
            </a:fld>
            <a:endParaRPr lang="en-US" dirty="0"/>
          </a:p>
        </p:txBody>
      </p:sp>
    </p:spTree>
    <p:extLst>
      <p:ext uri="{BB962C8B-B14F-4D97-AF65-F5344CB8AC3E}">
        <p14:creationId xmlns:p14="http://schemas.microsoft.com/office/powerpoint/2010/main" val="1213765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housing pools (Cont’d)</a:t>
            </a:r>
            <a:endParaRPr lang="en-US" dirty="0"/>
          </a:p>
        </p:txBody>
      </p:sp>
      <p:sp>
        <p:nvSpPr>
          <p:cNvPr id="3" name="Content Placeholder 2"/>
          <p:cNvSpPr>
            <a:spLocks noGrp="1"/>
          </p:cNvSpPr>
          <p:nvPr>
            <p:ph idx="1"/>
          </p:nvPr>
        </p:nvSpPr>
        <p:spPr>
          <a:xfrm>
            <a:off x="1024128" y="1884218"/>
            <a:ext cx="9720073" cy="4425142"/>
          </a:xfrm>
        </p:spPr>
        <p:txBody>
          <a:bodyPr>
            <a:normAutofit/>
          </a:bodyPr>
          <a:lstStyle/>
          <a:p>
            <a:r>
              <a:rPr lang="en-US" b="1" dirty="0"/>
              <a:t>Individual housing &amp; tenancy sustaining services</a:t>
            </a:r>
            <a:r>
              <a:rPr lang="en-US" dirty="0"/>
              <a:t>, including:</a:t>
            </a:r>
          </a:p>
          <a:p>
            <a:pPr lvl="1"/>
            <a:r>
              <a:rPr lang="en-US" dirty="0" smtClean="0"/>
              <a:t>Providing </a:t>
            </a:r>
            <a:r>
              <a:rPr lang="en-US" dirty="0"/>
              <a:t>early identification and intervention for behaviors that may jeopardize housing, such as late rental payment and other lease violations </a:t>
            </a:r>
            <a:endParaRPr lang="en-US" dirty="0" smtClean="0"/>
          </a:p>
          <a:p>
            <a:pPr lvl="1"/>
            <a:r>
              <a:rPr lang="en-US" dirty="0" smtClean="0"/>
              <a:t>Education </a:t>
            </a:r>
            <a:r>
              <a:rPr lang="en-US" dirty="0"/>
              <a:t>and training on the role, rights and responsibilities of the tenant and landlord </a:t>
            </a:r>
            <a:endParaRPr lang="en-US" dirty="0" smtClean="0"/>
          </a:p>
          <a:p>
            <a:pPr lvl="1"/>
            <a:r>
              <a:rPr lang="en-US" dirty="0" smtClean="0"/>
              <a:t>Coaching </a:t>
            </a:r>
            <a:r>
              <a:rPr lang="en-US" dirty="0"/>
              <a:t>on developing and maintaining key relationships with landlords/property managers </a:t>
            </a:r>
            <a:endParaRPr lang="en-US" dirty="0" smtClean="0"/>
          </a:p>
          <a:p>
            <a:pPr lvl="1"/>
            <a:r>
              <a:rPr lang="en-US" dirty="0" smtClean="0"/>
              <a:t>Assistance </a:t>
            </a:r>
            <a:r>
              <a:rPr lang="en-US" dirty="0"/>
              <a:t>in resolving disputes with landlords and/or neighbors </a:t>
            </a:r>
            <a:endParaRPr lang="en-US" dirty="0" smtClean="0"/>
          </a:p>
          <a:p>
            <a:pPr lvl="1"/>
            <a:r>
              <a:rPr lang="en-US" dirty="0" smtClean="0"/>
              <a:t>Advocacy </a:t>
            </a:r>
            <a:r>
              <a:rPr lang="en-US" dirty="0"/>
              <a:t>and links age with community resources to prevent eviction </a:t>
            </a:r>
            <a:endParaRPr lang="en-US" dirty="0" smtClean="0"/>
          </a:p>
          <a:p>
            <a:pPr lvl="1"/>
            <a:r>
              <a:rPr lang="en-US" dirty="0" smtClean="0"/>
              <a:t>Assistance </a:t>
            </a:r>
            <a:r>
              <a:rPr lang="en-US" dirty="0"/>
              <a:t>with the housing recertification process </a:t>
            </a:r>
          </a:p>
          <a:p>
            <a:pPr lvl="1"/>
            <a:r>
              <a:rPr lang="en-US" dirty="0" smtClean="0"/>
              <a:t>Coordinating </a:t>
            </a:r>
            <a:r>
              <a:rPr lang="en-US" dirty="0"/>
              <a:t>with the tenant to review, update and modify their housing support and crisis plan </a:t>
            </a:r>
            <a:endParaRPr lang="en-US" dirty="0" smtClean="0"/>
          </a:p>
          <a:p>
            <a:pPr lvl="1"/>
            <a:r>
              <a:rPr lang="en-US" dirty="0" smtClean="0"/>
              <a:t>Continuing </a:t>
            </a:r>
            <a:r>
              <a:rPr lang="en-US" dirty="0"/>
              <a:t>training in being a good tenant and </a:t>
            </a:r>
            <a:r>
              <a:rPr lang="en-US" dirty="0" smtClean="0"/>
              <a:t>lease </a:t>
            </a:r>
            <a:r>
              <a:rPr lang="en-US" dirty="0"/>
              <a:t>compliance, including ongoing support with activities related to household management</a:t>
            </a:r>
          </a:p>
        </p:txBody>
      </p:sp>
      <p:sp>
        <p:nvSpPr>
          <p:cNvPr id="4" name="Slide Number Placeholder 3"/>
          <p:cNvSpPr>
            <a:spLocks noGrp="1"/>
          </p:cNvSpPr>
          <p:nvPr>
            <p:ph type="sldNum" sz="quarter" idx="12"/>
          </p:nvPr>
        </p:nvSpPr>
        <p:spPr/>
        <p:txBody>
          <a:bodyPr/>
          <a:lstStyle/>
          <a:p>
            <a:fld id="{4FAB73BC-B049-4115-A692-8D63A059BFB8}" type="slidenum">
              <a:rPr lang="en-US" smtClean="0"/>
              <a:t>32</a:t>
            </a:fld>
            <a:endParaRPr lang="en-US" dirty="0"/>
          </a:p>
        </p:txBody>
      </p:sp>
    </p:spTree>
    <p:extLst>
      <p:ext uri="{BB962C8B-B14F-4D97-AF65-F5344CB8AC3E}">
        <p14:creationId xmlns:p14="http://schemas.microsoft.com/office/powerpoint/2010/main" val="895655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Housing Pool</a:t>
            </a:r>
            <a:endParaRPr lang="en-US" dirty="0"/>
          </a:p>
        </p:txBody>
      </p:sp>
      <p:sp>
        <p:nvSpPr>
          <p:cNvPr id="4" name="Oval 3"/>
          <p:cNvSpPr/>
          <p:nvPr/>
        </p:nvSpPr>
        <p:spPr>
          <a:xfrm>
            <a:off x="3436376" y="3200400"/>
            <a:ext cx="4513007" cy="2743200"/>
          </a:xfrm>
          <a:prstGeom prst="ellipse">
            <a:avLst/>
          </a:prstGeom>
          <a:effectLst>
            <a:glow rad="63500">
              <a:schemeClr val="accent1">
                <a:satMod val="175000"/>
                <a:alpha val="40000"/>
              </a:schemeClr>
            </a:glow>
            <a:outerShdw blurRad="50800" dist="38100" dir="2700000" algn="tl" rotWithShape="0">
              <a:prstClr val="black">
                <a:alpha val="40000"/>
              </a:prstClr>
            </a:outerShdw>
            <a:reflection blurRad="6350" stA="52000" endA="300" endPos="35000" dir="5400000" sy="-100000" algn="bl" rotWithShape="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mtClean="0"/>
              <a:t>Housing Pool</a:t>
            </a:r>
            <a:endParaRPr lang="en-US"/>
          </a:p>
        </p:txBody>
      </p:sp>
      <p:sp>
        <p:nvSpPr>
          <p:cNvPr id="3" name="Content Placeholder 2"/>
          <p:cNvSpPr>
            <a:spLocks noGrp="1"/>
          </p:cNvSpPr>
          <p:nvPr>
            <p:ph idx="1"/>
          </p:nvPr>
        </p:nvSpPr>
        <p:spPr>
          <a:xfrm>
            <a:off x="530943" y="1917914"/>
            <a:ext cx="7477432" cy="4023360"/>
          </a:xfrm>
        </p:spPr>
        <p:txBody>
          <a:bodyPr/>
          <a:lstStyle/>
          <a:p>
            <a:pPr marL="0" indent="0">
              <a:buNone/>
            </a:pPr>
            <a:r>
              <a:rPr lang="en-US" u="sng" dirty="0" smtClean="0">
                <a:solidFill>
                  <a:schemeClr val="accent5"/>
                </a:solidFill>
              </a:rPr>
              <a:t>Activities funded under WPC:</a:t>
            </a:r>
          </a:p>
          <a:p>
            <a:pPr marL="0" indent="0">
              <a:buNone/>
            </a:pPr>
            <a:r>
              <a:rPr lang="en-US" dirty="0" smtClean="0">
                <a:solidFill>
                  <a:schemeClr val="accent5"/>
                </a:solidFill>
              </a:rPr>
              <a:t>Coordination of resources/creating pool</a:t>
            </a:r>
          </a:p>
          <a:p>
            <a:pPr marL="0" indent="0">
              <a:buNone/>
            </a:pPr>
            <a:endParaRPr lang="en-US" dirty="0" smtClean="0">
              <a:solidFill>
                <a:schemeClr val="accent5"/>
              </a:solidFill>
            </a:endParaRPr>
          </a:p>
          <a:p>
            <a:pPr marL="0" indent="0">
              <a:buNone/>
            </a:pPr>
            <a:r>
              <a:rPr lang="en-US" dirty="0" smtClean="0">
                <a:solidFill>
                  <a:schemeClr val="accent5"/>
                </a:solidFill>
              </a:rPr>
              <a:t>Services to connect to housing </a:t>
            </a:r>
          </a:p>
          <a:p>
            <a:pPr marL="0" indent="0">
              <a:buNone/>
            </a:pPr>
            <a:endParaRPr lang="en-US" dirty="0" smtClean="0"/>
          </a:p>
          <a:p>
            <a:pPr marL="0" indent="0">
              <a:buNone/>
            </a:pPr>
            <a:r>
              <a:rPr lang="en-US" dirty="0" smtClean="0">
                <a:solidFill>
                  <a:schemeClr val="accent5"/>
                </a:solidFill>
              </a:rPr>
              <a:t>Housing stability services</a:t>
            </a:r>
          </a:p>
        </p:txBody>
      </p:sp>
      <p:cxnSp>
        <p:nvCxnSpPr>
          <p:cNvPr id="7" name="Straight Arrow Connector 6"/>
          <p:cNvCxnSpPr/>
          <p:nvPr/>
        </p:nvCxnSpPr>
        <p:spPr>
          <a:xfrm>
            <a:off x="1666568" y="3642852"/>
            <a:ext cx="2669458" cy="25367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flipV="1">
            <a:off x="2886999" y="4572000"/>
            <a:ext cx="1950472" cy="7374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Content Placeholder 2"/>
          <p:cNvSpPr txBox="1">
            <a:spLocks/>
          </p:cNvSpPr>
          <p:nvPr/>
        </p:nvSpPr>
        <p:spPr>
          <a:xfrm>
            <a:off x="6916994" y="1755058"/>
            <a:ext cx="5095566" cy="4282932"/>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Font typeface="Tw Cen MT" panose="020B0602020104020603" pitchFamily="34" charset="0"/>
              <a:buNone/>
            </a:pPr>
            <a:r>
              <a:rPr lang="en-US" u="sng" dirty="0" smtClean="0">
                <a:solidFill>
                  <a:srgbClr val="FF0000"/>
                </a:solidFill>
              </a:rPr>
              <a:t>Activities without federal financial participation:</a:t>
            </a:r>
          </a:p>
          <a:p>
            <a:pPr marL="0" indent="0">
              <a:buFont typeface="Tw Cen MT" panose="020B0602020104020603" pitchFamily="34" charset="0"/>
              <a:buNone/>
            </a:pPr>
            <a:r>
              <a:rPr lang="en-US" dirty="0" smtClean="0">
                <a:solidFill>
                  <a:srgbClr val="FF0000"/>
                </a:solidFill>
              </a:rPr>
              <a:t>Funding for long-term housing costs from State or community entities</a:t>
            </a:r>
          </a:p>
          <a:p>
            <a:pPr marL="0" indent="0">
              <a:buFont typeface="Tw Cen MT" panose="020B0602020104020603" pitchFamily="34" charset="0"/>
              <a:buNone/>
            </a:pPr>
            <a:endParaRPr lang="en-US" dirty="0" smtClean="0">
              <a:solidFill>
                <a:srgbClr val="FF0000"/>
              </a:solidFill>
            </a:endParaRPr>
          </a:p>
          <a:p>
            <a:pPr marL="0" indent="0">
              <a:buFont typeface="Tw Cen MT" panose="020B0602020104020603" pitchFamily="34" charset="0"/>
              <a:buNone/>
            </a:pPr>
            <a:r>
              <a:rPr lang="en-US" dirty="0" smtClean="0">
                <a:solidFill>
                  <a:srgbClr val="FF0000"/>
                </a:solidFill>
              </a:rPr>
              <a:t>		</a:t>
            </a:r>
          </a:p>
          <a:p>
            <a:pPr marL="0" indent="0">
              <a:buFont typeface="Tw Cen MT" panose="020B0602020104020603" pitchFamily="34" charset="0"/>
              <a:buNone/>
            </a:pPr>
            <a:r>
              <a:rPr lang="en-US" dirty="0">
                <a:solidFill>
                  <a:srgbClr val="FF0000"/>
                </a:solidFill>
              </a:rPr>
              <a:t>	</a:t>
            </a:r>
            <a:r>
              <a:rPr lang="en-US" dirty="0" smtClean="0">
                <a:solidFill>
                  <a:srgbClr val="FF0000"/>
                </a:solidFill>
              </a:rPr>
              <a:t>	 Existing housing resources</a:t>
            </a:r>
            <a:r>
              <a:rPr lang="en-US" dirty="0" smtClean="0"/>
              <a:t>	</a:t>
            </a:r>
            <a:endParaRPr lang="en-US" dirty="0" smtClean="0">
              <a:solidFill>
                <a:schemeClr val="accent5"/>
              </a:solidFill>
            </a:endParaRPr>
          </a:p>
        </p:txBody>
      </p:sp>
      <p:cxnSp>
        <p:nvCxnSpPr>
          <p:cNvPr id="19" name="Straight Arrow Connector 18"/>
          <p:cNvCxnSpPr/>
          <p:nvPr/>
        </p:nvCxnSpPr>
        <p:spPr>
          <a:xfrm flipH="1">
            <a:off x="6194324" y="3200400"/>
            <a:ext cx="2359741" cy="6961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flipH="1">
            <a:off x="6641693" y="4365523"/>
            <a:ext cx="2354823" cy="6331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Slide Number Placeholder 4"/>
          <p:cNvSpPr>
            <a:spLocks noGrp="1"/>
          </p:cNvSpPr>
          <p:nvPr>
            <p:ph type="sldNum" sz="quarter" idx="12"/>
          </p:nvPr>
        </p:nvSpPr>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38337678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Evaluation</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2745140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normAutofit/>
          </a:bodyPr>
          <a:lstStyle/>
          <a:p>
            <a:r>
              <a:rPr lang="en-US" dirty="0" smtClean="0"/>
              <a:t>Statewide metrics</a:t>
            </a:r>
          </a:p>
          <a:p>
            <a:r>
              <a:rPr lang="en-US" dirty="0" smtClean="0"/>
              <a:t>Variant metrics</a:t>
            </a:r>
          </a:p>
          <a:p>
            <a:r>
              <a:rPr lang="en-US" dirty="0" smtClean="0"/>
              <a:t>Benchmarks</a:t>
            </a:r>
          </a:p>
          <a:p>
            <a:r>
              <a:rPr lang="en-US" dirty="0" smtClean="0"/>
              <a:t>Penalties</a:t>
            </a:r>
          </a:p>
          <a:p>
            <a:endParaRPr lang="en-US" dirty="0" smtClean="0"/>
          </a:p>
          <a:p>
            <a:endParaRPr lang="en-US" dirty="0"/>
          </a:p>
          <a:p>
            <a:endParaRPr lang="en-US" dirty="0" smtClean="0"/>
          </a:p>
          <a:p>
            <a:pPr marL="0" indent="0" algn="r">
              <a:buNone/>
            </a:pPr>
            <a:r>
              <a:rPr lang="en-US" sz="1800" i="1" dirty="0" smtClean="0"/>
              <a:t>STC Paragraphs 122, 123</a:t>
            </a:r>
            <a:endParaRPr lang="en-US" sz="18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t>35</a:t>
            </a:fld>
            <a:endParaRPr lang="en-US" dirty="0"/>
          </a:p>
        </p:txBody>
      </p:sp>
    </p:spTree>
    <p:extLst>
      <p:ext uri="{BB962C8B-B14F-4D97-AF65-F5344CB8AC3E}">
        <p14:creationId xmlns:p14="http://schemas.microsoft.com/office/powerpoint/2010/main" val="3276315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Additional discussion</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17619635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might be wondering…</a:t>
            </a:r>
            <a:endParaRPr lang="en-US" dirty="0"/>
          </a:p>
        </p:txBody>
      </p:sp>
      <p:sp>
        <p:nvSpPr>
          <p:cNvPr id="3" name="Content Placeholder 2"/>
          <p:cNvSpPr>
            <a:spLocks noGrp="1"/>
          </p:cNvSpPr>
          <p:nvPr>
            <p:ph idx="1"/>
          </p:nvPr>
        </p:nvSpPr>
        <p:spPr/>
        <p:txBody>
          <a:bodyPr/>
          <a:lstStyle/>
          <a:p>
            <a:r>
              <a:rPr lang="en-US" dirty="0" smtClean="0"/>
              <a:t>How is this different/similar to health homes?</a:t>
            </a:r>
          </a:p>
          <a:p>
            <a:r>
              <a:rPr lang="en-US" dirty="0" smtClean="0"/>
              <a:t>Does this dovetail with President Pro Tempore de Leon’s homeless initiative?</a:t>
            </a:r>
          </a:p>
          <a:p>
            <a:r>
              <a:rPr lang="en-US" dirty="0" smtClean="0"/>
              <a:t>How do we overcome some of the barriers related to data sharing and privacy laws?</a:t>
            </a:r>
          </a:p>
        </p:txBody>
      </p:sp>
      <p:sp>
        <p:nvSpPr>
          <p:cNvPr id="4" name="Slide Number Placeholder 3"/>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16302523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County Sharing</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t>38</a:t>
            </a:fld>
            <a:endParaRPr lang="en-US" dirty="0"/>
          </a:p>
        </p:txBody>
      </p:sp>
    </p:spTree>
    <p:extLst>
      <p:ext uri="{BB962C8B-B14F-4D97-AF65-F5344CB8AC3E}">
        <p14:creationId xmlns:p14="http://schemas.microsoft.com/office/powerpoint/2010/main" val="580052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County sharing</a:t>
            </a:r>
            <a:endParaRPr lang="en-US" dirty="0"/>
          </a:p>
        </p:txBody>
      </p:sp>
      <p:sp>
        <p:nvSpPr>
          <p:cNvPr id="3" name="Content Placeholder 2"/>
          <p:cNvSpPr>
            <a:spLocks noGrp="1"/>
          </p:cNvSpPr>
          <p:nvPr>
            <p:ph idx="1"/>
          </p:nvPr>
        </p:nvSpPr>
        <p:spPr/>
        <p:txBody>
          <a:bodyPr/>
          <a:lstStyle/>
          <a:p>
            <a:r>
              <a:rPr lang="en-US" dirty="0" smtClean="0"/>
              <a:t>Nancy Halloran, </a:t>
            </a:r>
            <a:r>
              <a:rPr lang="en-US" dirty="0"/>
              <a:t>Policy </a:t>
            </a:r>
            <a:r>
              <a:rPr lang="en-US" dirty="0" smtClean="0"/>
              <a:t>Director, Indigent </a:t>
            </a:r>
            <a:r>
              <a:rPr lang="en-US" dirty="0"/>
              <a:t>Care / Health Care System Planning  &amp; </a:t>
            </a:r>
            <a:r>
              <a:rPr lang="en-US" dirty="0" smtClean="0"/>
              <a:t>Improvement, Alameda </a:t>
            </a:r>
            <a:r>
              <a:rPr lang="en-US" dirty="0"/>
              <a:t>County Health Care Services </a:t>
            </a:r>
            <a:r>
              <a:rPr lang="en-US" dirty="0" smtClean="0"/>
              <a:t>Agency</a:t>
            </a:r>
          </a:p>
          <a:p>
            <a:r>
              <a:rPr lang="en-US" dirty="0" err="1" smtClean="0"/>
              <a:t>Dov</a:t>
            </a:r>
            <a:r>
              <a:rPr lang="en-US" dirty="0" smtClean="0"/>
              <a:t> </a:t>
            </a:r>
            <a:r>
              <a:rPr lang="en-US" dirty="0" err="1" smtClean="0"/>
              <a:t>Marocco</a:t>
            </a:r>
            <a:r>
              <a:rPr lang="en-US" dirty="0" smtClean="0"/>
              <a:t>, </a:t>
            </a:r>
            <a:r>
              <a:rPr lang="en-US" dirty="0"/>
              <a:t>Director, Center for Population Health </a:t>
            </a:r>
            <a:r>
              <a:rPr lang="en-US" dirty="0" smtClean="0"/>
              <a:t>Improvement, Santa Clara County</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39</a:t>
            </a:fld>
            <a:endParaRPr lang="en-US" dirty="0"/>
          </a:p>
        </p:txBody>
      </p:sp>
    </p:spTree>
    <p:extLst>
      <p:ext uri="{BB962C8B-B14F-4D97-AF65-F5344CB8AC3E}">
        <p14:creationId xmlns:p14="http://schemas.microsoft.com/office/powerpoint/2010/main" val="275411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WPC Vision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The coordination of health, behavioral health, and social services</a:t>
            </a:r>
          </a:p>
          <a:p>
            <a:pPr marL="0" indent="0">
              <a:buNone/>
            </a:pPr>
            <a:r>
              <a:rPr lang="en-US" dirty="0"/>
              <a:t>In a patient-centered manner </a:t>
            </a:r>
          </a:p>
          <a:p>
            <a:pPr marL="0" indent="0">
              <a:buNone/>
            </a:pPr>
            <a:r>
              <a:rPr lang="en-US" dirty="0"/>
              <a:t>Goals of improved beneficiary health and well-being </a:t>
            </a:r>
          </a:p>
          <a:p>
            <a:pPr marL="0" indent="0">
              <a:buNone/>
            </a:pPr>
            <a:r>
              <a:rPr lang="en-US" dirty="0"/>
              <a:t>More efficient and effective use of resources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lgn="r">
              <a:buNone/>
            </a:pPr>
            <a:r>
              <a:rPr lang="en-US" i="1" dirty="0"/>
              <a:t>STC Paragraph 110</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a:t>
            </a:fld>
            <a:endParaRPr lang="en-US" dirty="0"/>
          </a:p>
        </p:txBody>
      </p:sp>
    </p:spTree>
    <p:extLst>
      <p:ext uri="{BB962C8B-B14F-4D97-AF65-F5344CB8AC3E}">
        <p14:creationId xmlns:p14="http://schemas.microsoft.com/office/powerpoint/2010/main" val="3214971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Alameda County: Starting Point</a:t>
            </a:r>
            <a:endParaRPr lang="en-US" dirty="0"/>
          </a:p>
        </p:txBody>
      </p:sp>
      <p:sp>
        <p:nvSpPr>
          <p:cNvPr id="3" name="Content Placeholder 2"/>
          <p:cNvSpPr>
            <a:spLocks noGrp="1"/>
          </p:cNvSpPr>
          <p:nvPr>
            <p:ph idx="1"/>
          </p:nvPr>
        </p:nvSpPr>
        <p:spPr/>
        <p:txBody>
          <a:bodyPr/>
          <a:lstStyle/>
          <a:p>
            <a:r>
              <a:rPr lang="en-US" dirty="0"/>
              <a:t>What have we already prioritized?</a:t>
            </a:r>
          </a:p>
          <a:p>
            <a:r>
              <a:rPr lang="en-US" dirty="0"/>
              <a:t>What do we already have underway?</a:t>
            </a:r>
            <a:endParaRPr lang="en-US" i="1" dirty="0"/>
          </a:p>
          <a:p>
            <a:r>
              <a:rPr lang="en-US" dirty="0"/>
              <a:t>Population first or infrastructure first?</a:t>
            </a:r>
          </a:p>
          <a:p>
            <a:pPr lvl="1"/>
            <a:r>
              <a:rPr lang="en-US" dirty="0"/>
              <a:t>We decided to start with key known components based on existing initiatives, investments, opportunities, and priorities</a:t>
            </a:r>
          </a:p>
          <a:p>
            <a:pPr lvl="1"/>
            <a:r>
              <a:rPr lang="en-US" dirty="0"/>
              <a:t>For us, housing for health, integrated care (Primary care, substance use &amp; mental health </a:t>
            </a:r>
            <a:r>
              <a:rPr lang="en-US" dirty="0" err="1"/>
              <a:t>tx</a:t>
            </a:r>
            <a:r>
              <a:rPr lang="en-US" dirty="0"/>
              <a:t>), data sharing</a:t>
            </a:r>
          </a:p>
          <a:p>
            <a:pPr marL="0" indent="0" algn="ctr">
              <a:buNone/>
            </a:pPr>
            <a:r>
              <a:rPr lang="en-US" b="1" dirty="0"/>
              <a:t>Use WPCP to accelerate, tie big efforts together</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40</a:t>
            </a:fld>
            <a:endParaRPr lang="en-US" dirty="0"/>
          </a:p>
        </p:txBody>
      </p:sp>
    </p:spTree>
    <p:extLst>
      <p:ext uri="{BB962C8B-B14F-4D97-AF65-F5344CB8AC3E}">
        <p14:creationId xmlns:p14="http://schemas.microsoft.com/office/powerpoint/2010/main" val="25379490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Alameda county: Planning Approach</a:t>
            </a:r>
            <a:endParaRPr lang="en-US" dirty="0"/>
          </a:p>
        </p:txBody>
      </p:sp>
      <p:sp>
        <p:nvSpPr>
          <p:cNvPr id="3" name="Content Placeholder 2"/>
          <p:cNvSpPr>
            <a:spLocks noGrp="1"/>
          </p:cNvSpPr>
          <p:nvPr>
            <p:ph idx="1"/>
          </p:nvPr>
        </p:nvSpPr>
        <p:spPr>
          <a:xfrm>
            <a:off x="1024128" y="1879042"/>
            <a:ext cx="9720073" cy="4430318"/>
          </a:xfrm>
        </p:spPr>
        <p:txBody>
          <a:bodyPr>
            <a:normAutofit fontScale="92500" lnSpcReduction="10000"/>
          </a:bodyPr>
          <a:lstStyle/>
          <a:p>
            <a:r>
              <a:rPr lang="en-US" b="1" dirty="0"/>
              <a:t>Iterative process </a:t>
            </a:r>
          </a:p>
          <a:p>
            <a:pPr lvl="1"/>
            <a:r>
              <a:rPr lang="en-US" dirty="0"/>
              <a:t>Thought groups on population, data system, program</a:t>
            </a:r>
          </a:p>
          <a:p>
            <a:pPr lvl="1"/>
            <a:r>
              <a:rPr lang="en-US" dirty="0"/>
              <a:t>Once we know the population, we will fine-tune the approach</a:t>
            </a:r>
          </a:p>
          <a:p>
            <a:r>
              <a:rPr lang="en-US" b="1" dirty="0" smtClean="0"/>
              <a:t>Identify </a:t>
            </a:r>
            <a:r>
              <a:rPr lang="en-US" b="1" dirty="0"/>
              <a:t>Planning Tracks</a:t>
            </a:r>
          </a:p>
          <a:p>
            <a:pPr lvl="1"/>
            <a:r>
              <a:rPr lang="en-US" dirty="0"/>
              <a:t>Governance, Program, Housing, Data Sharing, Match &amp; Sustainability</a:t>
            </a:r>
          </a:p>
          <a:p>
            <a:pPr lvl="1"/>
            <a:r>
              <a:rPr lang="en-US" dirty="0"/>
              <a:t>Establishing work groups with charges, key questions</a:t>
            </a:r>
          </a:p>
          <a:p>
            <a:r>
              <a:rPr lang="en-US" b="1" dirty="0" smtClean="0"/>
              <a:t>Identify </a:t>
            </a:r>
            <a:r>
              <a:rPr lang="en-US" b="1" dirty="0"/>
              <a:t>key partners</a:t>
            </a:r>
            <a:r>
              <a:rPr lang="en-US" dirty="0"/>
              <a:t>: focus on coalitions, networks</a:t>
            </a:r>
          </a:p>
          <a:p>
            <a:r>
              <a:rPr lang="en-US" dirty="0" smtClean="0"/>
              <a:t>Work </a:t>
            </a:r>
            <a:r>
              <a:rPr lang="en-US" dirty="0"/>
              <a:t>toward a </a:t>
            </a:r>
            <a:r>
              <a:rPr lang="en-US" b="1" dirty="0"/>
              <a:t>consensus vision</a:t>
            </a:r>
            <a:r>
              <a:rPr lang="en-US" dirty="0"/>
              <a:t>, programmatic touchstones</a:t>
            </a:r>
          </a:p>
          <a:p>
            <a:r>
              <a:rPr lang="en-US" dirty="0" smtClean="0"/>
              <a:t>Develop </a:t>
            </a:r>
            <a:r>
              <a:rPr lang="en-US" b="1" dirty="0"/>
              <a:t>Organizing principles</a:t>
            </a:r>
          </a:p>
          <a:p>
            <a:r>
              <a:rPr lang="en-US" dirty="0" smtClean="0"/>
              <a:t>The </a:t>
            </a:r>
            <a:r>
              <a:rPr lang="en-US" dirty="0"/>
              <a:t>planning process is itself the beginning of implementation—organizing the collaboration</a:t>
            </a:r>
          </a:p>
          <a:p>
            <a:pPr marL="457200" lvl="1" indent="0">
              <a:buNone/>
            </a:pPr>
            <a:endParaRPr lang="en-US" dirty="0"/>
          </a:p>
          <a:p>
            <a:pPr marL="57150" indent="0">
              <a:buNone/>
            </a:pPr>
            <a:r>
              <a:rPr lang="en-US" i="1" dirty="0"/>
              <a:t>Talk </a:t>
            </a:r>
            <a:r>
              <a:rPr lang="en-US" i="1" dirty="0" err="1"/>
              <a:t>talk</a:t>
            </a:r>
            <a:r>
              <a:rPr lang="en-US" i="1" dirty="0"/>
              <a:t> </a:t>
            </a:r>
            <a:r>
              <a:rPr lang="en-US" i="1" dirty="0" err="1"/>
              <a:t>talk</a:t>
            </a:r>
            <a:r>
              <a:rPr lang="en-US" i="1" dirty="0"/>
              <a:t>, discuss </a:t>
            </a:r>
            <a:r>
              <a:rPr lang="en-US" i="1" dirty="0" err="1"/>
              <a:t>discuss</a:t>
            </a:r>
            <a:r>
              <a:rPr lang="en-US" i="1" dirty="0"/>
              <a:t> </a:t>
            </a:r>
            <a:r>
              <a:rPr lang="en-US" i="1" dirty="0" err="1"/>
              <a:t>discuss</a:t>
            </a:r>
            <a:endParaRPr lang="en-US"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41</a:t>
            </a:fld>
            <a:endParaRPr lang="en-US" dirty="0"/>
          </a:p>
        </p:txBody>
      </p:sp>
    </p:spTree>
    <p:extLst>
      <p:ext uri="{BB962C8B-B14F-4D97-AF65-F5344CB8AC3E}">
        <p14:creationId xmlns:p14="http://schemas.microsoft.com/office/powerpoint/2010/main" val="1165388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Alameda county: next questions</a:t>
            </a:r>
            <a:endParaRPr lang="en-US" dirty="0"/>
          </a:p>
        </p:txBody>
      </p:sp>
      <p:sp>
        <p:nvSpPr>
          <p:cNvPr id="3" name="Content Placeholder 2"/>
          <p:cNvSpPr>
            <a:spLocks noGrp="1"/>
          </p:cNvSpPr>
          <p:nvPr>
            <p:ph idx="1"/>
          </p:nvPr>
        </p:nvSpPr>
        <p:spPr/>
        <p:txBody>
          <a:bodyPr/>
          <a:lstStyle/>
          <a:p>
            <a:r>
              <a:rPr lang="en-US" dirty="0"/>
              <a:t>What can we spend money on that will have a lasting impact?</a:t>
            </a:r>
          </a:p>
          <a:p>
            <a:r>
              <a:rPr lang="en-US" dirty="0"/>
              <a:t>How does the financing work?</a:t>
            </a:r>
          </a:p>
          <a:p>
            <a:r>
              <a:rPr lang="en-US" dirty="0"/>
              <a:t>How to make it sustainable?</a:t>
            </a:r>
          </a:p>
          <a:p>
            <a:r>
              <a:rPr lang="en-US" dirty="0"/>
              <a:t>How to define the target population?</a:t>
            </a:r>
          </a:p>
          <a:p>
            <a:r>
              <a:rPr lang="en-US" dirty="0"/>
              <a:t>How do we build in principles of change management, collaboration to increase chances of success? </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42</a:t>
            </a:fld>
            <a:endParaRPr lang="en-US" dirty="0"/>
          </a:p>
        </p:txBody>
      </p:sp>
    </p:spTree>
    <p:extLst>
      <p:ext uri="{BB962C8B-B14F-4D97-AF65-F5344CB8AC3E}">
        <p14:creationId xmlns:p14="http://schemas.microsoft.com/office/powerpoint/2010/main" val="3407978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Alameda county</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43</a:t>
            </a:fld>
            <a:endParaRPr lang="en-US" dirty="0"/>
          </a:p>
        </p:txBody>
      </p:sp>
      <p:pic>
        <p:nvPicPr>
          <p:cNvPr id="5" name="Content Placeholder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9777" y="1793808"/>
            <a:ext cx="3506874" cy="3300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47446" y="5378659"/>
            <a:ext cx="9196754" cy="646331"/>
          </a:xfrm>
          <a:prstGeom prst="rect">
            <a:avLst/>
          </a:prstGeom>
          <a:noFill/>
        </p:spPr>
        <p:txBody>
          <a:bodyPr wrap="square" rtlCol="0">
            <a:spAutoFit/>
          </a:bodyPr>
          <a:lstStyle/>
          <a:p>
            <a:pPr algn="ctr"/>
            <a:r>
              <a:rPr lang="en-US" b="1" dirty="0"/>
              <a:t>The best time to plant a tree is 20 years ago… </a:t>
            </a:r>
            <a:br>
              <a:rPr lang="en-US" b="1" dirty="0"/>
            </a:br>
            <a:r>
              <a:rPr lang="en-US" b="1" dirty="0"/>
              <a:t>the second best time is today</a:t>
            </a:r>
          </a:p>
        </p:txBody>
      </p:sp>
    </p:spTree>
    <p:extLst>
      <p:ext uri="{BB962C8B-B14F-4D97-AF65-F5344CB8AC3E}">
        <p14:creationId xmlns:p14="http://schemas.microsoft.com/office/powerpoint/2010/main" val="2559412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Webinar contacts</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t>44</a:t>
            </a:fld>
            <a:endParaRPr lang="en-US" dirty="0"/>
          </a:p>
        </p:txBody>
      </p:sp>
    </p:spTree>
    <p:extLst>
      <p:ext uri="{BB962C8B-B14F-4D97-AF65-F5344CB8AC3E}">
        <p14:creationId xmlns:p14="http://schemas.microsoft.com/office/powerpoint/2010/main" val="3294839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Webinar Contacts</a:t>
            </a:r>
            <a:endParaRPr lang="en-US" dirty="0"/>
          </a:p>
        </p:txBody>
      </p:sp>
      <p:sp>
        <p:nvSpPr>
          <p:cNvPr id="5" name="Content Placeholder 4"/>
          <p:cNvSpPr>
            <a:spLocks noGrp="1"/>
          </p:cNvSpPr>
          <p:nvPr>
            <p:ph idx="1"/>
          </p:nvPr>
        </p:nvSpPr>
        <p:spPr/>
        <p:txBody>
          <a:bodyPr/>
          <a:lstStyle/>
          <a:p>
            <a:r>
              <a:rPr lang="en-US" dirty="0" smtClean="0"/>
              <a:t>Cathy </a:t>
            </a:r>
            <a:r>
              <a:rPr lang="en-US" dirty="0" err="1" smtClean="0"/>
              <a:t>Senderling</a:t>
            </a:r>
            <a:r>
              <a:rPr lang="en-US" dirty="0" smtClean="0"/>
              <a:t>-McDonald, CWDA 	csend@cwda.org</a:t>
            </a:r>
          </a:p>
          <a:p>
            <a:r>
              <a:rPr lang="en-US" dirty="0"/>
              <a:t>Michelle </a:t>
            </a:r>
            <a:r>
              <a:rPr lang="en-US" dirty="0" smtClean="0"/>
              <a:t>Cabrera</a:t>
            </a:r>
            <a:r>
              <a:rPr lang="en-US" dirty="0"/>
              <a:t>, SEIU </a:t>
            </a:r>
            <a:r>
              <a:rPr lang="en-US" dirty="0" smtClean="0"/>
              <a:t>California	mcabrera@seiucal.org</a:t>
            </a:r>
            <a:endParaRPr lang="en-US" dirty="0"/>
          </a:p>
          <a:p>
            <a:r>
              <a:rPr lang="en-US" dirty="0"/>
              <a:t>Jackie Bender, CAPH </a:t>
            </a:r>
            <a:r>
              <a:rPr lang="en-US" dirty="0" smtClean="0"/>
              <a:t>			jbender@caph.org</a:t>
            </a:r>
            <a:endParaRPr lang="en-US" dirty="0"/>
          </a:p>
          <a:p>
            <a:r>
              <a:rPr lang="en-US" dirty="0"/>
              <a:t>Michelle Gibbons, CHEAC </a:t>
            </a:r>
            <a:r>
              <a:rPr lang="en-US" dirty="0" smtClean="0"/>
              <a:t>		mgibbons@cheac.org</a:t>
            </a:r>
            <a:endParaRPr lang="en-US" dirty="0"/>
          </a:p>
          <a:p>
            <a:r>
              <a:rPr lang="en-US" dirty="0" smtClean="0"/>
              <a:t>Caroline Davis, LHPC 			cdavis@lhpc.org</a:t>
            </a:r>
          </a:p>
          <a:p>
            <a:r>
              <a:rPr lang="en-US" dirty="0" smtClean="0"/>
              <a:t>Kirsten Barlow, CBHDA 			kbarlow@cbhda.org</a:t>
            </a:r>
          </a:p>
          <a:p>
            <a:r>
              <a:rPr lang="en-US" dirty="0" smtClean="0"/>
              <a:t>Sharon Rapport, CSH			sharon.rapport@csh.org</a:t>
            </a:r>
          </a:p>
          <a:p>
            <a:r>
              <a:rPr lang="en-US" dirty="0" smtClean="0"/>
              <a:t>Kelly Brooks-Lindsey 			kbl@hbeadvocacy.com</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t>45</a:t>
            </a:fld>
            <a:endParaRPr lang="en-US" dirty="0"/>
          </a:p>
        </p:txBody>
      </p:sp>
    </p:spTree>
    <p:extLst>
      <p:ext uri="{BB962C8B-B14F-4D97-AF65-F5344CB8AC3E}">
        <p14:creationId xmlns:p14="http://schemas.microsoft.com/office/powerpoint/2010/main" val="269535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24128" y="1788607"/>
            <a:ext cx="9720073" cy="4520753"/>
          </a:xfrm>
        </p:spPr>
        <p:txBody>
          <a:bodyPr>
            <a:normAutofit lnSpcReduction="10000"/>
          </a:bodyPr>
          <a:lstStyle/>
          <a:p>
            <a:r>
              <a:rPr lang="en-US" dirty="0" smtClean="0"/>
              <a:t>What is the pilot? </a:t>
            </a:r>
            <a:endParaRPr lang="en-US" dirty="0"/>
          </a:p>
          <a:p>
            <a:r>
              <a:rPr lang="en-US" dirty="0" smtClean="0"/>
              <a:t>Who is the target population? </a:t>
            </a:r>
            <a:endParaRPr lang="en-US" dirty="0" smtClean="0">
              <a:solidFill>
                <a:srgbClr val="FF0000"/>
              </a:solidFill>
            </a:endParaRPr>
          </a:p>
          <a:p>
            <a:pPr marL="0" indent="0">
              <a:buNone/>
            </a:pPr>
            <a:r>
              <a:rPr lang="en-US" dirty="0" smtClean="0"/>
              <a:t> What are the application requirements? </a:t>
            </a:r>
          </a:p>
          <a:p>
            <a:r>
              <a:rPr lang="en-US" dirty="0" smtClean="0"/>
              <a:t>What is the application timeline? </a:t>
            </a:r>
          </a:p>
          <a:p>
            <a:r>
              <a:rPr lang="en-US" dirty="0" smtClean="0"/>
              <a:t>Who are the pilot partners? </a:t>
            </a:r>
          </a:p>
          <a:p>
            <a:r>
              <a:rPr lang="en-US" dirty="0" smtClean="0"/>
              <a:t>Financing/expenditures </a:t>
            </a:r>
          </a:p>
          <a:p>
            <a:r>
              <a:rPr lang="en-US" dirty="0" smtClean="0"/>
              <a:t>Housing </a:t>
            </a:r>
          </a:p>
          <a:p>
            <a:r>
              <a:rPr lang="en-US" dirty="0" smtClean="0"/>
              <a:t>Evaluation </a:t>
            </a:r>
          </a:p>
          <a:p>
            <a:r>
              <a:rPr lang="en-US" dirty="0" smtClean="0"/>
              <a:t>Additional discussion </a:t>
            </a:r>
          </a:p>
          <a:p>
            <a:r>
              <a:rPr lang="en-US" dirty="0" smtClean="0"/>
              <a:t>County Sharing</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34357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WPC Pilot Opportunity</a:t>
            </a:r>
            <a:endParaRPr lang="en-US" dirty="0"/>
          </a:p>
        </p:txBody>
      </p:sp>
      <p:sp>
        <p:nvSpPr>
          <p:cNvPr id="5" name="Text Placeholder 4"/>
          <p:cNvSpPr>
            <a:spLocks noGrp="1"/>
          </p:cNvSpPr>
          <p:nvPr>
            <p:ph type="body" idx="1"/>
          </p:nvPr>
        </p:nvSpPr>
        <p:spPr/>
        <p:txBody>
          <a:bodyPr/>
          <a:lstStyle/>
          <a:p>
            <a:endParaRPr lang="en-US"/>
          </a:p>
        </p:txBody>
      </p:sp>
      <p:sp>
        <p:nvSpPr>
          <p:cNvPr id="2" name="Slide Number Placeholder 1"/>
          <p:cNvSpPr>
            <a:spLocks noGrp="1"/>
          </p:cNvSpPr>
          <p:nvPr>
            <p:ph type="sldNum" sz="quarter" idx="12"/>
          </p:nvPr>
        </p:nvSpPr>
        <p:spPr/>
        <p:txBody>
          <a:bodyPr/>
          <a:lstStyle/>
          <a:p>
            <a:fld id="{4FAB73BC-B049-4115-A692-8D63A059BFB8}" type="slidenum">
              <a:rPr lang="en-US" smtClean="0"/>
              <a:t>6</a:t>
            </a:fld>
            <a:endParaRPr lang="en-US" dirty="0"/>
          </a:p>
        </p:txBody>
      </p:sp>
    </p:spTree>
    <p:extLst>
      <p:ext uri="{BB962C8B-B14F-4D97-AF65-F5344CB8AC3E}">
        <p14:creationId xmlns:p14="http://schemas.microsoft.com/office/powerpoint/2010/main" val="331238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Whole person care opportunity</a:t>
            </a:r>
            <a:endParaRPr lang="en-US" dirty="0"/>
          </a:p>
        </p:txBody>
      </p:sp>
      <p:sp>
        <p:nvSpPr>
          <p:cNvPr id="3" name="Content Placeholder 2"/>
          <p:cNvSpPr>
            <a:spLocks noGrp="1"/>
          </p:cNvSpPr>
          <p:nvPr>
            <p:ph idx="1"/>
          </p:nvPr>
        </p:nvSpPr>
        <p:spPr/>
        <p:txBody>
          <a:bodyPr/>
          <a:lstStyle/>
          <a:p>
            <a:pPr marL="0" indent="0">
              <a:buNone/>
            </a:pPr>
            <a:r>
              <a:rPr lang="en-US" dirty="0" smtClean="0"/>
              <a:t>$300 million FFP a year for five years ($1.5 billion total); matched with local IGTs</a:t>
            </a:r>
          </a:p>
          <a:p>
            <a:pPr marL="0" indent="0">
              <a:buNone/>
            </a:pPr>
            <a:r>
              <a:rPr lang="en-US" dirty="0" smtClean="0"/>
              <a:t>Authorized in the </a:t>
            </a:r>
            <a:r>
              <a:rPr lang="en-US" dirty="0" smtClean="0">
                <a:hlinkClick r:id="rId2"/>
              </a:rPr>
              <a:t>Special Terms and Conditions </a:t>
            </a:r>
            <a:r>
              <a:rPr lang="en-US" dirty="0" smtClean="0"/>
              <a:t>of the Medi-Cal 2020 Waiver (pages 80-88)</a:t>
            </a:r>
          </a:p>
          <a:p>
            <a:pPr marL="0" indent="0">
              <a:buNone/>
            </a:pPr>
            <a:r>
              <a:rPr lang="en-US" dirty="0" smtClean="0"/>
              <a:t>County-based </a:t>
            </a:r>
            <a:r>
              <a:rPr lang="en-US" dirty="0"/>
              <a:t>pilots to coordinate health, behavioral health and social services to improve </a:t>
            </a:r>
            <a:r>
              <a:rPr lang="en-US" dirty="0" smtClean="0"/>
              <a:t>health </a:t>
            </a:r>
            <a:r>
              <a:rPr lang="en-US" dirty="0"/>
              <a:t>and </a:t>
            </a:r>
            <a:r>
              <a:rPr lang="en-US" dirty="0" smtClean="0"/>
              <a:t>well-being for high users of multiple systems</a:t>
            </a:r>
          </a:p>
          <a:p>
            <a:pPr marL="0" indent="0">
              <a:buNone/>
            </a:pPr>
            <a:r>
              <a:rPr lang="en-US" dirty="0" smtClean="0"/>
              <a:t>Additional </a:t>
            </a:r>
            <a:r>
              <a:rPr lang="en-US" dirty="0"/>
              <a:t>attachments </a:t>
            </a:r>
            <a:r>
              <a:rPr lang="en-US" dirty="0" smtClean="0"/>
              <a:t>under development: </a:t>
            </a:r>
          </a:p>
          <a:p>
            <a:pPr lvl="1">
              <a:buFont typeface="Wingdings" panose="05000000000000000000" pitchFamily="2" charset="2"/>
              <a:buChar char="§"/>
            </a:pPr>
            <a:r>
              <a:rPr lang="en-US" dirty="0" smtClean="0"/>
              <a:t>WPC </a:t>
            </a:r>
            <a:r>
              <a:rPr lang="en-US" dirty="0"/>
              <a:t>Pilot Requirements and Metrics (Attachment MM), </a:t>
            </a:r>
            <a:endParaRPr lang="en-US" dirty="0" smtClean="0"/>
          </a:p>
          <a:p>
            <a:pPr lvl="1">
              <a:buFont typeface="Wingdings" panose="05000000000000000000" pitchFamily="2" charset="2"/>
              <a:buChar char="§"/>
            </a:pPr>
            <a:r>
              <a:rPr lang="en-US" dirty="0" smtClean="0"/>
              <a:t>WPC </a:t>
            </a:r>
            <a:r>
              <a:rPr lang="en-US" dirty="0"/>
              <a:t>Pilot Requirements and Application Process (Attachment HH), and </a:t>
            </a:r>
            <a:endParaRPr lang="en-US" dirty="0" smtClean="0"/>
          </a:p>
          <a:p>
            <a:pPr lvl="1">
              <a:buFont typeface="Wingdings" panose="05000000000000000000" pitchFamily="2" charset="2"/>
              <a:buChar char="§"/>
            </a:pPr>
            <a:r>
              <a:rPr lang="en-US" dirty="0" smtClean="0"/>
              <a:t>WPC </a:t>
            </a:r>
            <a:r>
              <a:rPr lang="en-US" dirty="0"/>
              <a:t>Reporting and Evaluation (Attachment GG).</a:t>
            </a:r>
          </a:p>
          <a:p>
            <a:pPr>
              <a:buFont typeface="Wingdings" panose="05000000000000000000" pitchFamily="2" charset="2"/>
              <a:buChar char="§"/>
            </a:pP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1809125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WPC Pilot expectations</a:t>
            </a:r>
            <a:endParaRPr lang="en-US" dirty="0"/>
          </a:p>
        </p:txBody>
      </p:sp>
      <p:sp>
        <p:nvSpPr>
          <p:cNvPr id="3" name="Content Placeholder 2"/>
          <p:cNvSpPr>
            <a:spLocks noGrp="1"/>
          </p:cNvSpPr>
          <p:nvPr>
            <p:ph idx="1"/>
          </p:nvPr>
        </p:nvSpPr>
        <p:spPr/>
        <p:txBody>
          <a:bodyPr/>
          <a:lstStyle/>
          <a:p>
            <a:r>
              <a:rPr lang="en-US" dirty="0" smtClean="0"/>
              <a:t>Through </a:t>
            </a:r>
            <a:r>
              <a:rPr lang="en-US" dirty="0"/>
              <a:t>collaborative leadership and coordination among public and private entities, the pilots will: </a:t>
            </a:r>
            <a:endParaRPr lang="en-US" dirty="0" smtClean="0"/>
          </a:p>
          <a:p>
            <a:endParaRPr lang="en-US" dirty="0" smtClean="0"/>
          </a:p>
          <a:p>
            <a:pPr marL="688086" lvl="1" indent="-514350">
              <a:buFont typeface="Wingdings" panose="05000000000000000000" pitchFamily="2" charset="2"/>
              <a:buChar char="§"/>
            </a:pPr>
            <a:r>
              <a:rPr lang="en-US" dirty="0" smtClean="0"/>
              <a:t>Identify common patients who are high users across multiple systems</a:t>
            </a:r>
            <a:r>
              <a:rPr lang="en-US" dirty="0" smtClean="0">
                <a:solidFill>
                  <a:srgbClr val="FF0000"/>
                </a:solidFill>
              </a:rPr>
              <a:t> </a:t>
            </a:r>
            <a:r>
              <a:rPr lang="en-US" dirty="0" smtClean="0"/>
              <a:t>(the </a:t>
            </a:r>
            <a:r>
              <a:rPr lang="en-US" dirty="0"/>
              <a:t>target </a:t>
            </a:r>
            <a:r>
              <a:rPr lang="en-US" dirty="0" smtClean="0"/>
              <a:t>population), </a:t>
            </a:r>
          </a:p>
          <a:p>
            <a:pPr marL="688086" lvl="1" indent="-514350">
              <a:buFont typeface="Wingdings" panose="05000000000000000000" pitchFamily="2" charset="2"/>
              <a:buChar char="§"/>
            </a:pPr>
            <a:r>
              <a:rPr lang="en-US" dirty="0" smtClean="0"/>
              <a:t>Share </a:t>
            </a:r>
            <a:r>
              <a:rPr lang="en-US" dirty="0"/>
              <a:t>data between systems, </a:t>
            </a:r>
            <a:endParaRPr lang="en-US" dirty="0" smtClean="0"/>
          </a:p>
          <a:p>
            <a:pPr marL="688086" lvl="1" indent="-514350">
              <a:buFont typeface="Wingdings" panose="05000000000000000000" pitchFamily="2" charset="2"/>
              <a:buChar char="§"/>
            </a:pPr>
            <a:r>
              <a:rPr lang="en-US" dirty="0" smtClean="0"/>
              <a:t>Coordinate </a:t>
            </a:r>
            <a:r>
              <a:rPr lang="en-US" dirty="0"/>
              <a:t>care in real time, and </a:t>
            </a:r>
            <a:endParaRPr lang="en-US" dirty="0" smtClean="0"/>
          </a:p>
          <a:p>
            <a:pPr marL="688086" lvl="1" indent="-514350">
              <a:buFont typeface="Wingdings" panose="05000000000000000000" pitchFamily="2" charset="2"/>
              <a:buChar char="§"/>
            </a:pPr>
            <a:r>
              <a:rPr lang="en-US" dirty="0" smtClean="0"/>
              <a:t>Evaluate </a:t>
            </a:r>
            <a:r>
              <a:rPr lang="en-US" dirty="0"/>
              <a:t>individual and population progress</a:t>
            </a:r>
            <a:r>
              <a:rPr lang="en-US" dirty="0" smtClean="0"/>
              <a:t>.</a:t>
            </a:r>
          </a:p>
          <a:p>
            <a:pPr marL="688086" lvl="1" indent="-514350">
              <a:buFont typeface="Wingdings" panose="05000000000000000000" pitchFamily="2" charset="2"/>
              <a:buChar char="§"/>
            </a:pPr>
            <a:endParaRPr lang="en-US" dirty="0"/>
          </a:p>
          <a:p>
            <a:pPr marL="173736" lvl="1" indent="0">
              <a:buNone/>
            </a:pPr>
            <a:endParaRPr lang="en-US" dirty="0" smtClean="0"/>
          </a:p>
          <a:p>
            <a:pPr marL="173736" lvl="1" indent="0">
              <a:buNone/>
            </a:pPr>
            <a:endParaRPr lang="en-US" dirty="0"/>
          </a:p>
          <a:p>
            <a:pPr marL="173736" lvl="1" indent="0" algn="r">
              <a:buNone/>
            </a:pPr>
            <a:r>
              <a:rPr lang="en-US" i="1" dirty="0" smtClean="0"/>
              <a:t>STC Paragraph 110</a:t>
            </a:r>
            <a:endParaRPr lang="en-US" i="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99331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WPC Pilot strategies</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dirty="0" smtClean="0"/>
              <a:t>Increase </a:t>
            </a:r>
            <a:r>
              <a:rPr lang="en-US" dirty="0"/>
              <a:t>integration among county agencies, health plans and providers</a:t>
            </a:r>
          </a:p>
          <a:p>
            <a:pPr marL="0" lvl="0" indent="0">
              <a:buNone/>
            </a:pPr>
            <a:r>
              <a:rPr lang="en-US" dirty="0"/>
              <a:t>Increase coordination and appropriate access to care</a:t>
            </a:r>
          </a:p>
          <a:p>
            <a:pPr marL="0" lvl="0" indent="0">
              <a:buNone/>
            </a:pPr>
            <a:r>
              <a:rPr lang="en-US" dirty="0"/>
              <a:t>Reduce inappropriate emergency and inpatient utilization</a:t>
            </a:r>
          </a:p>
          <a:p>
            <a:pPr marL="0" lvl="0" indent="0">
              <a:buNone/>
            </a:pPr>
            <a:r>
              <a:rPr lang="en-US" dirty="0"/>
              <a:t>Improve data collection and sharing amongst local entities</a:t>
            </a:r>
          </a:p>
          <a:p>
            <a:pPr marL="0" lvl="0" indent="0">
              <a:buNone/>
            </a:pPr>
            <a:r>
              <a:rPr lang="en-US" dirty="0"/>
              <a:t>Achieve targeted quality and administrative improvement benchmarks</a:t>
            </a:r>
          </a:p>
          <a:p>
            <a:pPr marL="0" lvl="0" indent="0">
              <a:buNone/>
            </a:pPr>
            <a:r>
              <a:rPr lang="en-US" dirty="0"/>
              <a:t>Increase access to housing and supportive service (optional)</a:t>
            </a:r>
          </a:p>
          <a:p>
            <a:pPr marL="0" lvl="0" indent="0">
              <a:buNone/>
            </a:pPr>
            <a:r>
              <a:rPr lang="en-US" dirty="0"/>
              <a:t>Improve health outcomes for the WPC population</a:t>
            </a:r>
          </a:p>
          <a:p>
            <a:pPr algn="r"/>
            <a:r>
              <a:rPr lang="en-US" sz="1800" i="1" dirty="0" smtClean="0"/>
              <a:t>STC Paragraph 112</a:t>
            </a:r>
            <a:endParaRPr lang="en-US" sz="1800" i="1" dirty="0"/>
          </a:p>
        </p:txBody>
      </p:sp>
      <p:sp>
        <p:nvSpPr>
          <p:cNvPr id="4" name="Slide Number Placeholder 3"/>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152263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846</TotalTime>
  <Words>2404</Words>
  <Application>Microsoft Office PowerPoint</Application>
  <PresentationFormat>Widescreen</PresentationFormat>
  <Paragraphs>375</Paragraphs>
  <Slides>45</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45</vt:i4>
      </vt:variant>
    </vt:vector>
  </HeadingPairs>
  <TitlesOfParts>
    <vt:vector size="57" baseType="lpstr">
      <vt:lpstr>Arial</vt:lpstr>
      <vt:lpstr>Arial Black</vt:lpstr>
      <vt:lpstr>Calibri</vt:lpstr>
      <vt:lpstr>Georgia</vt:lpstr>
      <vt:lpstr>メイリオ</vt:lpstr>
      <vt:lpstr>SimHei</vt:lpstr>
      <vt:lpstr>Times New Roman</vt:lpstr>
      <vt:lpstr>Tw Cen MT</vt:lpstr>
      <vt:lpstr>Tw Cen MT Condensed</vt:lpstr>
      <vt:lpstr>Wingdings</vt:lpstr>
      <vt:lpstr>Wingdings 3</vt:lpstr>
      <vt:lpstr>Integral</vt:lpstr>
      <vt:lpstr>Whole person care </vt:lpstr>
      <vt:lpstr>PowerPoint Presentation</vt:lpstr>
      <vt:lpstr>Additional Support for locals</vt:lpstr>
      <vt:lpstr>WPC Vision</vt:lpstr>
      <vt:lpstr>overview</vt:lpstr>
      <vt:lpstr>WPC Pilot Opportunity</vt:lpstr>
      <vt:lpstr>Whole person care opportunity</vt:lpstr>
      <vt:lpstr>WPC Pilot expectations</vt:lpstr>
      <vt:lpstr>WPC Pilot strategies</vt:lpstr>
      <vt:lpstr>WPC Target Population</vt:lpstr>
      <vt:lpstr>Target population</vt:lpstr>
      <vt:lpstr>WPC Application requirements</vt:lpstr>
      <vt:lpstr>Who can apply?</vt:lpstr>
      <vt:lpstr>Application requirements</vt:lpstr>
      <vt:lpstr>Application requirements (cont’d)</vt:lpstr>
      <vt:lpstr>Application Requirements (Cont’d)</vt:lpstr>
      <vt:lpstr>Application requirements (Cont’d)</vt:lpstr>
      <vt:lpstr>budget</vt:lpstr>
      <vt:lpstr>WPC pilot Timeline</vt:lpstr>
      <vt:lpstr>WPC timeline</vt:lpstr>
      <vt:lpstr>WPC Pilot partners</vt:lpstr>
      <vt:lpstr>Required partners</vt:lpstr>
      <vt:lpstr>Examples of ADDITIONAL partners</vt:lpstr>
      <vt:lpstr>expenditures</vt:lpstr>
      <vt:lpstr>Allowable expenditures</vt:lpstr>
      <vt:lpstr>Non-federal share</vt:lpstr>
      <vt:lpstr>Housing Options</vt:lpstr>
      <vt:lpstr>housing</vt:lpstr>
      <vt:lpstr>Housing Interventions - EXAMPLES</vt:lpstr>
      <vt:lpstr>Housing interventions - EXAMPLES</vt:lpstr>
      <vt:lpstr>County housing pools (cont’d)</vt:lpstr>
      <vt:lpstr>County housing pools (Cont’d)</vt:lpstr>
      <vt:lpstr>Housing Pool</vt:lpstr>
      <vt:lpstr>Evaluation</vt:lpstr>
      <vt:lpstr>evaluation</vt:lpstr>
      <vt:lpstr>Additional discussion</vt:lpstr>
      <vt:lpstr>You might be wondering…</vt:lpstr>
      <vt:lpstr>County Sharing</vt:lpstr>
      <vt:lpstr>County sharing</vt:lpstr>
      <vt:lpstr>Alameda County: Starting Point</vt:lpstr>
      <vt:lpstr>Alameda county: Planning Approach</vt:lpstr>
      <vt:lpstr>Alameda county: next questions</vt:lpstr>
      <vt:lpstr>Alameda county</vt:lpstr>
      <vt:lpstr>Webinar contacts</vt:lpstr>
      <vt:lpstr>Webinar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Whole person care</dc:title>
  <dc:creator>Kelly Brooks-Lindsey</dc:creator>
  <cp:lastModifiedBy>Catherine Senderling</cp:lastModifiedBy>
  <cp:revision>50</cp:revision>
  <cp:lastPrinted>2016-02-23T00:25:56Z</cp:lastPrinted>
  <dcterms:created xsi:type="dcterms:W3CDTF">2016-02-02T22:34:27Z</dcterms:created>
  <dcterms:modified xsi:type="dcterms:W3CDTF">2016-02-25T23:47:48Z</dcterms:modified>
</cp:coreProperties>
</file>